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7" r:id="rId5"/>
    <p:sldId id="260" r:id="rId6"/>
    <p:sldId id="263" r:id="rId7"/>
    <p:sldId id="258" r:id="rId8"/>
    <p:sldId id="264" r:id="rId9"/>
    <p:sldId id="266" r:id="rId10"/>
    <p:sldId id="265" r:id="rId11"/>
    <p:sldId id="269" r:id="rId12"/>
    <p:sldId id="268" r:id="rId13"/>
    <p:sldId id="270" r:id="rId1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Лист1!$A$2:$A$13</c:f>
              <c:strCache>
                <c:ptCount val="12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 </c:v>
                </c:pt>
                <c:pt idx="5">
                  <c:v>Декабрь</c:v>
                </c:pt>
                <c:pt idx="6">
                  <c:v>Январь</c:v>
                </c:pt>
                <c:pt idx="7">
                  <c:v>Февраль</c:v>
                </c:pt>
                <c:pt idx="8">
                  <c:v>Март</c:v>
                </c:pt>
                <c:pt idx="9">
                  <c:v>Апрель</c:v>
                </c:pt>
                <c:pt idx="10">
                  <c:v>Май </c:v>
                </c:pt>
                <c:pt idx="11">
                  <c:v>Июнь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800</c:v>
                </c:pt>
                <c:pt idx="1">
                  <c:v>1535</c:v>
                </c:pt>
                <c:pt idx="2">
                  <c:v>1159</c:v>
                </c:pt>
                <c:pt idx="3">
                  <c:v>997</c:v>
                </c:pt>
                <c:pt idx="4">
                  <c:v>1177</c:v>
                </c:pt>
                <c:pt idx="5">
                  <c:v>1871</c:v>
                </c:pt>
                <c:pt idx="6">
                  <c:v>1348</c:v>
                </c:pt>
                <c:pt idx="7">
                  <c:v>679</c:v>
                </c:pt>
                <c:pt idx="8">
                  <c:v>712</c:v>
                </c:pt>
                <c:pt idx="9">
                  <c:v>965</c:v>
                </c:pt>
                <c:pt idx="10">
                  <c:v>2167</c:v>
                </c:pt>
                <c:pt idx="11">
                  <c:v>2362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5D-4DEC-8B9A-7889B28FB5D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Лист1!$A$2:$A$13</c:f>
              <c:strCache>
                <c:ptCount val="12"/>
                <c:pt idx="0">
                  <c:v>Июль</c:v>
                </c:pt>
                <c:pt idx="1">
                  <c:v>Август</c:v>
                </c:pt>
                <c:pt idx="2">
                  <c:v>Сентябрь</c:v>
                </c:pt>
                <c:pt idx="3">
                  <c:v>Октябрь</c:v>
                </c:pt>
                <c:pt idx="4">
                  <c:v>Ноябрь </c:v>
                </c:pt>
                <c:pt idx="5">
                  <c:v>Декабрь</c:v>
                </c:pt>
                <c:pt idx="6">
                  <c:v>Январь</c:v>
                </c:pt>
                <c:pt idx="7">
                  <c:v>Февраль</c:v>
                </c:pt>
                <c:pt idx="8">
                  <c:v>Март</c:v>
                </c:pt>
                <c:pt idx="9">
                  <c:v>Апрель</c:v>
                </c:pt>
                <c:pt idx="10">
                  <c:v>Май </c:v>
                </c:pt>
                <c:pt idx="11">
                  <c:v>Июнь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3338</c:v>
                </c:pt>
                <c:pt idx="1">
                  <c:v>4250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52611728"/>
        <c:axId val="-252615536"/>
      </c:barChart>
      <c:catAx>
        <c:axId val="-25261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2615536"/>
        <c:crosses val="autoZero"/>
        <c:auto val="1"/>
        <c:lblAlgn val="ctr"/>
        <c:lblOffset val="100"/>
        <c:noMultiLvlLbl val="0"/>
      </c:catAx>
      <c:valAx>
        <c:axId val="-25261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261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363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35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1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037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8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0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281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67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603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06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6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D3402-4DA0-46F7-A145-91EC6448103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57396-E357-40BF-9A02-799A7ACF3F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994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31054" y="361818"/>
            <a:ext cx="2418602" cy="2935195"/>
          </a:xfrm>
          <a:prstGeom prst="roundRect">
            <a:avLst>
              <a:gd name="adj" fmla="val 8891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44054" y="493777"/>
            <a:ext cx="1959891" cy="1987296"/>
          </a:xfrm>
          <a:prstGeom prst="roundRect">
            <a:avLst>
              <a:gd name="adj" fmla="val 8891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89123" y="458439"/>
            <a:ext cx="7975646" cy="1857724"/>
          </a:xfrm>
        </p:spPr>
        <p:txBody>
          <a:bodyPr>
            <a:normAutofit/>
          </a:bodyPr>
          <a:lstStyle/>
          <a:p>
            <a:r>
              <a:rPr lang="ru-RU" sz="4000" b="1" dirty="0"/>
              <a:t>ТАЙПС новый бренд модной одежды</a:t>
            </a:r>
            <a:endParaRPr lang="en-US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3790" y="64272"/>
            <a:ext cx="1097582" cy="18941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73" y="660309"/>
            <a:ext cx="1655854" cy="16558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4054" y="2645984"/>
            <a:ext cx="19926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TYPESBRAND.RU</a:t>
            </a:r>
          </a:p>
        </p:txBody>
      </p:sp>
    </p:spTree>
    <p:extLst>
      <p:ext uri="{BB962C8B-B14F-4D97-AF65-F5344CB8AC3E}">
        <p14:creationId xmlns:p14="http://schemas.microsoft.com/office/powerpoint/2010/main" val="1488090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4648"/>
          </a:xfrm>
        </p:spPr>
        <p:txBody>
          <a:bodyPr>
            <a:normAutofit/>
          </a:bodyPr>
          <a:lstStyle/>
          <a:p>
            <a:r>
              <a:rPr lang="ru-RU" sz="3600" b="1" dirty="0"/>
              <a:t>Стоимость проекта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8201" y="2013995"/>
            <a:ext cx="3930570" cy="3819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Суммарное вложение </a:t>
            </a:r>
            <a:r>
              <a:rPr lang="en-US" dirty="0"/>
              <a:t>15</a:t>
            </a:r>
            <a:r>
              <a:rPr lang="ru-RU" dirty="0"/>
              <a:t> 000 000 р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69082" y="1967696"/>
            <a:ext cx="64847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 получаете не просто товарный знак, а полноценную операционную систему:</a:t>
            </a:r>
          </a:p>
          <a:p>
            <a:r>
              <a:rPr lang="ru-RU" dirty="0"/>
              <a:t>· эксклюзивное право на ТМ, остатки лимитированной коллекции и материалы для запуска нового сезона.</a:t>
            </a:r>
          </a:p>
          <a:p>
            <a:r>
              <a:rPr lang="ru-RU" dirty="0"/>
              <a:t>· отлаженные цепочки с фабриками в Китае и персонального менеджера по контролю качества.</a:t>
            </a:r>
          </a:p>
          <a:p>
            <a:r>
              <a:rPr lang="ru-RU" dirty="0"/>
              <a:t>· </a:t>
            </a:r>
            <a:r>
              <a:rPr lang="ru-RU" dirty="0" smtClean="0"/>
              <a:t>широкая </a:t>
            </a:r>
            <a:r>
              <a:rPr lang="ru-RU" dirty="0"/>
              <a:t>сеть дистрибуции.</a:t>
            </a:r>
          </a:p>
          <a:p>
            <a:r>
              <a:rPr lang="ru-RU" dirty="0"/>
              <a:t>· активные </a:t>
            </a:r>
            <a:r>
              <a:rPr lang="ru-RU" dirty="0" err="1"/>
              <a:t>коллаборации</a:t>
            </a:r>
            <a:r>
              <a:rPr lang="ru-RU" dirty="0"/>
              <a:t> с </a:t>
            </a:r>
            <a:r>
              <a:rPr lang="ru-RU" dirty="0" err="1"/>
              <a:t>инфлюенсерами</a:t>
            </a:r>
            <a:r>
              <a:rPr lang="ru-RU" dirty="0"/>
              <a:t> и спортивными клубами.</a:t>
            </a:r>
            <a:endParaRPr lang="en-GB" dirty="0"/>
          </a:p>
          <a:p>
            <a:r>
              <a:rPr lang="ru-RU" dirty="0"/>
              <a:t>·</a:t>
            </a:r>
            <a:r>
              <a:rPr lang="en-GB" dirty="0"/>
              <a:t> </a:t>
            </a:r>
            <a:r>
              <a:rPr lang="ru-RU" dirty="0"/>
              <a:t>совместный проект с футбольным клубом «ЗЕНИТ»</a:t>
            </a:r>
          </a:p>
          <a:p>
            <a:endParaRPr lang="ru-RU" dirty="0"/>
          </a:p>
          <a:p>
            <a:r>
              <a:rPr lang="ru-RU" dirty="0"/>
              <a:t>Входите в сезон с полным комплектом активов и готовой командой.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82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Описание проекта</a:t>
            </a:r>
            <a:endParaRPr lang="en-US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156960" cy="169481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Преимущества нашей бизнес-модели</a:t>
            </a:r>
          </a:p>
          <a:p>
            <a:endParaRPr lang="ru-RU" dirty="0"/>
          </a:p>
          <a:p>
            <a:r>
              <a:rPr lang="ru-RU" dirty="0"/>
              <a:t>Фокус на качестве и ценности продукта</a:t>
            </a:r>
          </a:p>
          <a:p>
            <a:r>
              <a:rPr lang="ru-RU" dirty="0"/>
              <a:t>Внедрение ИИ в управлении ассортиментом</a:t>
            </a:r>
          </a:p>
          <a:p>
            <a:r>
              <a:rPr lang="ru-RU" dirty="0"/>
              <a:t>Развитие собственной онлайн-платформы</a:t>
            </a:r>
            <a:endParaRPr 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39387" y="3777734"/>
            <a:ext cx="57338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Наши каналы продаж</a:t>
            </a:r>
          </a:p>
          <a:p>
            <a:pPr marL="342900" indent="-342900">
              <a:buAutoNum type="arabicPeriod"/>
            </a:pPr>
            <a:r>
              <a:rPr lang="ru-RU" dirty="0"/>
              <a:t>Прямые продажи через собственный магазин</a:t>
            </a:r>
          </a:p>
          <a:p>
            <a:pPr marL="342900" indent="-342900">
              <a:buAutoNum type="arabicPeriod"/>
            </a:pPr>
            <a:r>
              <a:rPr lang="ru-RU" dirty="0"/>
              <a:t>Онлайн продажи через собственный сайт</a:t>
            </a:r>
          </a:p>
          <a:p>
            <a:pPr marL="342900" indent="-342900">
              <a:buAutoNum type="arabicPeriod"/>
            </a:pPr>
            <a:r>
              <a:rPr lang="ru-RU" dirty="0"/>
              <a:t>Реферальная программа и социальные сети</a:t>
            </a:r>
          </a:p>
          <a:p>
            <a:pPr marL="342900" indent="-342900">
              <a:buAutoNum type="arabicPeriod"/>
            </a:pPr>
            <a:r>
              <a:rPr lang="ru-RU" dirty="0"/>
              <a:t>Традиционная розница через дилерскую сеть</a:t>
            </a:r>
          </a:p>
          <a:p>
            <a:pPr marL="342900" indent="-342900">
              <a:buAutoNum type="arabicPeriod"/>
            </a:pPr>
            <a:r>
              <a:rPr lang="ru-RU" dirty="0" err="1"/>
              <a:t>Инфлюенсеры</a:t>
            </a:r>
            <a:r>
              <a:rPr lang="ru-RU" dirty="0"/>
              <a:t> и лидеры мнений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08520" y="1746408"/>
            <a:ext cx="4480560" cy="2886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решаем 4 важные проблемы рынка</a:t>
            </a:r>
          </a:p>
          <a:p>
            <a:endParaRPr lang="ru-RU" dirty="0"/>
          </a:p>
          <a:p>
            <a:pPr marL="342900" indent="-342900">
              <a:buAutoNum type="arabicPeriod"/>
            </a:pPr>
            <a:r>
              <a:rPr lang="ru-RU" dirty="0"/>
              <a:t>Отсутствие идентичности и самовыражения</a:t>
            </a:r>
          </a:p>
          <a:p>
            <a:pPr marL="342900" indent="-342900">
              <a:buAutoNum type="arabicPeriod"/>
            </a:pPr>
            <a:r>
              <a:rPr lang="ru-RU" dirty="0"/>
              <a:t>Низкое качество и быстрая изнашиваемость</a:t>
            </a:r>
          </a:p>
          <a:p>
            <a:pPr marL="342900" indent="-342900">
              <a:buAutoNum type="arabicPeriod"/>
            </a:pPr>
            <a:r>
              <a:rPr lang="ru-RU" dirty="0"/>
              <a:t>Однообразие ассортимента и обезличенность</a:t>
            </a:r>
          </a:p>
          <a:p>
            <a:pPr marL="342900" indent="-342900">
              <a:buAutoNum type="arabicPeriod"/>
            </a:pPr>
            <a:r>
              <a:rPr lang="ru-RU" dirty="0"/>
              <a:t>Разрыв между ценой и ценностью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583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06378" y="241490"/>
            <a:ext cx="10571480" cy="57398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СТРУКТУРА ОРГАНИЗАЦИИ</a:t>
            </a:r>
            <a:endParaRPr lang="en-US" sz="40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423715" y="2953270"/>
            <a:ext cx="1894703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ООО ТАЙПС</a:t>
            </a:r>
          </a:p>
          <a:p>
            <a:pPr algn="ctr"/>
            <a:r>
              <a:rPr lang="ru-RU" sz="1200" dirty="0" smtClean="0"/>
              <a:t>(креатив)</a:t>
            </a:r>
          </a:p>
          <a:p>
            <a:r>
              <a:rPr lang="ru-RU" sz="1000" dirty="0" smtClean="0"/>
              <a:t>Создание новых коллекций</a:t>
            </a:r>
          </a:p>
          <a:p>
            <a:r>
              <a:rPr lang="ru-RU" sz="1000" dirty="0" smtClean="0"/>
              <a:t>Съемки</a:t>
            </a:r>
          </a:p>
          <a:p>
            <a:r>
              <a:rPr lang="ru-RU" sz="1000" dirty="0" smtClean="0"/>
              <a:t>Развитие бренда</a:t>
            </a:r>
            <a:endParaRPr lang="en-US" sz="1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423715" y="5187798"/>
            <a:ext cx="1894703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ФАБРИКИ</a:t>
            </a:r>
          </a:p>
          <a:p>
            <a:pPr algn="ctr"/>
            <a:r>
              <a:rPr lang="ru-RU" sz="1200" dirty="0" smtClean="0"/>
              <a:t>(производитель одежды)</a:t>
            </a:r>
            <a:endParaRPr lang="en-US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674435" y="5118884"/>
            <a:ext cx="1894703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ИНВЕСТОР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67698" y="4250732"/>
            <a:ext cx="1894703" cy="125214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ООО МКС</a:t>
            </a:r>
          </a:p>
          <a:p>
            <a:pPr algn="ctr"/>
            <a:r>
              <a:rPr lang="ru-RU" sz="1200" dirty="0" smtClean="0"/>
              <a:t>(импортер)</a:t>
            </a:r>
          </a:p>
          <a:p>
            <a:r>
              <a:rPr lang="ru-RU" sz="1000" dirty="0" smtClean="0"/>
              <a:t>Заказы, </a:t>
            </a:r>
          </a:p>
          <a:p>
            <a:r>
              <a:rPr lang="ru-RU" sz="1000" dirty="0" smtClean="0"/>
              <a:t>операционная деятельность, приемка и отгрузка товаров, логистика + ВЭД</a:t>
            </a:r>
            <a:endParaRPr lang="en-US" sz="10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8089551" y="3819006"/>
            <a:ext cx="2356023" cy="12706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909747" y="3867670"/>
            <a:ext cx="0" cy="1293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3962401" y="4250732"/>
            <a:ext cx="453083" cy="881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067698" y="2951731"/>
            <a:ext cx="2343653" cy="129900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405181" y="813490"/>
            <a:ext cx="1894703" cy="914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КОНТРАГЕНТЫ</a:t>
            </a:r>
            <a:endParaRPr lang="en-US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7799144" y="4410705"/>
            <a:ext cx="1054446" cy="635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5881815" y="1721715"/>
            <a:ext cx="10303" cy="121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4813988" y="1696928"/>
            <a:ext cx="0" cy="12192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Заголовок 1"/>
          <p:cNvSpPr txBox="1">
            <a:spLocks/>
          </p:cNvSpPr>
          <p:nvPr/>
        </p:nvSpPr>
        <p:spPr>
          <a:xfrm>
            <a:off x="4243512" y="2133386"/>
            <a:ext cx="570476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товар</a:t>
            </a:r>
            <a:endParaRPr lang="en-US" sz="1200" dirty="0"/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4098313" y="4123711"/>
            <a:ext cx="570476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товар</a:t>
            </a:r>
            <a:endParaRPr lang="en-US" sz="1200" dirty="0"/>
          </a:p>
        </p:txBody>
      </p:sp>
      <p:sp>
        <p:nvSpPr>
          <p:cNvPr id="55" name="Заголовок 1"/>
          <p:cNvSpPr txBox="1">
            <a:spLocks/>
          </p:cNvSpPr>
          <p:nvPr/>
        </p:nvSpPr>
        <p:spPr>
          <a:xfrm>
            <a:off x="9159432" y="4090759"/>
            <a:ext cx="924708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инвестиции</a:t>
            </a:r>
            <a:endParaRPr lang="en-US" sz="1200" dirty="0"/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7477867" y="4669661"/>
            <a:ext cx="924708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err="1" smtClean="0"/>
              <a:t>дивиденты</a:t>
            </a:r>
            <a:endParaRPr lang="en-US" sz="1200" dirty="0"/>
          </a:p>
        </p:txBody>
      </p:sp>
      <p:sp>
        <p:nvSpPr>
          <p:cNvPr id="57" name="Заголовок 1"/>
          <p:cNvSpPr txBox="1">
            <a:spLocks/>
          </p:cNvSpPr>
          <p:nvPr/>
        </p:nvSpPr>
        <p:spPr>
          <a:xfrm>
            <a:off x="5881814" y="2115004"/>
            <a:ext cx="653876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оплаты</a:t>
            </a:r>
            <a:endParaRPr lang="en-US" sz="1200" dirty="0"/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2067698" y="5502876"/>
            <a:ext cx="2356017" cy="5993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2" name="Заголовок 1"/>
          <p:cNvSpPr txBox="1">
            <a:spLocks/>
          </p:cNvSpPr>
          <p:nvPr/>
        </p:nvSpPr>
        <p:spPr>
          <a:xfrm>
            <a:off x="1729947" y="5657981"/>
            <a:ext cx="1115193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Оплата товаров</a:t>
            </a:r>
            <a:endParaRPr lang="en-US" sz="1200" dirty="0"/>
          </a:p>
        </p:txBody>
      </p:sp>
      <p:sp>
        <p:nvSpPr>
          <p:cNvPr id="63" name="Заголовок 1"/>
          <p:cNvSpPr txBox="1">
            <a:spLocks/>
          </p:cNvSpPr>
          <p:nvPr/>
        </p:nvSpPr>
        <p:spPr>
          <a:xfrm>
            <a:off x="2371463" y="3138574"/>
            <a:ext cx="1115193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Оплата товаров</a:t>
            </a:r>
            <a:endParaRPr lang="en-US" sz="1200" dirty="0"/>
          </a:p>
        </p:txBody>
      </p:sp>
      <p:cxnSp>
        <p:nvCxnSpPr>
          <p:cNvPr id="65" name="Прямая со стрелкой 64"/>
          <p:cNvCxnSpPr/>
          <p:nvPr/>
        </p:nvCxnSpPr>
        <p:spPr>
          <a:xfrm flipV="1">
            <a:off x="3962401" y="3900107"/>
            <a:ext cx="442780" cy="317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Заголовок 1"/>
          <p:cNvSpPr txBox="1">
            <a:spLocks/>
          </p:cNvSpPr>
          <p:nvPr/>
        </p:nvSpPr>
        <p:spPr>
          <a:xfrm>
            <a:off x="4854131" y="4283684"/>
            <a:ext cx="1591968" cy="554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Согласование коллекции</a:t>
            </a:r>
            <a:endParaRPr lang="en-US" sz="1200" dirty="0"/>
          </a:p>
        </p:txBody>
      </p:sp>
      <p:cxnSp>
        <p:nvCxnSpPr>
          <p:cNvPr id="67" name="Прямая со стрелкой 66"/>
          <p:cNvCxnSpPr/>
          <p:nvPr/>
        </p:nvCxnSpPr>
        <p:spPr>
          <a:xfrm flipH="1">
            <a:off x="2471346" y="3135998"/>
            <a:ext cx="1952369" cy="1114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70" name="Заголовок 1"/>
          <p:cNvSpPr txBox="1">
            <a:spLocks/>
          </p:cNvSpPr>
          <p:nvPr/>
        </p:nvSpPr>
        <p:spPr>
          <a:xfrm>
            <a:off x="3148909" y="3764646"/>
            <a:ext cx="570476" cy="31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dirty="0" smtClean="0"/>
              <a:t>заказ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0411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1697"/>
          </a:xfrm>
        </p:spPr>
        <p:txBody>
          <a:bodyPr>
            <a:normAutofit/>
          </a:bodyPr>
          <a:lstStyle/>
          <a:p>
            <a:r>
              <a:rPr lang="ru-RU" sz="3600" b="1" dirty="0"/>
              <a:t>Продажи</a:t>
            </a:r>
            <a:endParaRPr lang="en-US" sz="3600" b="1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3730382"/>
              </p:ext>
            </p:extLst>
          </p:nvPr>
        </p:nvGraphicFramePr>
        <p:xfrm>
          <a:off x="838200" y="1690688"/>
          <a:ext cx="730902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8921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56888"/>
            <a:ext cx="10515600" cy="961166"/>
          </a:xfrm>
        </p:spPr>
        <p:txBody>
          <a:bodyPr>
            <a:normAutofit fontScale="90000"/>
          </a:bodyPr>
          <a:lstStyle/>
          <a:p>
            <a:r>
              <a:rPr lang="en-GB" sz="4000" b="1" dirty="0"/>
              <a:t>TYPES – </a:t>
            </a:r>
            <a:r>
              <a:rPr lang="ru-RU" sz="4000" b="1" dirty="0"/>
              <a:t>надёжность</a:t>
            </a:r>
            <a:r>
              <a:rPr lang="en-GB" sz="4000" b="1" dirty="0"/>
              <a:t> </a:t>
            </a:r>
            <a:r>
              <a:rPr lang="ru-RU" sz="4000" b="1" dirty="0"/>
              <a:t>на каждом этапе производства</a:t>
            </a:r>
            <a:r>
              <a:rPr lang="ru-RU" dirty="0"/>
              <a:t/>
            </a:r>
            <a:br>
              <a:rPr lang="ru-RU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2092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67308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Мы обеспечиваем полный цикл создания и поставки продукции от разработки до доставки на рынок.</a:t>
            </a:r>
          </a:p>
          <a:p>
            <a:pPr marL="0" indent="0">
              <a:buNone/>
            </a:pPr>
            <a:r>
              <a:rPr lang="ru-RU" dirty="0"/>
              <a:t>Наши преимущества:</a:t>
            </a:r>
          </a:p>
          <a:p>
            <a:r>
              <a:rPr lang="ru-RU" dirty="0"/>
              <a:t>собственное бюро разработок в России;</a:t>
            </a:r>
          </a:p>
          <a:p>
            <a:r>
              <a:rPr lang="ru-RU" dirty="0"/>
              <a:t>постоянная команда в Китае: подбор тканей и фурнитуры, оценка фабрик, производственный и выходной контроль;</a:t>
            </a:r>
          </a:p>
          <a:p>
            <a:r>
              <a:rPr lang="ru-RU" dirty="0"/>
              <a:t>твёрдый контракт с крупной фабрикой: текущая коллекция получила максимальный отклик на рынке, вторая уже в производстве;</a:t>
            </a:r>
          </a:p>
          <a:p>
            <a:r>
              <a:rPr lang="ru-RU" dirty="0"/>
              <a:t>работа в рамках закона: маркировка в системе «Честный знак», полностью белое таможенное оформление;</a:t>
            </a:r>
          </a:p>
          <a:p>
            <a:r>
              <a:rPr lang="ru-RU" dirty="0"/>
              <a:t>независимые финансовые решения: оплата валюты без привязки к </a:t>
            </a:r>
            <a:r>
              <a:rPr lang="ru-RU" dirty="0" err="1"/>
              <a:t>подсанкционным</a:t>
            </a:r>
            <a:r>
              <a:rPr lang="ru-RU" dirty="0"/>
              <a:t> банкам;</a:t>
            </a:r>
          </a:p>
          <a:p>
            <a:r>
              <a:rPr lang="ru-RU" dirty="0"/>
              <a:t>быстрая и прозрачная логистика.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45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8480" y="200369"/>
            <a:ext cx="10571480" cy="681079"/>
          </a:xfrm>
        </p:spPr>
        <p:txBody>
          <a:bodyPr>
            <a:normAutofit/>
          </a:bodyPr>
          <a:lstStyle/>
          <a:p>
            <a:r>
              <a:rPr lang="ru-RU" sz="3600" b="1" dirty="0"/>
              <a:t>География продаж TYPES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8480" y="1330288"/>
            <a:ext cx="108153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Мы убеждены: будущее моды — за искренними локальными брендами, создающими уникальные вещи с характером. Именно такой подход лежит в основе философии TYPES. На 2026 – 2027 годы мы планируем увеличить месячный оборот с 1,8-2 млн. до 3-4 млн. рублей в месяц.</a:t>
            </a:r>
          </a:p>
          <a:p>
            <a:endParaRPr lang="ru-RU" sz="1000" dirty="0"/>
          </a:p>
          <a:p>
            <a:r>
              <a:rPr lang="ru-RU" b="1" dirty="0"/>
              <a:t>Динамика развития</a:t>
            </a:r>
          </a:p>
          <a:p>
            <a:r>
              <a:rPr lang="ru-RU" b="1" dirty="0"/>
              <a:t>Старт в 2025 году: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собственный магазин в Санкт‑Петербурге;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присутствие в Доме Мод (</a:t>
            </a:r>
            <a:r>
              <a:rPr lang="ru-RU" dirty="0" err="1"/>
              <a:t>Петроградка</a:t>
            </a:r>
            <a:r>
              <a:rPr lang="ru-RU" dirty="0"/>
              <a:t>) и универмаге </a:t>
            </a:r>
            <a:r>
              <a:rPr lang="ru-RU" dirty="0" err="1"/>
              <a:t>Freedom</a:t>
            </a:r>
            <a:r>
              <a:rPr lang="ru-RU" dirty="0"/>
              <a:t> (Галерея).</a:t>
            </a:r>
          </a:p>
          <a:p>
            <a:endParaRPr lang="ru-RU" b="1" dirty="0"/>
          </a:p>
          <a:p>
            <a:r>
              <a:rPr lang="ru-RU" b="1" dirty="0"/>
              <a:t>На июль 2026 года:</a:t>
            </a:r>
            <a:r>
              <a:rPr lang="ru-RU" dirty="0"/>
              <a:t> бренд представлен в топовых универмагах России: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Санкт‑Петербург:</a:t>
            </a:r>
            <a:r>
              <a:rPr lang="ru-RU" dirty="0"/>
              <a:t> Камень (</a:t>
            </a:r>
            <a:r>
              <a:rPr lang="ru-RU" dirty="0" err="1"/>
              <a:t>Гостинный</a:t>
            </a:r>
            <a:r>
              <a:rPr lang="ru-RU" dirty="0"/>
              <a:t> двор, </a:t>
            </a:r>
            <a:r>
              <a:rPr lang="ru-RU" dirty="0" err="1"/>
              <a:t>Петроградка</a:t>
            </a:r>
            <a:r>
              <a:rPr lang="ru-RU" dirty="0"/>
              <a:t>) </a:t>
            </a:r>
            <a:r>
              <a:rPr lang="en-US" dirty="0"/>
              <a:t>Freedom </a:t>
            </a:r>
            <a:r>
              <a:rPr lang="ru-RU" dirty="0"/>
              <a:t>(галерея);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Москва:</a:t>
            </a:r>
            <a:r>
              <a:rPr lang="ru-RU" dirty="0"/>
              <a:t> ТК «Вегас» (</a:t>
            </a:r>
            <a:r>
              <a:rPr lang="en-US" dirty="0" err="1"/>
              <a:t>Lady&amp;Gentleman</a:t>
            </a:r>
            <a:r>
              <a:rPr lang="en-US" dirty="0"/>
              <a:t>),</a:t>
            </a:r>
            <a:r>
              <a:rPr lang="ru-RU" dirty="0"/>
              <a:t> ТК «Мега» (Теплый стан, </a:t>
            </a:r>
            <a:r>
              <a:rPr lang="en-US" dirty="0" err="1"/>
              <a:t>Lady&amp;Gentleman</a:t>
            </a:r>
            <a:r>
              <a:rPr lang="ru-RU" dirty="0"/>
              <a:t>), ТК «Ривьера» («Телеграф»), ТК «Ботаника» («Телеграф»), </a:t>
            </a:r>
            <a:r>
              <a:rPr lang="en-US" dirty="0"/>
              <a:t>Stuff Lab, Trend Island, 21 </a:t>
            </a:r>
            <a:r>
              <a:rPr lang="en-US" dirty="0" smtClean="0"/>
              <a:t>Shop</a:t>
            </a:r>
            <a:r>
              <a:rPr lang="ru-RU" dirty="0" smtClean="0"/>
              <a:t>, </a:t>
            </a:r>
            <a:r>
              <a:rPr lang="en-US" dirty="0" smtClean="0"/>
              <a:t>WOW shop;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Сочи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ТК</a:t>
            </a:r>
            <a:r>
              <a:rPr lang="en-US" dirty="0"/>
              <a:t> «</a:t>
            </a:r>
            <a:r>
              <a:rPr lang="ru-RU" dirty="0" err="1"/>
              <a:t>Моремолл</a:t>
            </a:r>
            <a:r>
              <a:rPr lang="en-US" dirty="0"/>
              <a:t>» (</a:t>
            </a:r>
            <a:r>
              <a:rPr lang="en-US" dirty="0" err="1"/>
              <a:t>Lady&amp;Gentleman</a:t>
            </a:r>
            <a:r>
              <a:rPr lang="en-US" dirty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Краснодар:</a:t>
            </a:r>
            <a:r>
              <a:rPr lang="ru-RU" dirty="0"/>
              <a:t> </a:t>
            </a:r>
            <a:r>
              <a:rPr lang="en-US" dirty="0"/>
              <a:t>Funky </a:t>
            </a:r>
            <a:r>
              <a:rPr lang="en-US" dirty="0" err="1"/>
              <a:t>Dunky</a:t>
            </a:r>
            <a:r>
              <a:rPr lang="en-US" dirty="0"/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1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8480" y="307461"/>
            <a:ext cx="10571480" cy="656366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План расширения торговых точек 2027 год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8480" y="1330288"/>
            <a:ext cx="108153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К существующим 15 магазинам планируется расширение в следующих городах:</a:t>
            </a:r>
          </a:p>
          <a:p>
            <a:pPr marL="342900" indent="-342900">
              <a:buAutoNum type="arabicParenR"/>
            </a:pPr>
            <a:r>
              <a:rPr lang="ru-RU" sz="1600" dirty="0" smtClean="0"/>
              <a:t>г. Москва</a:t>
            </a:r>
          </a:p>
          <a:p>
            <a:r>
              <a:rPr lang="ru-RU" sz="1600" dirty="0" smtClean="0"/>
              <a:t> - ТЦ Атриум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- ТЦ Ереван Плаза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- ТЦ </a:t>
            </a:r>
            <a:r>
              <a:rPr lang="ru-RU" sz="1600" dirty="0" err="1" smtClean="0"/>
              <a:t>Афимолл</a:t>
            </a:r>
            <a:r>
              <a:rPr lang="ru-RU" sz="1600" dirty="0" smtClean="0"/>
              <a:t> Сити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- ТЦ Метрополис</a:t>
            </a:r>
          </a:p>
          <a:p>
            <a:r>
              <a:rPr lang="ru-RU" sz="1600" dirty="0"/>
              <a:t> </a:t>
            </a:r>
            <a:r>
              <a:rPr lang="ru-RU" sz="1600" dirty="0" smtClean="0"/>
              <a:t>- ТЦ </a:t>
            </a:r>
            <a:r>
              <a:rPr lang="ru-RU" sz="1600" dirty="0" err="1" smtClean="0"/>
              <a:t>Европолис</a:t>
            </a:r>
            <a:endParaRPr lang="ru-RU" sz="1600" dirty="0" smtClean="0"/>
          </a:p>
          <a:p>
            <a:r>
              <a:rPr lang="ru-RU" sz="1600" dirty="0"/>
              <a:t> </a:t>
            </a:r>
            <a:r>
              <a:rPr lang="ru-RU" sz="1600" dirty="0" smtClean="0"/>
              <a:t>- ТЦ Европейский</a:t>
            </a:r>
          </a:p>
          <a:p>
            <a:r>
              <a:rPr lang="ru-RU" sz="1600" dirty="0" smtClean="0"/>
              <a:t>2) г. Казань</a:t>
            </a:r>
          </a:p>
          <a:p>
            <a:r>
              <a:rPr lang="ru-RU" sz="1600" dirty="0" smtClean="0"/>
              <a:t>3) г. Краснодар</a:t>
            </a:r>
          </a:p>
          <a:p>
            <a:r>
              <a:rPr lang="ru-RU" sz="1600" dirty="0" smtClean="0"/>
              <a:t>4) г. Екатеринбург</a:t>
            </a:r>
          </a:p>
          <a:p>
            <a:r>
              <a:rPr lang="ru-RU" sz="1600" dirty="0" smtClean="0"/>
              <a:t>5) г. Уфа</a:t>
            </a:r>
          </a:p>
          <a:p>
            <a:r>
              <a:rPr lang="ru-RU" sz="1600" dirty="0" smtClean="0"/>
              <a:t>6) г. Нижний Новгород</a:t>
            </a:r>
          </a:p>
          <a:p>
            <a:endParaRPr lang="ru-RU" sz="1600" dirty="0"/>
          </a:p>
          <a:p>
            <a:r>
              <a:rPr lang="ru-RU" sz="1600" dirty="0" smtClean="0"/>
              <a:t>С добавлением 11 розничных точек планируется увеличение продаж х2,5-3, либо от 2 500 000 </a:t>
            </a:r>
            <a:r>
              <a:rPr lang="ru-RU" sz="1600" dirty="0" err="1" smtClean="0"/>
              <a:t>руб</a:t>
            </a:r>
            <a:r>
              <a:rPr lang="ru-RU" sz="1600" dirty="0" smtClean="0"/>
              <a:t> (не сезон) до 7 000 000 руб. (пиковые сезоны продаж). 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76874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5459" y="296562"/>
            <a:ext cx="10571480" cy="646547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Бюджет на коллекции 2027 года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5459" y="1330288"/>
            <a:ext cx="108183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Исходя из количества 20-30 торговых точек и двух коллекций </a:t>
            </a:r>
            <a:r>
              <a:rPr lang="ru-RU" sz="1600" dirty="0"/>
              <a:t>(</a:t>
            </a:r>
            <a:r>
              <a:rPr lang="ru-RU" sz="1600" dirty="0" smtClean="0"/>
              <a:t>весна/лето и осень/зима), по 15 моделей в четырех размерах на каждый сезон - расчет бюджета будет следующим: </a:t>
            </a:r>
          </a:p>
          <a:p>
            <a:endParaRPr lang="ru-RU" sz="1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48968"/>
              </p:ext>
            </p:extLst>
          </p:nvPr>
        </p:nvGraphicFramePr>
        <p:xfrm>
          <a:off x="535459" y="2161285"/>
          <a:ext cx="5369560" cy="375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4780"/>
                <a:gridCol w="2684780"/>
              </a:tblGrid>
              <a:tr h="370840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При наличии 20 розничных точек</a:t>
                      </a:r>
                      <a:endParaRPr lang="en-US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Весна</a:t>
                      </a:r>
                      <a:r>
                        <a:rPr lang="ru-RU" sz="1400" baseline="0" dirty="0" smtClean="0"/>
                        <a:t> / Лето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Осень / Зима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моделей : </a:t>
                      </a:r>
                    </a:p>
                    <a:p>
                      <a:r>
                        <a:rPr lang="ru-RU" sz="1400" dirty="0" smtClean="0"/>
                        <a:t>15 в 4х размерах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Количество моделей 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12 в 4х размерах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Минимальное</a:t>
                      </a:r>
                      <a:r>
                        <a:rPr lang="ru-RU" sz="1400" baseline="0" dirty="0" smtClean="0"/>
                        <a:t> количество заказа на позицию: 200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Минимальное</a:t>
                      </a:r>
                      <a:r>
                        <a:rPr lang="ru-RU" sz="1400" baseline="0" dirty="0" smtClean="0"/>
                        <a:t> количество заказа на позицию: 200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Средняя цена на позицию:</a:t>
                      </a:r>
                      <a:r>
                        <a:rPr lang="ru-RU" sz="1400" baseline="0" dirty="0" smtClean="0"/>
                        <a:t> </a:t>
                      </a:r>
                    </a:p>
                    <a:p>
                      <a:r>
                        <a:rPr lang="ru-RU" sz="1400" baseline="0" dirty="0" smtClean="0"/>
                        <a:t>100 юаней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Средняя цена на позицию:</a:t>
                      </a:r>
                      <a:r>
                        <a:rPr lang="ru-RU" sz="140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/>
                        <a:t>185 юаней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Бюджет на закупку партии: </a:t>
                      </a:r>
                    </a:p>
                    <a:p>
                      <a:r>
                        <a:rPr lang="ru-RU" sz="1400" dirty="0" smtClean="0"/>
                        <a:t>300 000 юаней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(3</a:t>
                      </a:r>
                      <a:r>
                        <a:rPr lang="ru-RU" sz="1400" baseline="0" dirty="0" smtClean="0"/>
                        <a:t> 750 000 </a:t>
                      </a:r>
                      <a:r>
                        <a:rPr lang="ru-RU" sz="1400" dirty="0" err="1" smtClean="0"/>
                        <a:t>руб</a:t>
                      </a:r>
                      <a:r>
                        <a:rPr lang="ru-RU" sz="1400" dirty="0" smtClean="0"/>
                        <a:t> по курсу 12,5)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Бюджет на закупку партии: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445 000 юаней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(5</a:t>
                      </a:r>
                      <a:r>
                        <a:rPr lang="ru-RU" sz="1400" baseline="0" dirty="0" smtClean="0"/>
                        <a:t> 600 000 </a:t>
                      </a:r>
                      <a:r>
                        <a:rPr lang="ru-RU" sz="1400" dirty="0" err="1" smtClean="0"/>
                        <a:t>руб</a:t>
                      </a:r>
                      <a:r>
                        <a:rPr lang="ru-RU" sz="1400" dirty="0" smtClean="0"/>
                        <a:t> по курсу 12,5)</a:t>
                      </a:r>
                      <a:endParaRPr lang="en-US" sz="14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Итоговая себестоимость : </a:t>
                      </a:r>
                    </a:p>
                    <a:p>
                      <a:r>
                        <a:rPr lang="ru-RU" sz="1400" dirty="0" smtClean="0"/>
                        <a:t>450 000 юаней </a:t>
                      </a:r>
                    </a:p>
                    <a:p>
                      <a:r>
                        <a:rPr lang="ru-RU" sz="1400" dirty="0" smtClean="0"/>
                        <a:t>(5 700 000 </a:t>
                      </a:r>
                      <a:r>
                        <a:rPr lang="ru-RU" sz="1400" dirty="0" err="1" smtClean="0"/>
                        <a:t>руб</a:t>
                      </a:r>
                      <a:r>
                        <a:rPr lang="ru-RU" sz="1400" dirty="0" smtClean="0"/>
                        <a:t> по курсу 12,5)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Итоговая себестоимость : </a:t>
                      </a:r>
                    </a:p>
                    <a:p>
                      <a:r>
                        <a:rPr lang="ru-RU" sz="1400" dirty="0" smtClean="0"/>
                        <a:t>667 500 юаней </a:t>
                      </a:r>
                    </a:p>
                    <a:p>
                      <a:r>
                        <a:rPr lang="ru-RU" sz="1400" dirty="0" smtClean="0"/>
                        <a:t>(8 350 000 </a:t>
                      </a:r>
                      <a:r>
                        <a:rPr lang="ru-RU" sz="1400" dirty="0" err="1" smtClean="0"/>
                        <a:t>руб</a:t>
                      </a:r>
                      <a:r>
                        <a:rPr lang="ru-RU" sz="1400" dirty="0" smtClean="0"/>
                        <a:t> по курсу 12,5)</a:t>
                      </a:r>
                      <a:endParaRPr lang="en-US" sz="14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894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18709" y="348650"/>
            <a:ext cx="10571480" cy="623415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План продаж и прибыли 2027</a:t>
            </a:r>
            <a:endParaRPr lang="en-US" sz="36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903979"/>
              </p:ext>
            </p:extLst>
          </p:nvPr>
        </p:nvGraphicFramePr>
        <p:xfrm>
          <a:off x="534775" y="1186249"/>
          <a:ext cx="10819025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88"/>
                <a:gridCol w="630496"/>
                <a:gridCol w="630496"/>
                <a:gridCol w="630496"/>
                <a:gridCol w="630496"/>
                <a:gridCol w="630496"/>
                <a:gridCol w="630496"/>
                <a:gridCol w="634313"/>
                <a:gridCol w="881449"/>
                <a:gridCol w="683740"/>
                <a:gridCol w="636668"/>
                <a:gridCol w="660204"/>
                <a:gridCol w="660204"/>
                <a:gridCol w="660204"/>
                <a:gridCol w="660204"/>
                <a:gridCol w="8496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Входящая сумма (с/с х5)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март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Апрель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Май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июнь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июль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август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Входящая сумма (с/с х5)</a:t>
                      </a:r>
                      <a:endParaRPr lang="en-US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остаток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сентябрь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октябрь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ноябрь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декабрь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январь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февраль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остаток</a:t>
                      </a:r>
                      <a:endParaRPr lang="en-US" sz="1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28 500 000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2 400 000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3 000 000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3 500 000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aseline="0" dirty="0" smtClean="0"/>
                        <a:t>4 500 000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7 000 000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aseline="0" dirty="0" smtClean="0"/>
                        <a:t>4 500 000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41 750 000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baseline="0" dirty="0" smtClean="0"/>
                        <a:t>3 600 000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/>
                        <a:t>(300 000 юаней по с/с,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/>
                        <a:t>12% остатков на </a:t>
                      </a:r>
                      <a:r>
                        <a:rPr lang="ru-RU" sz="800" baseline="0" dirty="0" err="1" smtClean="0"/>
                        <a:t>рейлах</a:t>
                      </a:r>
                      <a:r>
                        <a:rPr lang="ru-RU" sz="800" baseline="0" dirty="0" smtClean="0"/>
                        <a:t>)</a:t>
                      </a:r>
                      <a:endParaRPr lang="en-US" sz="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4 000 000</a:t>
                      </a:r>
                    </a:p>
                    <a:p>
                      <a:pPr algn="r"/>
                      <a:endParaRPr lang="ru-RU" sz="800" dirty="0" smtClean="0"/>
                    </a:p>
                    <a:p>
                      <a:pPr algn="r"/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3 000 000</a:t>
                      </a:r>
                    </a:p>
                    <a:p>
                      <a:pPr algn="r"/>
                      <a:endParaRPr lang="ru-RU" sz="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aseline="0" dirty="0" smtClean="0"/>
                        <a:t>5 000 000</a:t>
                      </a:r>
                    </a:p>
                    <a:p>
                      <a:pPr algn="r"/>
                      <a:endParaRPr lang="ru-RU" sz="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8 500 000</a:t>
                      </a:r>
                    </a:p>
                    <a:p>
                      <a:pPr algn="r"/>
                      <a:endParaRPr lang="ru-RU" sz="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5 000 000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2 000 000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smtClean="0"/>
                        <a:t>17 850 000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/>
                        <a:t>(1 450 000 юаней по с/с,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aseline="0" dirty="0" smtClean="0"/>
                        <a:t>40% остатков на </a:t>
                      </a:r>
                      <a:r>
                        <a:rPr lang="ru-RU" sz="800" baseline="0" dirty="0" err="1" smtClean="0"/>
                        <a:t>рейлах</a:t>
                      </a:r>
                      <a:r>
                        <a:rPr lang="ru-RU" sz="800" baseline="0" dirty="0" smtClean="0"/>
                        <a:t>)</a:t>
                      </a:r>
                      <a:endParaRPr lang="en-US" sz="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Грязная</a:t>
                      </a:r>
                      <a:r>
                        <a:rPr lang="ru-RU" sz="1000" baseline="0" dirty="0" smtClean="0"/>
                        <a:t> прибыль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1 200 000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</a:t>
                      </a:r>
                      <a:r>
                        <a:rPr lang="ru-RU" sz="800" baseline="0" dirty="0" smtClean="0"/>
                        <a:t>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1 750 000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2 250 000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3 500 000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2 250 000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2 000 000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aseline="0" dirty="0" smtClean="0"/>
                        <a:t>4 250 000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2 500 000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</a:t>
                      </a:r>
                      <a:r>
                        <a:rPr lang="ru-RU" sz="800" baseline="0" dirty="0" smtClean="0"/>
                        <a:t> 00</a:t>
                      </a:r>
                      <a:r>
                        <a:rPr lang="ru-RU" sz="800" dirty="0" smtClean="0"/>
                        <a:t>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расходы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dirty="0" smtClean="0"/>
                        <a:t>750</a:t>
                      </a:r>
                      <a:r>
                        <a:rPr lang="ru-RU" sz="800" dirty="0" smtClean="0"/>
                        <a:t>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8</a:t>
                      </a:r>
                      <a:r>
                        <a:rPr lang="en-US" sz="800" dirty="0" smtClean="0"/>
                        <a:t>2</a:t>
                      </a:r>
                      <a:r>
                        <a:rPr lang="ru-RU" sz="800" dirty="0" smtClean="0"/>
                        <a:t>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890 000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dirty="0" smtClean="0"/>
                        <a:t>1 000</a:t>
                      </a:r>
                      <a:r>
                        <a:rPr lang="ru-RU" sz="800" dirty="0" smtClean="0"/>
                        <a:t>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1 25</a:t>
                      </a:r>
                      <a:r>
                        <a:rPr lang="en-US" sz="800" dirty="0" smtClean="0"/>
                        <a:t>0</a:t>
                      </a:r>
                      <a:r>
                        <a:rPr lang="ru-RU" sz="800" dirty="0" smtClean="0"/>
                        <a:t>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975 000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910 000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840 000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1 050 000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1 400 000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1 050 000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750 000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с/с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480 000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600 000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705 000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900 000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1 400 000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900 000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800 000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600 000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</a:t>
                      </a:r>
                      <a:r>
                        <a:rPr lang="ru-RU" sz="800" baseline="0" dirty="0" smtClean="0"/>
                        <a:t> 000 000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1 700 000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</a:t>
                      </a:r>
                      <a:r>
                        <a:rPr lang="ru-RU" sz="800" baseline="0" dirty="0" smtClean="0"/>
                        <a:t> 000 000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400</a:t>
                      </a:r>
                      <a:r>
                        <a:rPr lang="ru-RU" sz="800" baseline="0" dirty="0" smtClean="0"/>
                        <a:t>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прибыль</a:t>
                      </a:r>
                      <a:endParaRPr lang="en-US" sz="1000" dirty="0" smtClean="0"/>
                    </a:p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-</a:t>
                      </a:r>
                      <a:r>
                        <a:rPr lang="en-US" sz="800" dirty="0" smtClean="0"/>
                        <a:t>30</a:t>
                      </a:r>
                      <a:r>
                        <a:rPr lang="ru-RU" sz="800" baseline="0" dirty="0" smtClean="0"/>
                        <a:t> 000</a:t>
                      </a:r>
                      <a:endParaRPr lang="ru-RU" sz="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80 000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155 000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350 000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850 000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375 000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290 000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60 000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450 000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1 150 000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450 000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dirty="0" smtClean="0"/>
                        <a:t>-150 000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518709" y="4653950"/>
            <a:ext cx="10571480" cy="1165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/>
              <a:t>Ожидаемая прибыль в первом полугодии (коллекция весна / лето) 2027 : 1 780 000 руб.</a:t>
            </a:r>
          </a:p>
          <a:p>
            <a:endParaRPr lang="ru-RU" sz="1600" dirty="0" smtClean="0"/>
          </a:p>
          <a:p>
            <a:r>
              <a:rPr lang="ru-RU" sz="1600" dirty="0" smtClean="0"/>
              <a:t>Ожидаемая </a:t>
            </a:r>
            <a:r>
              <a:rPr lang="ru-RU" sz="1600" dirty="0"/>
              <a:t>прибыль в первом полугодии (коллекция </a:t>
            </a:r>
            <a:r>
              <a:rPr lang="ru-RU" sz="1600" dirty="0" smtClean="0"/>
              <a:t>осень </a:t>
            </a:r>
            <a:r>
              <a:rPr lang="ru-RU" sz="1600" dirty="0"/>
              <a:t>/ </a:t>
            </a:r>
            <a:r>
              <a:rPr lang="ru-RU" sz="1600" dirty="0" smtClean="0"/>
              <a:t>зима) </a:t>
            </a:r>
            <a:r>
              <a:rPr lang="ru-RU" sz="1600" dirty="0"/>
              <a:t>2027 </a:t>
            </a:r>
            <a:r>
              <a:rPr lang="ru-RU" sz="1600" dirty="0" smtClean="0"/>
              <a:t>: 2 250 000 руб.</a:t>
            </a:r>
          </a:p>
          <a:p>
            <a:endParaRPr lang="ru-RU" sz="1600" dirty="0"/>
          </a:p>
          <a:p>
            <a:r>
              <a:rPr lang="ru-RU" sz="1600" dirty="0" smtClean="0"/>
              <a:t>Общая ожидаемая прибыль за 2027 год составит 4 030 000 руб. (24 % годовых)</a:t>
            </a:r>
            <a:endParaRPr lang="ru-RU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69463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08179" y="365126"/>
            <a:ext cx="5313680" cy="417469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Структура расходов</a:t>
            </a:r>
            <a:endParaRPr lang="en-US" sz="4000" b="1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305413"/>
              </p:ext>
            </p:extLst>
          </p:nvPr>
        </p:nvGraphicFramePr>
        <p:xfrm>
          <a:off x="708179" y="930876"/>
          <a:ext cx="6656448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1778"/>
                <a:gridCol w="2310916"/>
                <a:gridCol w="1293754"/>
              </a:tblGrid>
              <a:tr h="243062">
                <a:tc>
                  <a:txBody>
                    <a:bodyPr/>
                    <a:lstStyle/>
                    <a:p>
                      <a:r>
                        <a:rPr lang="ru-RU" dirty="0" smtClean="0"/>
                        <a:t>ООО «МКС» (импортер)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Форма расчетов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Расходы</a:t>
                      </a:r>
                      <a:r>
                        <a:rPr lang="ru-RU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20255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Бухгалтерия (лучше перевести</a:t>
                      </a:r>
                      <a:r>
                        <a:rPr lang="ru-RU" sz="1400" baseline="0" dirty="0" smtClean="0"/>
                        <a:t> на своего бухгалтера)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б/н (ИП ПАВЛОВ)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50 000 руб.</a:t>
                      </a:r>
                      <a:endParaRPr lang="en-US" sz="1400" dirty="0"/>
                    </a:p>
                  </a:txBody>
                  <a:tcPr/>
                </a:tc>
              </a:tr>
              <a:tr h="20255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Менеджер ВЭД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б/н (ИП ПАВЛОВ)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60 000 руб.</a:t>
                      </a:r>
                      <a:endParaRPr lang="en-US" sz="1400" dirty="0"/>
                    </a:p>
                  </a:txBody>
                  <a:tcPr/>
                </a:tc>
              </a:tr>
              <a:tr h="223008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ИТОГО: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110 000 руб.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568657"/>
              </p:ext>
            </p:extLst>
          </p:nvPr>
        </p:nvGraphicFramePr>
        <p:xfrm>
          <a:off x="708179" y="2553734"/>
          <a:ext cx="6656448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7873"/>
                <a:gridCol w="2299235"/>
                <a:gridCol w="1279340"/>
              </a:tblGrid>
              <a:tr h="225023">
                <a:tc>
                  <a:txBody>
                    <a:bodyPr/>
                    <a:lstStyle/>
                    <a:p>
                      <a:r>
                        <a:rPr lang="ru-RU" dirty="0" smtClean="0"/>
                        <a:t>ООО «ТАЙПС»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Форма расчетов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Расходы</a:t>
                      </a:r>
                      <a:r>
                        <a:rPr lang="ru-RU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1875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Синенко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по договоренности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100 000 руб.</a:t>
                      </a:r>
                      <a:endParaRPr lang="en-US" sz="1400" dirty="0"/>
                    </a:p>
                  </a:txBody>
                  <a:tcPr/>
                </a:tc>
              </a:tr>
              <a:tr h="1875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Дизайнер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 договоренности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80 000 руб.</a:t>
                      </a:r>
                      <a:endParaRPr lang="en-US" sz="1400" dirty="0"/>
                    </a:p>
                  </a:txBody>
                  <a:tcPr/>
                </a:tc>
              </a:tr>
              <a:tr h="1875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Клиентский</a:t>
                      </a:r>
                      <a:r>
                        <a:rPr lang="ru-RU" sz="1400" baseline="0" dirty="0" smtClean="0"/>
                        <a:t> менеджер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 договоренности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60 000 руб.</a:t>
                      </a:r>
                      <a:endParaRPr lang="en-US" sz="1400" dirty="0"/>
                    </a:p>
                  </a:txBody>
                  <a:tcPr/>
                </a:tc>
              </a:tr>
              <a:tr h="1875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</a:t>
                      </a:r>
                      <a:r>
                        <a:rPr lang="ru-RU" sz="1400" baseline="0" dirty="0" smtClean="0"/>
                        <a:t> на курьерскую доставку (продажи с сайта)*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б/н со счета ООО «ТАЙПС»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50</a:t>
                      </a:r>
                      <a:r>
                        <a:rPr lang="ru-RU" sz="1400" baseline="0" dirty="0" smtClean="0"/>
                        <a:t> 000 руб.</a:t>
                      </a:r>
                      <a:endParaRPr lang="en-US" sz="1400" dirty="0"/>
                    </a:p>
                  </a:txBody>
                  <a:tcPr/>
                </a:tc>
              </a:tr>
              <a:tr h="2250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Аренда офиса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б/н со счета ООО «ТАЙПС»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21 000 руб.</a:t>
                      </a:r>
                      <a:endParaRPr lang="en-US" sz="1400" dirty="0"/>
                    </a:p>
                  </a:txBody>
                  <a:tcPr/>
                </a:tc>
              </a:tr>
              <a:tr h="2250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Бюджет на </a:t>
                      </a:r>
                      <a:r>
                        <a:rPr lang="ru-RU" sz="1400" dirty="0" err="1" smtClean="0"/>
                        <a:t>блогеров</a:t>
                      </a:r>
                      <a:r>
                        <a:rPr lang="ru-RU" sz="1400" dirty="0" smtClean="0"/>
                        <a:t> и продвижение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нал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50</a:t>
                      </a:r>
                      <a:r>
                        <a:rPr lang="ru-RU" sz="1400" baseline="0" dirty="0" smtClean="0"/>
                        <a:t> 000 руб.</a:t>
                      </a:r>
                      <a:endParaRPr lang="en-US" sz="1400" dirty="0"/>
                    </a:p>
                  </a:txBody>
                  <a:tcPr/>
                </a:tc>
              </a:tr>
              <a:tr h="2250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</a:t>
                      </a:r>
                      <a:r>
                        <a:rPr lang="ru-RU" sz="1400" baseline="0" dirty="0" smtClean="0"/>
                        <a:t> на доставку  клиентам*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б/н со счета ООО «ТАЙПС»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80</a:t>
                      </a:r>
                      <a:r>
                        <a:rPr lang="ru-RU" sz="1400" baseline="0" dirty="0" smtClean="0"/>
                        <a:t> 000 руб.</a:t>
                      </a:r>
                      <a:endParaRPr lang="en-US" sz="1400" dirty="0"/>
                    </a:p>
                  </a:txBody>
                  <a:tcPr/>
                </a:tc>
              </a:tr>
              <a:tr h="2250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Прочие расходы**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80 000 руб.</a:t>
                      </a:r>
                      <a:endParaRPr lang="en-US" sz="1400" dirty="0"/>
                    </a:p>
                  </a:txBody>
                  <a:tcPr/>
                </a:tc>
              </a:tr>
              <a:tr h="225023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ИТОГО: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5</a:t>
                      </a:r>
                      <a:r>
                        <a:rPr lang="en-US" sz="1400" b="1" dirty="0" smtClean="0"/>
                        <a:t>2</a:t>
                      </a:r>
                      <a:r>
                        <a:rPr lang="ru-RU" sz="1400" b="1" dirty="0" smtClean="0"/>
                        <a:t>1 000 руб.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617562" y="6246942"/>
            <a:ext cx="10571480" cy="417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/>
              <a:t>* - переменная часть расходов, может быть больше или меньше в зависимости от количества отгрузок</a:t>
            </a:r>
          </a:p>
          <a:p>
            <a:r>
              <a:rPr lang="ru-RU" sz="4000" dirty="0" smtClean="0"/>
              <a:t>** - переменная часть расходов, которая может существенно варьироваться в зависимости от накладных расходов за месяц </a:t>
            </a:r>
            <a:endParaRPr lang="en-US" sz="4000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743294" y="1408670"/>
            <a:ext cx="3872059" cy="856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/>
              <a:t>Итого средняя сумма расходов за месяц прогнозируется на уровне </a:t>
            </a:r>
          </a:p>
          <a:p>
            <a:r>
              <a:rPr lang="ru-RU" sz="1400" b="1" dirty="0" smtClean="0"/>
              <a:t>700 000 – 750 000 руб. </a:t>
            </a:r>
          </a:p>
          <a:p>
            <a:r>
              <a:rPr lang="en-US" sz="1400" b="1" dirty="0" smtClean="0"/>
              <a:t>(+</a:t>
            </a:r>
            <a:r>
              <a:rPr lang="ru-RU" sz="1400" b="1" dirty="0" smtClean="0"/>
              <a:t> налоги 7% доходы минус расходы</a:t>
            </a:r>
            <a:r>
              <a:rPr lang="en-US" sz="1400" b="1" dirty="0" smtClean="0"/>
              <a:t>)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58715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08179" y="365126"/>
            <a:ext cx="5313680" cy="417469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Варианты сделки</a:t>
            </a:r>
            <a:endParaRPr lang="en-US" sz="4000" b="1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7743294" y="1408670"/>
            <a:ext cx="3872059" cy="856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400" b="1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68269" y="1983259"/>
            <a:ext cx="10305810" cy="2067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Двухсторонняя сделка</a:t>
            </a:r>
          </a:p>
          <a:p>
            <a:endParaRPr lang="ru-RU" sz="1400" dirty="0" smtClean="0"/>
          </a:p>
          <a:p>
            <a:pPr marL="742950" indent="-742950">
              <a:buAutoNum type="arabicParenR"/>
            </a:pPr>
            <a:r>
              <a:rPr lang="ru-RU" sz="1400" dirty="0" smtClean="0"/>
              <a:t>Инвестор – </a:t>
            </a:r>
            <a:r>
              <a:rPr lang="ru-RU" sz="1400" dirty="0" smtClean="0"/>
              <a:t>75% </a:t>
            </a:r>
            <a:endParaRPr lang="ru-RU" sz="1400" dirty="0" smtClean="0"/>
          </a:p>
          <a:p>
            <a:pPr marL="742950" indent="-742950">
              <a:buAutoNum type="arabicParenR"/>
            </a:pPr>
            <a:r>
              <a:rPr lang="ru-RU" sz="1400" dirty="0" smtClean="0"/>
              <a:t>Синенко Е.Н. – </a:t>
            </a:r>
            <a:r>
              <a:rPr lang="ru-RU" sz="1400" dirty="0" smtClean="0"/>
              <a:t>25%</a:t>
            </a:r>
            <a:endParaRPr lang="ru-RU" sz="1400" dirty="0" smtClean="0"/>
          </a:p>
          <a:p>
            <a:pPr marL="742950" indent="-742950">
              <a:buAutoNum type="arabicParenR"/>
            </a:pPr>
            <a:r>
              <a:rPr lang="ru-RU" sz="1400" dirty="0" smtClean="0"/>
              <a:t>Клюев Д.П. – 0%</a:t>
            </a:r>
          </a:p>
          <a:p>
            <a:pPr marL="742950" indent="-742950">
              <a:buAutoNum type="arabicParenR"/>
            </a:pPr>
            <a:endParaRPr lang="ru-RU" sz="1400" dirty="0"/>
          </a:p>
          <a:p>
            <a:r>
              <a:rPr lang="ru-RU" sz="1400" dirty="0" smtClean="0"/>
              <a:t>При заключении данного соглашения ООО «МКС» в лице Клюева Д.П. выходит из состава ООО «ТАЙПС» путем расчета между новым инвестором и ООО «МКС». В таком случае остатки, торговое оборудование, торговая марка и прочие активы переходят в собственность двух участников. Сумма выкупа в сторону ООО «МКС» - 15 000 000 руб. В данном случае Инвестор обязан взять на себя либо найти структуру, которая будет нести ответственность за операционную деятельность бренда ТАЙПС. </a:t>
            </a:r>
          </a:p>
        </p:txBody>
      </p:sp>
    </p:spTree>
    <p:extLst>
      <p:ext uri="{BB962C8B-B14F-4D97-AF65-F5344CB8AC3E}">
        <p14:creationId xmlns:p14="http://schemas.microsoft.com/office/powerpoint/2010/main" val="3878904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5459" y="296562"/>
            <a:ext cx="10571480" cy="646547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Формирование продажной стоимости доли от ООО «МКС»</a:t>
            </a:r>
            <a:endParaRPr lang="en-US" sz="36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443986"/>
              </p:ext>
            </p:extLst>
          </p:nvPr>
        </p:nvGraphicFramePr>
        <p:xfrm>
          <a:off x="535459" y="1128209"/>
          <a:ext cx="5541491" cy="30367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6066"/>
                <a:gridCol w="1495425"/>
              </a:tblGrid>
              <a:tr h="32401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Активы ООО «МКС» на 20/08/2027</a:t>
                      </a:r>
                      <a:endParaRPr lang="en-US" sz="18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Отгруженный товар контрагентам ООО</a:t>
                      </a:r>
                      <a:r>
                        <a:rPr lang="ru-RU" sz="1400" baseline="0" dirty="0" smtClean="0"/>
                        <a:t> «ТАЙПС»: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5 923 767 руб.</a:t>
                      </a:r>
                      <a:endParaRPr lang="en-US" sz="1400" dirty="0"/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Займ</a:t>
                      </a:r>
                      <a:r>
                        <a:rPr lang="ru-RU" sz="1400" dirty="0" smtClean="0"/>
                        <a:t> на ООО «ТАЙПС»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1 211 000 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Товарные остатки одежда: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3 735 567 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Товарные остатки ткани: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Остатки фурнитура 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95 773 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90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Упаковочная</a:t>
                      </a:r>
                      <a:r>
                        <a:rPr lang="ru-RU" sz="1400" baseline="0" dirty="0" smtClean="0"/>
                        <a:t> продукция, торговое оборудование и пр.:</a:t>
                      </a:r>
                      <a:endParaRPr 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792 229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Аванс</a:t>
                      </a:r>
                      <a:r>
                        <a:rPr lang="ru-RU" sz="1400" baseline="0" dirty="0" smtClean="0"/>
                        <a:t> на фабрики за одежду: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394 524 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4012">
                <a:tc>
                  <a:txBody>
                    <a:bodyPr/>
                    <a:lstStyle/>
                    <a:p>
                      <a:r>
                        <a:rPr lang="ru-RU" sz="1400" b="1" smtClean="0"/>
                        <a:t>Итого: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12 552 498 руб.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841130"/>
              </p:ext>
            </p:extLst>
          </p:nvPr>
        </p:nvGraphicFramePr>
        <p:xfrm>
          <a:off x="6021859" y="4357440"/>
          <a:ext cx="5467351" cy="1604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1933"/>
                <a:gridCol w="1475418"/>
              </a:tblGrid>
              <a:tr h="324012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Активы ООО «ТАЙПС» на 20/08/2027</a:t>
                      </a:r>
                      <a:endParaRPr lang="en-US" sz="1800" b="1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Товары на комиссии: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4 711 637 руб.</a:t>
                      </a:r>
                      <a:endParaRPr lang="en-US" sz="1400" dirty="0"/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Дебиторская задолженность: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1 707 300 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700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р/с: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1 075 257 руб.</a:t>
                      </a:r>
                      <a:endParaRPr lang="en-US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401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Итого: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7 494 194 руб.</a:t>
                      </a:r>
                      <a:endParaRPr lang="en-US" sz="1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415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5034</TotalTime>
  <Words>1455</Words>
  <Application>Microsoft Office PowerPoint</Application>
  <PresentationFormat>Широкоэкранный</PresentationFormat>
  <Paragraphs>293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ТАЙПС новый бренд модной одежды</vt:lpstr>
      <vt:lpstr>Стоимость проекта</vt:lpstr>
      <vt:lpstr>Описание проекта</vt:lpstr>
      <vt:lpstr>СТРУКТУРА ОРГАНИЗАЦИИ</vt:lpstr>
      <vt:lpstr>Продажи</vt:lpstr>
      <vt:lpstr>TYPES – надёжность на каждом этапе производства </vt:lpstr>
      <vt:lpstr>География продаж TYPES</vt:lpstr>
      <vt:lpstr>План расширения торговых точек 2027 год</vt:lpstr>
      <vt:lpstr>Бюджет на коллекции 2027 года</vt:lpstr>
      <vt:lpstr>План продаж и прибыли 2027</vt:lpstr>
      <vt:lpstr>Структура расходов</vt:lpstr>
      <vt:lpstr>Варианты сделки</vt:lpstr>
      <vt:lpstr>Формирование продажной стоимости доли от ООО «МКС»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Mike</dc:creator>
  <cp:lastModifiedBy>Mike</cp:lastModifiedBy>
  <cp:revision>105</cp:revision>
  <cp:lastPrinted>2026-08-21T10:00:24Z</cp:lastPrinted>
  <dcterms:created xsi:type="dcterms:W3CDTF">2026-03-27T07:12:57Z</dcterms:created>
  <dcterms:modified xsi:type="dcterms:W3CDTF">2026-08-31T12:40:23Z</dcterms:modified>
</cp:coreProperties>
</file>