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fntdata" ContentType="application/x-fontdata"/>
  <Default Extension="png" ContentType="image/png"/>
  <Default Extension="wdp" ContentType="image/vnd.ms-photo"/>
  <Override PartName="/docProps/app.xml" ContentType="application/vnd.openxmlformats-officedocument.extended-properties+xml"/>
  <Override PartName="/docProps/core.xml" ContentType="application/vnd.openxmlformats-package.core-properties+xml"/>
  <Override PartName="/ppt/metadata" ContentType="application/binary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strictFirstAndLastChars="0" embedTrueTypeFonts="1" saveSubsetFonts="1" autoCompressPictures="0">
  <p:sldMasterIdLst>
    <p:sldMasterId id="2147483648" r:id="rId1"/>
    <p:sldMasterId id="2147483678" r:id="rId2"/>
    <p:sldMasterId id="2147483694" r:id="rId3"/>
  </p:sldMasterIdLst>
  <p:notesMasterIdLst>
    <p:notesMasterId r:id="rId4"/>
  </p:notesMasterIdLst>
  <p:sldIdLst>
    <p:sldId id="284" r:id="rId5"/>
    <p:sldId id="315" r:id="rId6"/>
    <p:sldId id="289" r:id="rId7"/>
    <p:sldId id="308" r:id="rId8"/>
    <p:sldId id="286" r:id="rId9"/>
    <p:sldId id="285" r:id="rId10"/>
    <p:sldId id="287" r:id="rId11"/>
    <p:sldId id="311" r:id="rId12"/>
    <p:sldId id="313" r:id="rId13"/>
    <p:sldId id="290" r:id="rId14"/>
    <p:sldId id="293" r:id="rId15"/>
    <p:sldId id="317" r:id="rId16"/>
    <p:sldId id="297" r:id="rId17"/>
    <p:sldId id="298" r:id="rId18"/>
    <p:sldId id="301" r:id="rId19"/>
    <p:sldId id="305" r:id="rId20"/>
    <p:sldId id="319" r:id="rId21"/>
    <p:sldId id="318" r:id="rId22"/>
    <p:sldId id="309" r:id="rId23"/>
  </p:sldIdLst>
  <p:sldSz cx="12192000" cy="6858000"/>
  <p:notesSz cx="6858000" cy="9144000"/>
  <p:embeddedFontLst>
    <p:embeddedFont>
      <p:font typeface="Georgia" panose="02040502050405020303" pitchFamily="18" charset="0"/>
      <p:regular r:id="rId25"/>
      <p:bold r:id="rId26"/>
      <p:italic r:id="rId27"/>
      <p:boldItalic r:id="rId28"/>
    </p:embeddedFont>
    <p:embeddedFont>
      <p:font typeface="Gilroy Light" panose="00000400000000000000" pitchFamily="50" charset="0"/>
      <p:regular r:id="rId29"/>
    </p:embeddedFont>
    <p:embeddedFont>
      <p:font typeface="Montserrat" panose="020B0604020202020204" charset="0"/>
      <p:regular r:id="rId30"/>
      <p:bold r:id="rId31"/>
      <p:italic r:id="rId32"/>
      <p:boldItalic r:id="rId33"/>
    </p:embeddedFont>
    <p:embeddedFont>
      <p:font typeface="Montserrat SemiBold" panose="020B0604020202020204" charset="0"/>
      <p:bold r:id="rId34"/>
      <p:boldItalic r:id="rId35"/>
    </p:embeddedFont>
    <p:embeddedFont>
      <p:font typeface="Segoe UI Semibold" panose="020B0702040204020203" pitchFamily="34" charset="0"/>
      <p:bold r:id="rId36"/>
      <p:boldItalic r:id="rId37"/>
    </p:embeddedFont>
  </p:embeddedFontLst>
  <p:custDataLst>
    <p:tags r:id="rId24"/>
  </p:custDataLst>
  <p:defaultTextStyle>
    <a:defPPr marR="0" lvl="0" algn="l" rtl="0">
      <a:lnSpc>
        <a:spcPct val="100000"/>
      </a:lnSpc>
      <a:spcBef>
        <a:spcPct val="0"/>
      </a:spcBef>
      <a:spcAft>
        <a:spcPct val="0"/>
      </a:spcAft>
    </a:defPPr>
    <a:lvl1pPr marR="0" lvl="0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3885" userDrawn="1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3" roundtripDataSignature="AMtx7mj6lFpuDE7mVLaFOw4vyhahVBLPb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A7DE"/>
    <a:srgbClr val="3346FF"/>
    <a:srgbClr val="4342FF"/>
    <a:srgbClr val="4B33FF"/>
    <a:srgbClr val="0016E6"/>
    <a:srgbClr val="3E51FF"/>
    <a:srgbClr val="5941A9"/>
    <a:srgbClr val="3B3838"/>
    <a:srgbClr val="FFF3F3"/>
    <a:srgbClr val="F6F9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fill>
          <a:solidFill>
            <a:schemeClr val="accent1">
              <a:tint val="40000"/>
            </a:schemeClr>
          </a:solidFill>
        </a:fill>
      </a:tcStyle>
    </a:band1H>
    <a:band1V>
      <a:tcStyle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5033" autoAdjust="0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>
        <p:guide orient="horz" pos="2115"/>
        <p:guide pos="388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6.xml" /><Relationship Id="rId11" Type="http://schemas.openxmlformats.org/officeDocument/2006/relationships/slide" Target="slides/slide7.xml" /><Relationship Id="rId12" Type="http://schemas.openxmlformats.org/officeDocument/2006/relationships/slide" Target="slides/slide8.xml" /><Relationship Id="rId13" Type="http://schemas.openxmlformats.org/officeDocument/2006/relationships/slide" Target="slides/slide9.xml" /><Relationship Id="rId14" Type="http://schemas.openxmlformats.org/officeDocument/2006/relationships/slide" Target="slides/slide10.xml" /><Relationship Id="rId15" Type="http://schemas.openxmlformats.org/officeDocument/2006/relationships/slide" Target="slides/slide11.xml" /><Relationship Id="rId16" Type="http://schemas.openxmlformats.org/officeDocument/2006/relationships/slide" Target="slides/slide12.xml" /><Relationship Id="rId17" Type="http://schemas.openxmlformats.org/officeDocument/2006/relationships/slide" Target="slides/slide13.xml" /><Relationship Id="rId18" Type="http://schemas.openxmlformats.org/officeDocument/2006/relationships/slide" Target="slides/slide14.xml" /><Relationship Id="rId19" Type="http://schemas.openxmlformats.org/officeDocument/2006/relationships/slide" Target="slides/slide15.xml" /><Relationship Id="rId2" Type="http://schemas.openxmlformats.org/officeDocument/2006/relationships/slideMaster" Target="slideMasters/slideMaster2.xml" /><Relationship Id="rId20" Type="http://schemas.openxmlformats.org/officeDocument/2006/relationships/slide" Target="slides/slide16.xml" /><Relationship Id="rId21" Type="http://schemas.openxmlformats.org/officeDocument/2006/relationships/slide" Target="slides/slide17.xml" /><Relationship Id="rId22" Type="http://schemas.openxmlformats.org/officeDocument/2006/relationships/slide" Target="slides/slide18.xml" /><Relationship Id="rId23" Type="http://schemas.openxmlformats.org/officeDocument/2006/relationships/slide" Target="slides/slide19.xml" /><Relationship Id="rId24" Type="http://schemas.openxmlformats.org/officeDocument/2006/relationships/tags" Target="tags/tag1.xml" /><Relationship Id="rId25" Type="http://schemas.openxmlformats.org/officeDocument/2006/relationships/font" Target="fonts/font1.fntdata" /><Relationship Id="rId26" Type="http://schemas.openxmlformats.org/officeDocument/2006/relationships/font" Target="fonts/font2.fntdata" /><Relationship Id="rId27" Type="http://schemas.openxmlformats.org/officeDocument/2006/relationships/font" Target="fonts/font3.fntdata" /><Relationship Id="rId28" Type="http://schemas.openxmlformats.org/officeDocument/2006/relationships/font" Target="fonts/font4.fntdata" /><Relationship Id="rId29" Type="http://schemas.openxmlformats.org/officeDocument/2006/relationships/font" Target="fonts/font5.fntdata" /><Relationship Id="rId3" Type="http://schemas.openxmlformats.org/officeDocument/2006/relationships/slideMaster" Target="slideMasters/slideMaster3.xml" /><Relationship Id="rId30" Type="http://schemas.openxmlformats.org/officeDocument/2006/relationships/font" Target="fonts/font6.fntdata" /><Relationship Id="rId31" Type="http://schemas.openxmlformats.org/officeDocument/2006/relationships/font" Target="fonts/font7.fntdata" /><Relationship Id="rId32" Type="http://schemas.openxmlformats.org/officeDocument/2006/relationships/font" Target="fonts/font8.fntdata" /><Relationship Id="rId33" Type="http://schemas.openxmlformats.org/officeDocument/2006/relationships/font" Target="fonts/font9.fntdata" /><Relationship Id="rId34" Type="http://schemas.openxmlformats.org/officeDocument/2006/relationships/font" Target="fonts/font10.fntdata" /><Relationship Id="rId35" Type="http://schemas.openxmlformats.org/officeDocument/2006/relationships/font" Target="fonts/font11.fntdata" /><Relationship Id="rId36" Type="http://schemas.openxmlformats.org/officeDocument/2006/relationships/font" Target="fonts/font12.fntdata" /><Relationship Id="rId37" Type="http://schemas.openxmlformats.org/officeDocument/2006/relationships/font" Target="fonts/font13.fntdata" /><Relationship Id="rId38" Type="http://schemas.openxmlformats.org/officeDocument/2006/relationships/presProps" Target="presProps.xml" /><Relationship Id="rId39" Type="http://schemas.openxmlformats.org/officeDocument/2006/relationships/viewProps" Target="viewProps.xml" /><Relationship Id="rId4" Type="http://schemas.openxmlformats.org/officeDocument/2006/relationships/notesMaster" Target="notesMasters/notesMaster1.xml" /><Relationship Id="rId40" Type="http://schemas.openxmlformats.org/officeDocument/2006/relationships/theme" Target="theme/theme1.xml" /><Relationship Id="rId41" Type="http://schemas.openxmlformats.org/officeDocument/2006/relationships/tableStyles" Target="tableStyles.xml" /><Relationship Id="rId43" Type="http://customschemas.google.com/relationships/presentationmetadata" Target="metadata" /><Relationship Id="rId5" Type="http://schemas.openxmlformats.org/officeDocument/2006/relationships/slide" Target="slides/slide1.xml" /><Relationship Id="rId6" Type="http://schemas.openxmlformats.org/officeDocument/2006/relationships/slide" Target="slides/slide2.xml" /><Relationship Id="rId7" Type="http://schemas.openxmlformats.org/officeDocument/2006/relationships/slide" Target="slides/slide3.xml" /><Relationship Id="rId8" Type="http://schemas.openxmlformats.org/officeDocument/2006/relationships/slide" Target="slides/slide4.xml" /><Relationship Id="rId9" Type="http://schemas.openxmlformats.org/officeDocument/2006/relationships/slide" Target="slides/slide5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4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9051041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ct val="0"/>
      </a:spcBef>
      <a:spcAft>
        <a:spcPct val="0"/>
      </a:spcAft>
    </a:defPPr>
    <a:lvl1pPr marR="0" lvl="0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9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765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defTabSz="1161825" hangingPunct="0">
              <a:lnSpc>
                <a:spcPct val="100000"/>
              </a:lnSpc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ru-RU" sz="1100" b="1" i="1">
                <a:solidFill>
                  <a:schemeClr val="bg1"/>
                </a:solidFill>
                <a:latin typeface="+mn-lt"/>
              </a:rPr>
              <a:t>Право на выбор организации, оказывающей медицинскую помощь по ОМС, ограничено. О</a:t>
            </a:r>
            <a:r>
              <a:rPr lang="ru-RU" sz="1100">
                <a:solidFill>
                  <a:schemeClr val="bg1"/>
                </a:solidFill>
                <a:latin typeface="+mn-lt"/>
              </a:rPr>
              <a:t>т 20,9% до 42% пациентов утверждают, что альтернативно медицинскую помощь можно получить только в ближайшем городе на платной основе или в частной клинике. </a:t>
            </a:r>
          </a:p>
          <a:p>
            <a:pPr marL="285750" indent="-285750" defTabSz="1161825" hangingPunct="0">
              <a:lnSpc>
                <a:spcPct val="100000"/>
              </a:lnSpc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ru-RU" sz="1100" b="1" i="1">
                <a:solidFill>
                  <a:schemeClr val="bg1"/>
                </a:solidFill>
                <a:latin typeface="+mn-lt"/>
                <a:ea typeface="Gilroy Light"/>
                <a:cs typeface="Gilroy Light"/>
              </a:rPr>
              <a:t>Низкая информированность пациентов </a:t>
            </a:r>
            <a:r>
              <a:rPr lang="ru-RU" sz="1100">
                <a:solidFill>
                  <a:schemeClr val="bg1"/>
                </a:solidFill>
                <a:latin typeface="+mn-lt"/>
                <a:ea typeface="Gilroy Light"/>
                <a:cs typeface="Gilroy Light"/>
              </a:rPr>
              <a:t>о правилах маршрутизации пациентов, условиях предоставления медицинской помощи в рамках ОМС</a:t>
            </a:r>
          </a:p>
          <a:p>
            <a:pPr defTabSz="1161825" hangingPunct="0">
              <a:lnSpc>
                <a:spcPct val="100000"/>
              </a:lnSpc>
              <a:spcAft>
                <a:spcPts val="1200"/>
              </a:spcAft>
              <a:buClrTx/>
              <a:buSzTx/>
            </a:pPr>
            <a:endParaRPr lang="ru-RU" sz="1100">
              <a:solidFill>
                <a:schemeClr val="bg1"/>
              </a:solidFill>
              <a:latin typeface="+mn-lt"/>
              <a:ea typeface="Gilroy Light"/>
              <a:cs typeface="Gilroy Light"/>
            </a:endParaRPr>
          </a:p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2446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31016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2894348"/>
      </p:ext>
    </p:extLst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matchingName="Титульный слайд" preserve="1" userDrawn="1">
  <p:cSld name="1_Титульный слайд">
    <p:bg>
      <p:bgPr>
        <a:solidFill>
          <a:srgbClr val="3AA2D7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</a:xfrm>
      </p:grpSpPr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21D505EF-38AC-1AE8-0704-9B6CA81125E6}"/>
              </a:ext>
            </a:extLst>
          </p:cNvPr>
          <p:cNvPicPr>
            <a:picLocks noChangeAspect="1"/>
          </p:cNvPicPr>
          <p:nvPr userDrawn="1"/>
        </p:nvPicPr>
        <p:blipFill>
          <a:blip r:embed="rId1"/>
          <a:srcRect l="769" t="2389" r="4207"/>
          <a:stretch>
            <a:fillRect/>
          </a:stretch>
        </p:blipFill>
        <p:spPr>
          <a:xfrm>
            <a:off x="516883" y="0"/>
            <a:ext cx="11675117" cy="6858000"/>
          </a:xfrm>
          <a:prstGeom prst="rect">
            <a:avLst/>
          </a:prstGeom>
        </p:spPr>
      </p:pic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E0C66B59-9B2C-AD21-8CF9-4887FA5DB72C}"/>
              </a:ext>
            </a:extLst>
          </p:cNvPr>
          <p:cNvGrpSpPr/>
          <p:nvPr userDrawn="1"/>
        </p:nvGrpSpPr>
        <p:grpSpPr>
          <a:xfrm>
            <a:off x="9393136" y="4333320"/>
            <a:ext cx="455111" cy="455111"/>
            <a:chOff x="8945381" y="3616239"/>
            <a:chExt cx="455111" cy="455111"/>
          </a:xfrm>
        </p:grpSpPr>
        <p:sp>
          <p:nvSpPr>
            <p:cNvPr id="7" name="Капля 6">
              <a:extLst>
                <a:ext uri="{FF2B5EF4-FFF2-40B4-BE49-F238E27FC236}">
                  <a16:creationId xmlns:a16="http://schemas.microsoft.com/office/drawing/2014/main" id="{5A434275-CA8D-0A2A-5C23-16F738712462}"/>
                </a:ext>
              </a:extLst>
            </p:cNvPr>
            <p:cNvSpPr/>
            <p:nvPr/>
          </p:nvSpPr>
          <p:spPr>
            <a:xfrm rot="8100000">
              <a:off x="8945381" y="3616239"/>
              <a:ext cx="455111" cy="455111"/>
            </a:xfrm>
            <a:prstGeom prst="teardrop">
              <a:avLst>
                <a:gd name="adj" fmla="val 128965"/>
              </a:avLst>
            </a:prstGeom>
            <a:solidFill>
              <a:srgbClr val="75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Овал 7">
              <a:extLst>
                <a:ext uri="{FF2B5EF4-FFF2-40B4-BE49-F238E27FC236}">
                  <a16:creationId xmlns:a16="http://schemas.microsoft.com/office/drawing/2014/main" id="{E12C0903-91DF-47C2-BF8E-9BF9C4F553D4}"/>
                </a:ext>
              </a:extLst>
            </p:cNvPr>
            <p:cNvSpPr/>
            <p:nvPr/>
          </p:nvSpPr>
          <p:spPr>
            <a:xfrm>
              <a:off x="9028156" y="3699014"/>
              <a:ext cx="289560" cy="289560"/>
            </a:xfrm>
            <a:prstGeom prst="ellipse">
              <a:avLst/>
            </a:prstGeom>
            <a:solidFill>
              <a:srgbClr val="3AA2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Крест 8">
              <a:extLst>
                <a:ext uri="{FF2B5EF4-FFF2-40B4-BE49-F238E27FC236}">
                  <a16:creationId xmlns:a16="http://schemas.microsoft.com/office/drawing/2014/main" id="{4325D452-4A92-5AB1-7AF8-1FDA8FE9477D}"/>
                </a:ext>
              </a:extLst>
            </p:cNvPr>
            <p:cNvSpPr/>
            <p:nvPr/>
          </p:nvSpPr>
          <p:spPr>
            <a:xfrm>
              <a:off x="9099593" y="3770451"/>
              <a:ext cx="146685" cy="146685"/>
            </a:xfrm>
            <a:prstGeom prst="plus">
              <a:avLst>
                <a:gd name="adj" fmla="val 30195"/>
              </a:avLst>
            </a:prstGeom>
            <a:solidFill>
              <a:srgbClr val="75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5E1BD526-C171-B843-1404-20E8651AE699}"/>
              </a:ext>
            </a:extLst>
          </p:cNvPr>
          <p:cNvGrpSpPr/>
          <p:nvPr userDrawn="1"/>
        </p:nvGrpSpPr>
        <p:grpSpPr>
          <a:xfrm>
            <a:off x="9763631" y="5358082"/>
            <a:ext cx="643625" cy="643625"/>
            <a:chOff x="8945381" y="3616239"/>
            <a:chExt cx="455111" cy="455111"/>
          </a:xfrm>
        </p:grpSpPr>
        <p:sp>
          <p:nvSpPr>
            <p:cNvPr id="11" name="Капля 10">
              <a:extLst>
                <a:ext uri="{FF2B5EF4-FFF2-40B4-BE49-F238E27FC236}">
                  <a16:creationId xmlns:a16="http://schemas.microsoft.com/office/drawing/2014/main" id="{8C76C542-2DF1-AAFF-B65A-F85EC54FF87D}"/>
                </a:ext>
              </a:extLst>
            </p:cNvPr>
            <p:cNvSpPr/>
            <p:nvPr/>
          </p:nvSpPr>
          <p:spPr>
            <a:xfrm rot="8100000">
              <a:off x="8945381" y="3616239"/>
              <a:ext cx="455111" cy="455111"/>
            </a:xfrm>
            <a:prstGeom prst="teardrop">
              <a:avLst>
                <a:gd name="adj" fmla="val 128965"/>
              </a:avLst>
            </a:prstGeom>
            <a:solidFill>
              <a:srgbClr val="75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id="{41C20755-1476-D7D1-D2B4-8B8BC952990A}"/>
                </a:ext>
              </a:extLst>
            </p:cNvPr>
            <p:cNvSpPr/>
            <p:nvPr/>
          </p:nvSpPr>
          <p:spPr>
            <a:xfrm>
              <a:off x="9028156" y="3699014"/>
              <a:ext cx="289560" cy="289560"/>
            </a:xfrm>
            <a:prstGeom prst="ellipse">
              <a:avLst/>
            </a:prstGeom>
            <a:solidFill>
              <a:srgbClr val="3AA2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Крест 17">
              <a:extLst>
                <a:ext uri="{FF2B5EF4-FFF2-40B4-BE49-F238E27FC236}">
                  <a16:creationId xmlns:a16="http://schemas.microsoft.com/office/drawing/2014/main" id="{C669BB68-5E81-1108-0795-67464DE7EC56}"/>
                </a:ext>
              </a:extLst>
            </p:cNvPr>
            <p:cNvSpPr/>
            <p:nvPr/>
          </p:nvSpPr>
          <p:spPr>
            <a:xfrm>
              <a:off x="9099593" y="3770451"/>
              <a:ext cx="146685" cy="146685"/>
            </a:xfrm>
            <a:prstGeom prst="plus">
              <a:avLst>
                <a:gd name="adj" fmla="val 30195"/>
              </a:avLst>
            </a:prstGeom>
            <a:solidFill>
              <a:srgbClr val="75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24C595CB-3462-DF2E-A439-CB38018919A2}"/>
              </a:ext>
            </a:extLst>
          </p:cNvPr>
          <p:cNvGrpSpPr/>
          <p:nvPr userDrawn="1"/>
        </p:nvGrpSpPr>
        <p:grpSpPr>
          <a:xfrm>
            <a:off x="8455700" y="5305510"/>
            <a:ext cx="455111" cy="455111"/>
            <a:chOff x="8945381" y="3616239"/>
            <a:chExt cx="455111" cy="455111"/>
          </a:xfrm>
        </p:grpSpPr>
        <p:sp>
          <p:nvSpPr>
            <p:cNvPr id="20" name="Капля 19">
              <a:extLst>
                <a:ext uri="{FF2B5EF4-FFF2-40B4-BE49-F238E27FC236}">
                  <a16:creationId xmlns:a16="http://schemas.microsoft.com/office/drawing/2014/main" id="{BEDD4A1A-5F5E-538E-2629-935978106E24}"/>
                </a:ext>
              </a:extLst>
            </p:cNvPr>
            <p:cNvSpPr/>
            <p:nvPr/>
          </p:nvSpPr>
          <p:spPr>
            <a:xfrm rot="8100000">
              <a:off x="8945381" y="3616239"/>
              <a:ext cx="455111" cy="455111"/>
            </a:xfrm>
            <a:prstGeom prst="teardrop">
              <a:avLst>
                <a:gd name="adj" fmla="val 128965"/>
              </a:avLst>
            </a:prstGeom>
            <a:solidFill>
              <a:srgbClr val="75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Овал 20">
              <a:extLst>
                <a:ext uri="{FF2B5EF4-FFF2-40B4-BE49-F238E27FC236}">
                  <a16:creationId xmlns:a16="http://schemas.microsoft.com/office/drawing/2014/main" id="{BEF7EC13-639C-DD03-F995-4F084E10EAD6}"/>
                </a:ext>
              </a:extLst>
            </p:cNvPr>
            <p:cNvSpPr/>
            <p:nvPr/>
          </p:nvSpPr>
          <p:spPr>
            <a:xfrm>
              <a:off x="9028156" y="3699014"/>
              <a:ext cx="289560" cy="289560"/>
            </a:xfrm>
            <a:prstGeom prst="ellipse">
              <a:avLst/>
            </a:prstGeom>
            <a:solidFill>
              <a:srgbClr val="3AA2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Крест 21">
              <a:extLst>
                <a:ext uri="{FF2B5EF4-FFF2-40B4-BE49-F238E27FC236}">
                  <a16:creationId xmlns:a16="http://schemas.microsoft.com/office/drawing/2014/main" id="{CD8DB2C3-AE64-F8EB-CD9F-7D3711EF8FAC}"/>
                </a:ext>
              </a:extLst>
            </p:cNvPr>
            <p:cNvSpPr/>
            <p:nvPr/>
          </p:nvSpPr>
          <p:spPr>
            <a:xfrm>
              <a:off x="9099593" y="3770451"/>
              <a:ext cx="146685" cy="146685"/>
            </a:xfrm>
            <a:prstGeom prst="plus">
              <a:avLst>
                <a:gd name="adj" fmla="val 30195"/>
              </a:avLst>
            </a:prstGeom>
            <a:solidFill>
              <a:srgbClr val="75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DB0B3620-A097-0AB4-3708-5A18F04EA50C}"/>
              </a:ext>
            </a:extLst>
          </p:cNvPr>
          <p:cNvGrpSpPr/>
          <p:nvPr userDrawn="1"/>
        </p:nvGrpSpPr>
        <p:grpSpPr>
          <a:xfrm>
            <a:off x="7252585" y="5783615"/>
            <a:ext cx="453299" cy="453299"/>
            <a:chOff x="8945381" y="3616239"/>
            <a:chExt cx="455111" cy="455111"/>
          </a:xfrm>
        </p:grpSpPr>
        <p:sp>
          <p:nvSpPr>
            <p:cNvPr id="24" name="Капля 23">
              <a:extLst>
                <a:ext uri="{FF2B5EF4-FFF2-40B4-BE49-F238E27FC236}">
                  <a16:creationId xmlns:a16="http://schemas.microsoft.com/office/drawing/2014/main" id="{54463F8C-3F10-588D-4973-78C55892E3B8}"/>
                </a:ext>
              </a:extLst>
            </p:cNvPr>
            <p:cNvSpPr/>
            <p:nvPr/>
          </p:nvSpPr>
          <p:spPr>
            <a:xfrm rot="8100000">
              <a:off x="8945381" y="3616239"/>
              <a:ext cx="455111" cy="455111"/>
            </a:xfrm>
            <a:prstGeom prst="teardrop">
              <a:avLst>
                <a:gd name="adj" fmla="val 128965"/>
              </a:avLst>
            </a:prstGeom>
            <a:solidFill>
              <a:srgbClr val="42EA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Овал 24">
              <a:extLst>
                <a:ext uri="{FF2B5EF4-FFF2-40B4-BE49-F238E27FC236}">
                  <a16:creationId xmlns:a16="http://schemas.microsoft.com/office/drawing/2014/main" id="{BC01A59F-1CEA-0A85-C8C9-DFD616888440}"/>
                </a:ext>
              </a:extLst>
            </p:cNvPr>
            <p:cNvSpPr/>
            <p:nvPr/>
          </p:nvSpPr>
          <p:spPr>
            <a:xfrm>
              <a:off x="9028156" y="3699014"/>
              <a:ext cx="289560" cy="289560"/>
            </a:xfrm>
            <a:prstGeom prst="ellipse">
              <a:avLst/>
            </a:prstGeom>
            <a:solidFill>
              <a:srgbClr val="3AA2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Крест 25">
              <a:extLst>
                <a:ext uri="{FF2B5EF4-FFF2-40B4-BE49-F238E27FC236}">
                  <a16:creationId xmlns:a16="http://schemas.microsoft.com/office/drawing/2014/main" id="{880B2979-B606-53B1-EDD8-83AFBD28FCCF}"/>
                </a:ext>
              </a:extLst>
            </p:cNvPr>
            <p:cNvSpPr/>
            <p:nvPr/>
          </p:nvSpPr>
          <p:spPr>
            <a:xfrm>
              <a:off x="9099593" y="3770451"/>
              <a:ext cx="146685" cy="146685"/>
            </a:xfrm>
            <a:prstGeom prst="plus">
              <a:avLst>
                <a:gd name="adj" fmla="val 30195"/>
              </a:avLst>
            </a:prstGeom>
            <a:solidFill>
              <a:srgbClr val="42EA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0C9A51A2-ABDF-454C-00B3-E6C48981694A}"/>
              </a:ext>
            </a:extLst>
          </p:cNvPr>
          <p:cNvGrpSpPr/>
          <p:nvPr userDrawn="1"/>
        </p:nvGrpSpPr>
        <p:grpSpPr>
          <a:xfrm>
            <a:off x="10187741" y="3204199"/>
            <a:ext cx="403302" cy="403302"/>
            <a:chOff x="8945381" y="3616239"/>
            <a:chExt cx="455111" cy="455111"/>
          </a:xfrm>
        </p:grpSpPr>
        <p:sp>
          <p:nvSpPr>
            <p:cNvPr id="28" name="Капля 27">
              <a:extLst>
                <a:ext uri="{FF2B5EF4-FFF2-40B4-BE49-F238E27FC236}">
                  <a16:creationId xmlns:a16="http://schemas.microsoft.com/office/drawing/2014/main" id="{D5AC39A4-C051-0D9E-9A04-B8101EC0AC6E}"/>
                </a:ext>
              </a:extLst>
            </p:cNvPr>
            <p:cNvSpPr/>
            <p:nvPr/>
          </p:nvSpPr>
          <p:spPr>
            <a:xfrm rot="8100000">
              <a:off x="8945381" y="3616239"/>
              <a:ext cx="455111" cy="455111"/>
            </a:xfrm>
            <a:prstGeom prst="teardrop">
              <a:avLst>
                <a:gd name="adj" fmla="val 128965"/>
              </a:avLst>
            </a:prstGeom>
            <a:solidFill>
              <a:srgbClr val="55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Овал 28">
              <a:extLst>
                <a:ext uri="{FF2B5EF4-FFF2-40B4-BE49-F238E27FC236}">
                  <a16:creationId xmlns:a16="http://schemas.microsoft.com/office/drawing/2014/main" id="{361B1DB0-ED83-E561-59FA-645654DA9154}"/>
                </a:ext>
              </a:extLst>
            </p:cNvPr>
            <p:cNvSpPr/>
            <p:nvPr/>
          </p:nvSpPr>
          <p:spPr>
            <a:xfrm>
              <a:off x="9028156" y="3699014"/>
              <a:ext cx="289560" cy="289560"/>
            </a:xfrm>
            <a:prstGeom prst="ellipse">
              <a:avLst/>
            </a:prstGeom>
            <a:solidFill>
              <a:srgbClr val="3AA2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Крест 29">
              <a:extLst>
                <a:ext uri="{FF2B5EF4-FFF2-40B4-BE49-F238E27FC236}">
                  <a16:creationId xmlns:a16="http://schemas.microsoft.com/office/drawing/2014/main" id="{89334FAC-46DE-B38E-0863-905739340A35}"/>
                </a:ext>
              </a:extLst>
            </p:cNvPr>
            <p:cNvSpPr/>
            <p:nvPr/>
          </p:nvSpPr>
          <p:spPr>
            <a:xfrm>
              <a:off x="9099593" y="3770451"/>
              <a:ext cx="146685" cy="146685"/>
            </a:xfrm>
            <a:prstGeom prst="plus">
              <a:avLst>
                <a:gd name="adj" fmla="val 30195"/>
              </a:avLst>
            </a:prstGeom>
            <a:solidFill>
              <a:srgbClr val="55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54018135"/>
      </p:ext>
    </p:extLst>
  </p:cSld>
  <p:clrMapOvr>
    <a:masterClrMapping/>
  </p:clrMapOvr>
  <p:transition/>
  <p:timing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matchingName="Титульный слайд" preserve="1" userDrawn="1">
  <p:cSld name="1_Титульный слайд">
    <p:bg>
      <p:bgPr>
        <a:gradFill>
          <a:gsLst>
            <a:gs pos="0">
              <a:srgbClr val="3346FF"/>
            </a:gs>
            <a:gs pos="100000">
              <a:srgbClr val="4B33FF"/>
            </a:gs>
          </a:gsLst>
          <a:lin ang="3600000" scaled="0"/>
        </a:gra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</a:xfrm>
      </p:grpSpPr>
      <p:grpSp>
        <p:nvGrpSpPr>
          <p:cNvPr id="2" name="Рисунок 2">
            <a:extLst>
              <a:ext uri="{FF2B5EF4-FFF2-40B4-BE49-F238E27FC236}">
                <a16:creationId xmlns:a16="http://schemas.microsoft.com/office/drawing/2014/main" id="{98A98037-DA68-FF43-AB72-BD30849C2BC9}"/>
              </a:ext>
            </a:extLst>
          </p:cNvPr>
          <p:cNvGrpSpPr/>
          <p:nvPr userDrawn="1"/>
        </p:nvGrpSpPr>
        <p:grpSpPr>
          <a:xfrm>
            <a:off x="11008297" y="259980"/>
            <a:ext cx="855756" cy="700177"/>
            <a:chOff x="2385155" y="358845"/>
            <a:chExt cx="7511129" cy="6145586"/>
          </a:xfrm>
          <a:solidFill>
            <a:schemeClr val="bg1"/>
          </a:solidFill>
        </p:grpSpPr>
        <p:sp>
          <p:nvSpPr>
            <p:cNvPr id="5" name="Полилиния: фигура 4">
              <a:extLst>
                <a:ext uri="{FF2B5EF4-FFF2-40B4-BE49-F238E27FC236}">
                  <a16:creationId xmlns:a16="http://schemas.microsoft.com/office/drawing/2014/main" id="{AABBD2CA-4A2F-1F2E-A818-199F8EDF8F91}"/>
                </a:ext>
              </a:extLst>
            </p:cNvPr>
            <p:cNvSpPr/>
            <p:nvPr/>
          </p:nvSpPr>
          <p:spPr>
            <a:xfrm>
              <a:off x="2399455" y="3671814"/>
              <a:ext cx="6973876" cy="2832617"/>
            </a:xfrm>
            <a:custGeom>
              <a:gdLst>
                <a:gd name="connsiteX0" fmla="*/ 3565195 w 6973876"/>
                <a:gd name="connsiteY0" fmla="*/ 2832618 h 2832617"/>
                <a:gd name="connsiteX1" fmla="*/ 3406127 w 6973876"/>
                <a:gd name="connsiteY1" fmla="*/ 2803948 h 2832617"/>
                <a:gd name="connsiteX2" fmla="*/ 3346691 w 6973876"/>
                <a:gd name="connsiteY2" fmla="*/ 2782993 h 2832617"/>
                <a:gd name="connsiteX3" fmla="*/ 3229058 w 6973876"/>
                <a:gd name="connsiteY3" fmla="*/ 2645071 h 2832617"/>
                <a:gd name="connsiteX4" fmla="*/ 3207245 w 6973876"/>
                <a:gd name="connsiteY4" fmla="*/ 2617639 h 2832617"/>
                <a:gd name="connsiteX5" fmla="*/ 3024556 w 6973876"/>
                <a:gd name="connsiteY5" fmla="*/ 2589540 h 2832617"/>
                <a:gd name="connsiteX6" fmla="*/ 2931878 w 6973876"/>
                <a:gd name="connsiteY6" fmla="*/ 2546201 h 2832617"/>
                <a:gd name="connsiteX7" fmla="*/ 2855963 w 6973876"/>
                <a:gd name="connsiteY7" fmla="*/ 2366560 h 2832617"/>
                <a:gd name="connsiteX8" fmla="*/ 2842533 w 6973876"/>
                <a:gd name="connsiteY8" fmla="*/ 2325412 h 2832617"/>
                <a:gd name="connsiteX9" fmla="*/ 2748140 w 6973876"/>
                <a:gd name="connsiteY9" fmla="*/ 2260737 h 2832617"/>
                <a:gd name="connsiteX10" fmla="*/ 2625839 w 6973876"/>
                <a:gd name="connsiteY10" fmla="*/ 2272643 h 2832617"/>
                <a:gd name="connsiteX11" fmla="*/ 2552687 w 6973876"/>
                <a:gd name="connsiteY11" fmla="*/ 2250259 h 2832617"/>
                <a:gd name="connsiteX12" fmla="*/ 2451627 w 6973876"/>
                <a:gd name="connsiteY12" fmla="*/ 2144722 h 2832617"/>
                <a:gd name="connsiteX13" fmla="*/ 2432768 w 6973876"/>
                <a:gd name="connsiteY13" fmla="*/ 2054235 h 2832617"/>
                <a:gd name="connsiteX14" fmla="*/ 2392667 w 6973876"/>
                <a:gd name="connsiteY14" fmla="*/ 1988798 h 2832617"/>
                <a:gd name="connsiteX15" fmla="*/ 2321039 w 6973876"/>
                <a:gd name="connsiteY15" fmla="*/ 1983750 h 2832617"/>
                <a:gd name="connsiteX16" fmla="*/ 2064721 w 6973876"/>
                <a:gd name="connsiteY16" fmla="*/ 1971844 h 2832617"/>
                <a:gd name="connsiteX17" fmla="*/ 1981759 w 6973876"/>
                <a:gd name="connsiteY17" fmla="*/ 2039757 h 2832617"/>
                <a:gd name="connsiteX18" fmla="*/ 1895367 w 6973876"/>
                <a:gd name="connsiteY18" fmla="*/ 2181394 h 2832617"/>
                <a:gd name="connsiteX19" fmla="*/ 1906035 w 6973876"/>
                <a:gd name="connsiteY19" fmla="*/ 2243782 h 2832617"/>
                <a:gd name="connsiteX20" fmla="*/ 1847456 w 6973876"/>
                <a:gd name="connsiteY20" fmla="*/ 2289217 h 2832617"/>
                <a:gd name="connsiteX21" fmla="*/ 1594758 w 6973876"/>
                <a:gd name="connsiteY21" fmla="*/ 2178441 h 2832617"/>
                <a:gd name="connsiteX22" fmla="*/ 1495603 w 6973876"/>
                <a:gd name="connsiteY22" fmla="*/ 2128053 h 2832617"/>
                <a:gd name="connsiteX23" fmla="*/ 1354537 w 6973876"/>
                <a:gd name="connsiteY23" fmla="*/ 2067474 h 2832617"/>
                <a:gd name="connsiteX24" fmla="*/ 1301769 w 6973876"/>
                <a:gd name="connsiteY24" fmla="*/ 2016992 h 2832617"/>
                <a:gd name="connsiteX25" fmla="*/ 1262050 w 6973876"/>
                <a:gd name="connsiteY25" fmla="*/ 1930410 h 2832617"/>
                <a:gd name="connsiteX26" fmla="*/ 1216425 w 6973876"/>
                <a:gd name="connsiteY26" fmla="*/ 1896120 h 2832617"/>
                <a:gd name="connsiteX27" fmla="*/ 1112698 w 6973876"/>
                <a:gd name="connsiteY27" fmla="*/ 1942126 h 2832617"/>
                <a:gd name="connsiteX28" fmla="*/ 1030878 w 6973876"/>
                <a:gd name="connsiteY28" fmla="*/ 1982892 h 2832617"/>
                <a:gd name="connsiteX29" fmla="*/ 960774 w 6973876"/>
                <a:gd name="connsiteY29" fmla="*/ 1951746 h 2832617"/>
                <a:gd name="connsiteX30" fmla="*/ 930199 w 6973876"/>
                <a:gd name="connsiteY30" fmla="*/ 1944031 h 2832617"/>
                <a:gd name="connsiteX31" fmla="*/ 926579 w 6973876"/>
                <a:gd name="connsiteY31" fmla="*/ 1971177 h 2832617"/>
                <a:gd name="connsiteX32" fmla="*/ 947915 w 6973876"/>
                <a:gd name="connsiteY32" fmla="*/ 2062236 h 2832617"/>
                <a:gd name="connsiteX33" fmla="*/ 935628 w 6973876"/>
                <a:gd name="connsiteY33" fmla="*/ 2292455 h 2832617"/>
                <a:gd name="connsiteX34" fmla="*/ 843712 w 6973876"/>
                <a:gd name="connsiteY34" fmla="*/ 2345129 h 2832617"/>
                <a:gd name="connsiteX35" fmla="*/ 660641 w 6973876"/>
                <a:gd name="connsiteY35" fmla="*/ 2492290 h 2832617"/>
                <a:gd name="connsiteX36" fmla="*/ 660165 w 6973876"/>
                <a:gd name="connsiteY36" fmla="*/ 2646309 h 2832617"/>
                <a:gd name="connsiteX37" fmla="*/ 576726 w 6973876"/>
                <a:gd name="connsiteY37" fmla="*/ 2728224 h 2832617"/>
                <a:gd name="connsiteX38" fmla="*/ 388893 w 6973876"/>
                <a:gd name="connsiteY38" fmla="*/ 2713651 h 2832617"/>
                <a:gd name="connsiteX39" fmla="*/ 337839 w 6973876"/>
                <a:gd name="connsiteY39" fmla="*/ 2667931 h 2832617"/>
                <a:gd name="connsiteX40" fmla="*/ 323837 w 6973876"/>
                <a:gd name="connsiteY40" fmla="*/ 2524389 h 2832617"/>
                <a:gd name="connsiteX41" fmla="*/ 268497 w 6973876"/>
                <a:gd name="connsiteY41" fmla="*/ 2388943 h 2832617"/>
                <a:gd name="connsiteX42" fmla="*/ 197917 w 6973876"/>
                <a:gd name="connsiteY42" fmla="*/ 2241116 h 2832617"/>
                <a:gd name="connsiteX43" fmla="*/ 116383 w 6973876"/>
                <a:gd name="connsiteY43" fmla="*/ 2149675 h 2832617"/>
                <a:gd name="connsiteX44" fmla="*/ 28372 w 6973876"/>
                <a:gd name="connsiteY44" fmla="*/ 2009562 h 2832617"/>
                <a:gd name="connsiteX45" fmla="*/ 4750 w 6973876"/>
                <a:gd name="connsiteY45" fmla="*/ 1845733 h 2832617"/>
                <a:gd name="connsiteX46" fmla="*/ 940 w 6973876"/>
                <a:gd name="connsiteY46" fmla="*/ 1773247 h 2832617"/>
                <a:gd name="connsiteX47" fmla="*/ 60090 w 6973876"/>
                <a:gd name="connsiteY47" fmla="*/ 1716192 h 2832617"/>
                <a:gd name="connsiteX48" fmla="*/ 214204 w 6973876"/>
                <a:gd name="connsiteY48" fmla="*/ 1646375 h 2832617"/>
                <a:gd name="connsiteX49" fmla="*/ 285356 w 6973876"/>
                <a:gd name="connsiteY49" fmla="*/ 1617037 h 2832617"/>
                <a:gd name="connsiteX50" fmla="*/ 423278 w 6973876"/>
                <a:gd name="connsiteY50" fmla="*/ 1621324 h 2832617"/>
                <a:gd name="connsiteX51" fmla="*/ 463378 w 6973876"/>
                <a:gd name="connsiteY51" fmla="*/ 1622657 h 2832617"/>
                <a:gd name="connsiteX52" fmla="*/ 495668 w 6973876"/>
                <a:gd name="connsiteY52" fmla="*/ 1568746 h 2832617"/>
                <a:gd name="connsiteX53" fmla="*/ 452044 w 6973876"/>
                <a:gd name="connsiteY53" fmla="*/ 1459017 h 2832617"/>
                <a:gd name="connsiteX54" fmla="*/ 390417 w 6973876"/>
                <a:gd name="connsiteY54" fmla="*/ 1421394 h 2832617"/>
                <a:gd name="connsiteX55" fmla="*/ 353555 w 6973876"/>
                <a:gd name="connsiteY55" fmla="*/ 1378150 h 2832617"/>
                <a:gd name="connsiteX56" fmla="*/ 376701 w 6973876"/>
                <a:gd name="connsiteY56" fmla="*/ 1112022 h 2832617"/>
                <a:gd name="connsiteX57" fmla="*/ 376987 w 6973876"/>
                <a:gd name="connsiteY57" fmla="*/ 1046204 h 2832617"/>
                <a:gd name="connsiteX58" fmla="*/ 315074 w 6973876"/>
                <a:gd name="connsiteY58" fmla="*/ 892185 h 2832617"/>
                <a:gd name="connsiteX59" fmla="*/ 397942 w 6973876"/>
                <a:gd name="connsiteY59" fmla="*/ 750072 h 2832617"/>
                <a:gd name="connsiteX60" fmla="*/ 563772 w 6973876"/>
                <a:gd name="connsiteY60" fmla="*/ 807222 h 2832617"/>
                <a:gd name="connsiteX61" fmla="*/ 540436 w 6973876"/>
                <a:gd name="connsiteY61" fmla="*/ 880374 h 2832617"/>
                <a:gd name="connsiteX62" fmla="*/ 525862 w 6973876"/>
                <a:gd name="connsiteY62" fmla="*/ 881231 h 2832617"/>
                <a:gd name="connsiteX63" fmla="*/ 484143 w 6973876"/>
                <a:gd name="connsiteY63" fmla="*/ 955240 h 2832617"/>
                <a:gd name="connsiteX64" fmla="*/ 499954 w 6973876"/>
                <a:gd name="connsiteY64" fmla="*/ 987816 h 2832617"/>
                <a:gd name="connsiteX65" fmla="*/ 493858 w 6973876"/>
                <a:gd name="connsiteY65" fmla="*/ 1185079 h 2832617"/>
                <a:gd name="connsiteX66" fmla="*/ 529291 w 6973876"/>
                <a:gd name="connsiteY66" fmla="*/ 1351671 h 2832617"/>
                <a:gd name="connsiteX67" fmla="*/ 607301 w 6973876"/>
                <a:gd name="connsiteY67" fmla="*/ 1422823 h 2832617"/>
                <a:gd name="connsiteX68" fmla="*/ 627589 w 6973876"/>
                <a:gd name="connsiteY68" fmla="*/ 1607893 h 2832617"/>
                <a:gd name="connsiteX69" fmla="*/ 544246 w 6973876"/>
                <a:gd name="connsiteY69" fmla="*/ 1750197 h 2832617"/>
                <a:gd name="connsiteX70" fmla="*/ 511003 w 6973876"/>
                <a:gd name="connsiteY70" fmla="*/ 1761055 h 2832617"/>
                <a:gd name="connsiteX71" fmla="*/ 388226 w 6973876"/>
                <a:gd name="connsiteY71" fmla="*/ 1751340 h 2832617"/>
                <a:gd name="connsiteX72" fmla="*/ 282975 w 6973876"/>
                <a:gd name="connsiteY72" fmla="*/ 1795822 h 2832617"/>
                <a:gd name="connsiteX73" fmla="*/ 190582 w 6973876"/>
                <a:gd name="connsiteY73" fmla="*/ 1840970 h 2832617"/>
                <a:gd name="connsiteX74" fmla="*/ 147244 w 6973876"/>
                <a:gd name="connsiteY74" fmla="*/ 1872117 h 2832617"/>
                <a:gd name="connsiteX75" fmla="*/ 165246 w 6973876"/>
                <a:gd name="connsiteY75" fmla="*/ 2015373 h 2832617"/>
                <a:gd name="connsiteX76" fmla="*/ 209347 w 6973876"/>
                <a:gd name="connsiteY76" fmla="*/ 2048901 h 2832617"/>
                <a:gd name="connsiteX77" fmla="*/ 316027 w 6973876"/>
                <a:gd name="connsiteY77" fmla="*/ 2174917 h 2832617"/>
                <a:gd name="connsiteX78" fmla="*/ 420230 w 6973876"/>
                <a:gd name="connsiteY78" fmla="*/ 2361607 h 2832617"/>
                <a:gd name="connsiteX79" fmla="*/ 455187 w 6973876"/>
                <a:gd name="connsiteY79" fmla="*/ 2467429 h 2832617"/>
                <a:gd name="connsiteX80" fmla="*/ 455092 w 6973876"/>
                <a:gd name="connsiteY80" fmla="*/ 2540772 h 2832617"/>
                <a:gd name="connsiteX81" fmla="*/ 502717 w 6973876"/>
                <a:gd name="connsiteY81" fmla="*/ 2582396 h 2832617"/>
                <a:gd name="connsiteX82" fmla="*/ 528148 w 6973876"/>
                <a:gd name="connsiteY82" fmla="*/ 2540200 h 2832617"/>
                <a:gd name="connsiteX83" fmla="*/ 528053 w 6973876"/>
                <a:gd name="connsiteY83" fmla="*/ 2503529 h 2832617"/>
                <a:gd name="connsiteX84" fmla="*/ 661689 w 6973876"/>
                <a:gd name="connsiteY84" fmla="*/ 2245497 h 2832617"/>
                <a:gd name="connsiteX85" fmla="*/ 781323 w 6973876"/>
                <a:gd name="connsiteY85" fmla="*/ 2199396 h 2832617"/>
                <a:gd name="connsiteX86" fmla="*/ 820471 w 6973876"/>
                <a:gd name="connsiteY86" fmla="*/ 2127482 h 2832617"/>
                <a:gd name="connsiteX87" fmla="*/ 785800 w 6973876"/>
                <a:gd name="connsiteY87" fmla="*/ 2010611 h 2832617"/>
                <a:gd name="connsiteX88" fmla="*/ 806945 w 6973876"/>
                <a:gd name="connsiteY88" fmla="*/ 1871355 h 2832617"/>
                <a:gd name="connsiteX89" fmla="*/ 896194 w 6973876"/>
                <a:gd name="connsiteY89" fmla="*/ 1784392 h 2832617"/>
                <a:gd name="connsiteX90" fmla="*/ 988968 w 6973876"/>
                <a:gd name="connsiteY90" fmla="*/ 1790297 h 2832617"/>
                <a:gd name="connsiteX91" fmla="*/ 1074693 w 6973876"/>
                <a:gd name="connsiteY91" fmla="*/ 1798203 h 2832617"/>
                <a:gd name="connsiteX92" fmla="*/ 1212710 w 6973876"/>
                <a:gd name="connsiteY92" fmla="*/ 1763056 h 2832617"/>
                <a:gd name="connsiteX93" fmla="*/ 1337107 w 6973876"/>
                <a:gd name="connsiteY93" fmla="*/ 1761532 h 2832617"/>
                <a:gd name="connsiteX94" fmla="*/ 1406353 w 6973876"/>
                <a:gd name="connsiteY94" fmla="*/ 1847066 h 2832617"/>
                <a:gd name="connsiteX95" fmla="*/ 1411592 w 6973876"/>
                <a:gd name="connsiteY95" fmla="*/ 1934029 h 2832617"/>
                <a:gd name="connsiteX96" fmla="*/ 1527131 w 6973876"/>
                <a:gd name="connsiteY96" fmla="*/ 1996990 h 2832617"/>
                <a:gd name="connsiteX97" fmla="*/ 1708582 w 6973876"/>
                <a:gd name="connsiteY97" fmla="*/ 2099574 h 2832617"/>
                <a:gd name="connsiteX98" fmla="*/ 1737824 w 6973876"/>
                <a:gd name="connsiteY98" fmla="*/ 2125387 h 2832617"/>
                <a:gd name="connsiteX99" fmla="*/ 1811737 w 6973876"/>
                <a:gd name="connsiteY99" fmla="*/ 2054997 h 2832617"/>
                <a:gd name="connsiteX100" fmla="*/ 1848409 w 6973876"/>
                <a:gd name="connsiteY100" fmla="*/ 2002038 h 2832617"/>
                <a:gd name="connsiteX101" fmla="*/ 1893367 w 6973876"/>
                <a:gd name="connsiteY101" fmla="*/ 1910407 h 2832617"/>
                <a:gd name="connsiteX102" fmla="*/ 2134826 w 6973876"/>
                <a:gd name="connsiteY102" fmla="*/ 1847923 h 2832617"/>
                <a:gd name="connsiteX103" fmla="*/ 2355805 w 6973876"/>
                <a:gd name="connsiteY103" fmla="*/ 1847447 h 2832617"/>
                <a:gd name="connsiteX104" fmla="*/ 2577262 w 6973876"/>
                <a:gd name="connsiteY104" fmla="*/ 1942887 h 2832617"/>
                <a:gd name="connsiteX105" fmla="*/ 2586977 w 6973876"/>
                <a:gd name="connsiteY105" fmla="*/ 2028708 h 2832617"/>
                <a:gd name="connsiteX106" fmla="*/ 2654605 w 6973876"/>
                <a:gd name="connsiteY106" fmla="*/ 2128816 h 2832617"/>
                <a:gd name="connsiteX107" fmla="*/ 2835104 w 6973876"/>
                <a:gd name="connsiteY107" fmla="*/ 2111385 h 2832617"/>
                <a:gd name="connsiteX108" fmla="*/ 2927687 w 6973876"/>
                <a:gd name="connsiteY108" fmla="*/ 2176441 h 2832617"/>
                <a:gd name="connsiteX109" fmla="*/ 3008363 w 6973876"/>
                <a:gd name="connsiteY109" fmla="*/ 2392658 h 2832617"/>
                <a:gd name="connsiteX110" fmla="*/ 3086183 w 6973876"/>
                <a:gd name="connsiteY110" fmla="*/ 2453237 h 2832617"/>
                <a:gd name="connsiteX111" fmla="*/ 3268491 w 6973876"/>
                <a:gd name="connsiteY111" fmla="*/ 2492004 h 2832617"/>
                <a:gd name="connsiteX112" fmla="*/ 3331928 w 6973876"/>
                <a:gd name="connsiteY112" fmla="*/ 2545154 h 2832617"/>
                <a:gd name="connsiteX113" fmla="*/ 3359074 w 6973876"/>
                <a:gd name="connsiteY113" fmla="*/ 2596493 h 2832617"/>
                <a:gd name="connsiteX114" fmla="*/ 3591579 w 6973876"/>
                <a:gd name="connsiteY114" fmla="*/ 2651167 h 2832617"/>
                <a:gd name="connsiteX115" fmla="*/ 3827609 w 6973876"/>
                <a:gd name="connsiteY115" fmla="*/ 2545249 h 2832617"/>
                <a:gd name="connsiteX116" fmla="*/ 3888950 w 6973876"/>
                <a:gd name="connsiteY116" fmla="*/ 2556774 h 2832617"/>
                <a:gd name="connsiteX117" fmla="*/ 3995630 w 6973876"/>
                <a:gd name="connsiteY117" fmla="*/ 2600398 h 2832617"/>
                <a:gd name="connsiteX118" fmla="*/ 4066400 w 6973876"/>
                <a:gd name="connsiteY118" fmla="*/ 2611638 h 2832617"/>
                <a:gd name="connsiteX119" fmla="*/ 4095737 w 6973876"/>
                <a:gd name="connsiteY119" fmla="*/ 2571061 h 2832617"/>
                <a:gd name="connsiteX120" fmla="*/ 4129075 w 6973876"/>
                <a:gd name="connsiteY120" fmla="*/ 2410661 h 2832617"/>
                <a:gd name="connsiteX121" fmla="*/ 4186034 w 6973876"/>
                <a:gd name="connsiteY121" fmla="*/ 2370560 h 2832617"/>
                <a:gd name="connsiteX122" fmla="*/ 4419778 w 6973876"/>
                <a:gd name="connsiteY122" fmla="*/ 2405993 h 2832617"/>
                <a:gd name="connsiteX123" fmla="*/ 4473499 w 6973876"/>
                <a:gd name="connsiteY123" fmla="*/ 2465334 h 2832617"/>
                <a:gd name="connsiteX124" fmla="*/ 4504170 w 6973876"/>
                <a:gd name="connsiteY124" fmla="*/ 2497433 h 2832617"/>
                <a:gd name="connsiteX125" fmla="*/ 4652283 w 6973876"/>
                <a:gd name="connsiteY125" fmla="*/ 2491147 h 2832617"/>
                <a:gd name="connsiteX126" fmla="*/ 4813160 w 6973876"/>
                <a:gd name="connsiteY126" fmla="*/ 2476859 h 2832617"/>
                <a:gd name="connsiteX127" fmla="*/ 5012328 w 6973876"/>
                <a:gd name="connsiteY127" fmla="*/ 2507339 h 2832617"/>
                <a:gd name="connsiteX128" fmla="*/ 5051190 w 6973876"/>
                <a:gd name="connsiteY128" fmla="*/ 2485336 h 2832617"/>
                <a:gd name="connsiteX129" fmla="*/ 5255120 w 6973876"/>
                <a:gd name="connsiteY129" fmla="*/ 2317410 h 2832617"/>
                <a:gd name="connsiteX130" fmla="*/ 5332654 w 6973876"/>
                <a:gd name="connsiteY130" fmla="*/ 2304266 h 2832617"/>
                <a:gd name="connsiteX131" fmla="*/ 5376660 w 6973876"/>
                <a:gd name="connsiteY131" fmla="*/ 2304171 h 2832617"/>
                <a:gd name="connsiteX132" fmla="*/ 5488483 w 6973876"/>
                <a:gd name="connsiteY132" fmla="*/ 2169106 h 2832617"/>
                <a:gd name="connsiteX133" fmla="*/ 5472481 w 6973876"/>
                <a:gd name="connsiteY133" fmla="*/ 2010706 h 2832617"/>
                <a:gd name="connsiteX134" fmla="*/ 5524678 w 6973876"/>
                <a:gd name="connsiteY134" fmla="*/ 1877070 h 2832617"/>
                <a:gd name="connsiteX135" fmla="*/ 5540108 w 6973876"/>
                <a:gd name="connsiteY135" fmla="*/ 1861449 h 2832617"/>
                <a:gd name="connsiteX136" fmla="*/ 5845194 w 6973876"/>
                <a:gd name="connsiteY136" fmla="*/ 1746292 h 2832617"/>
                <a:gd name="connsiteX137" fmla="*/ 5891581 w 6973876"/>
                <a:gd name="connsiteY137" fmla="*/ 1763056 h 2832617"/>
                <a:gd name="connsiteX138" fmla="*/ 6048839 w 6973876"/>
                <a:gd name="connsiteY138" fmla="*/ 1891357 h 2832617"/>
                <a:gd name="connsiteX139" fmla="*/ 6135135 w 6973876"/>
                <a:gd name="connsiteY139" fmla="*/ 1922600 h 2832617"/>
                <a:gd name="connsiteX140" fmla="*/ 6290488 w 6973876"/>
                <a:gd name="connsiteY140" fmla="*/ 1970319 h 2832617"/>
                <a:gd name="connsiteX141" fmla="*/ 6342209 w 6973876"/>
                <a:gd name="connsiteY141" fmla="*/ 1995275 h 2832617"/>
                <a:gd name="connsiteX142" fmla="*/ 6404883 w 6973876"/>
                <a:gd name="connsiteY142" fmla="*/ 1980702 h 2832617"/>
                <a:gd name="connsiteX143" fmla="*/ 6427076 w 6973876"/>
                <a:gd name="connsiteY143" fmla="*/ 1934029 h 2832617"/>
                <a:gd name="connsiteX144" fmla="*/ 6440031 w 6973876"/>
                <a:gd name="connsiteY144" fmla="*/ 1885452 h 2832617"/>
                <a:gd name="connsiteX145" fmla="*/ 6441459 w 6973876"/>
                <a:gd name="connsiteY145" fmla="*/ 1863640 h 2832617"/>
                <a:gd name="connsiteX146" fmla="*/ 6615957 w 6973876"/>
                <a:gd name="connsiteY146" fmla="*/ 1790964 h 2832617"/>
                <a:gd name="connsiteX147" fmla="*/ 6674822 w 6973876"/>
                <a:gd name="connsiteY147" fmla="*/ 1877261 h 2832617"/>
                <a:gd name="connsiteX148" fmla="*/ 6731019 w 6973876"/>
                <a:gd name="connsiteY148" fmla="*/ 2166630 h 2832617"/>
                <a:gd name="connsiteX149" fmla="*/ 6702730 w 6973876"/>
                <a:gd name="connsiteY149" fmla="*/ 2267786 h 2832617"/>
                <a:gd name="connsiteX150" fmla="*/ 6676727 w 6973876"/>
                <a:gd name="connsiteY150" fmla="*/ 2293598 h 2832617"/>
                <a:gd name="connsiteX151" fmla="*/ 6649390 w 6973876"/>
                <a:gd name="connsiteY151" fmla="*/ 2391039 h 2832617"/>
                <a:gd name="connsiteX152" fmla="*/ 6732258 w 6973876"/>
                <a:gd name="connsiteY152" fmla="*/ 2421519 h 2832617"/>
                <a:gd name="connsiteX153" fmla="*/ 6805410 w 6973876"/>
                <a:gd name="connsiteY153" fmla="*/ 2362845 h 2832617"/>
                <a:gd name="connsiteX154" fmla="*/ 6836842 w 6973876"/>
                <a:gd name="connsiteY154" fmla="*/ 2088430 h 2832617"/>
                <a:gd name="connsiteX155" fmla="*/ 6835890 w 6973876"/>
                <a:gd name="connsiteY155" fmla="*/ 1985845 h 2832617"/>
                <a:gd name="connsiteX156" fmla="*/ 6760927 w 6973876"/>
                <a:gd name="connsiteY156" fmla="*/ 1568174 h 2832617"/>
                <a:gd name="connsiteX157" fmla="*/ 6732067 w 6973876"/>
                <a:gd name="connsiteY157" fmla="*/ 1518073 h 2832617"/>
                <a:gd name="connsiteX158" fmla="*/ 6570999 w 6973876"/>
                <a:gd name="connsiteY158" fmla="*/ 1287091 h 2832617"/>
                <a:gd name="connsiteX159" fmla="*/ 6523184 w 6973876"/>
                <a:gd name="connsiteY159" fmla="*/ 1265565 h 2832617"/>
                <a:gd name="connsiteX160" fmla="*/ 6466319 w 6973876"/>
                <a:gd name="connsiteY160" fmla="*/ 1310047 h 2832617"/>
                <a:gd name="connsiteX161" fmla="*/ 6426981 w 6973876"/>
                <a:gd name="connsiteY161" fmla="*/ 1415107 h 2832617"/>
                <a:gd name="connsiteX162" fmla="*/ 6340113 w 6973876"/>
                <a:gd name="connsiteY162" fmla="*/ 1417012 h 2832617"/>
                <a:gd name="connsiteX163" fmla="*/ 6235815 w 6973876"/>
                <a:gd name="connsiteY163" fmla="*/ 1379484 h 2832617"/>
                <a:gd name="connsiteX164" fmla="*/ 6191809 w 6973876"/>
                <a:gd name="connsiteY164" fmla="*/ 1379675 h 2832617"/>
                <a:gd name="connsiteX165" fmla="*/ 6118562 w 6973876"/>
                <a:gd name="connsiteY165" fmla="*/ 1297664 h 2832617"/>
                <a:gd name="connsiteX166" fmla="*/ 6147613 w 6973876"/>
                <a:gd name="connsiteY166" fmla="*/ 819033 h 2832617"/>
                <a:gd name="connsiteX167" fmla="*/ 6200477 w 6973876"/>
                <a:gd name="connsiteY167" fmla="*/ 625294 h 2832617"/>
                <a:gd name="connsiteX168" fmla="*/ 6311062 w 6973876"/>
                <a:gd name="connsiteY168" fmla="*/ 458035 h 2832617"/>
                <a:gd name="connsiteX169" fmla="*/ 6380880 w 6973876"/>
                <a:gd name="connsiteY169" fmla="*/ 349260 h 2832617"/>
                <a:gd name="connsiteX170" fmla="*/ 6494704 w 6973876"/>
                <a:gd name="connsiteY170" fmla="*/ 285823 h 2832617"/>
                <a:gd name="connsiteX171" fmla="*/ 6542805 w 6973876"/>
                <a:gd name="connsiteY171" fmla="*/ 277251 h 2832617"/>
                <a:gd name="connsiteX172" fmla="*/ 6553473 w 6973876"/>
                <a:gd name="connsiteY172" fmla="*/ 207337 h 2832617"/>
                <a:gd name="connsiteX173" fmla="*/ 6505658 w 6973876"/>
                <a:gd name="connsiteY173" fmla="*/ 102753 h 2832617"/>
                <a:gd name="connsiteX174" fmla="*/ 6554045 w 6973876"/>
                <a:gd name="connsiteY174" fmla="*/ 3216 h 2832617"/>
                <a:gd name="connsiteX175" fmla="*/ 6614910 w 6973876"/>
                <a:gd name="connsiteY175" fmla="*/ 28553 h 2832617"/>
                <a:gd name="connsiteX176" fmla="*/ 6701301 w 6973876"/>
                <a:gd name="connsiteY176" fmla="*/ 152854 h 2832617"/>
                <a:gd name="connsiteX177" fmla="*/ 6714446 w 6973876"/>
                <a:gd name="connsiteY177" fmla="*/ 212766 h 2832617"/>
                <a:gd name="connsiteX178" fmla="*/ 6638531 w 6973876"/>
                <a:gd name="connsiteY178" fmla="*/ 407648 h 2832617"/>
                <a:gd name="connsiteX179" fmla="*/ 6545472 w 6973876"/>
                <a:gd name="connsiteY179" fmla="*/ 447939 h 2832617"/>
                <a:gd name="connsiteX180" fmla="*/ 6468987 w 6973876"/>
                <a:gd name="connsiteY180" fmla="*/ 476038 h 2832617"/>
                <a:gd name="connsiteX181" fmla="*/ 6421457 w 6973876"/>
                <a:gd name="connsiteY181" fmla="*/ 539760 h 2832617"/>
                <a:gd name="connsiteX182" fmla="*/ 6279343 w 6973876"/>
                <a:gd name="connsiteY182" fmla="*/ 891423 h 2832617"/>
                <a:gd name="connsiteX183" fmla="*/ 6278106 w 6973876"/>
                <a:gd name="connsiteY183" fmla="*/ 1133358 h 2832617"/>
                <a:gd name="connsiteX184" fmla="*/ 6273343 w 6973876"/>
                <a:gd name="connsiteY184" fmla="*/ 1198509 h 2832617"/>
                <a:gd name="connsiteX185" fmla="*/ 6280868 w 6973876"/>
                <a:gd name="connsiteY185" fmla="*/ 1245181 h 2832617"/>
                <a:gd name="connsiteX186" fmla="*/ 6348686 w 6973876"/>
                <a:gd name="connsiteY186" fmla="*/ 1221559 h 2832617"/>
                <a:gd name="connsiteX187" fmla="*/ 6459081 w 6973876"/>
                <a:gd name="connsiteY187" fmla="*/ 1142026 h 2832617"/>
                <a:gd name="connsiteX188" fmla="*/ 6588620 w 6973876"/>
                <a:gd name="connsiteY188" fmla="*/ 1129643 h 2832617"/>
                <a:gd name="connsiteX189" fmla="*/ 6655581 w 6973876"/>
                <a:gd name="connsiteY189" fmla="*/ 1165743 h 2832617"/>
                <a:gd name="connsiteX190" fmla="*/ 6856463 w 6973876"/>
                <a:gd name="connsiteY190" fmla="*/ 1457303 h 2832617"/>
                <a:gd name="connsiteX191" fmla="*/ 6938378 w 6973876"/>
                <a:gd name="connsiteY191" fmla="*/ 1717050 h 2832617"/>
                <a:gd name="connsiteX192" fmla="*/ 6971811 w 6973876"/>
                <a:gd name="connsiteY192" fmla="*/ 2055854 h 2832617"/>
                <a:gd name="connsiteX193" fmla="*/ 6922376 w 6973876"/>
                <a:gd name="connsiteY193" fmla="*/ 2451903 h 2832617"/>
                <a:gd name="connsiteX194" fmla="*/ 6854654 w 6973876"/>
                <a:gd name="connsiteY194" fmla="*/ 2521913 h 2832617"/>
                <a:gd name="connsiteX195" fmla="*/ 6847510 w 6973876"/>
                <a:gd name="connsiteY195" fmla="*/ 2523246 h 2832617"/>
                <a:gd name="connsiteX196" fmla="*/ 6588811 w 6973876"/>
                <a:gd name="connsiteY196" fmla="*/ 2523436 h 2832617"/>
                <a:gd name="connsiteX197" fmla="*/ 6512992 w 6973876"/>
                <a:gd name="connsiteY197" fmla="*/ 2424281 h 2832617"/>
                <a:gd name="connsiteX198" fmla="*/ 6502038 w 6973876"/>
                <a:gd name="connsiteY198" fmla="*/ 2382752 h 2832617"/>
                <a:gd name="connsiteX199" fmla="*/ 6539281 w 6973876"/>
                <a:gd name="connsiteY199" fmla="*/ 2242353 h 2832617"/>
                <a:gd name="connsiteX200" fmla="*/ 6577190 w 6973876"/>
                <a:gd name="connsiteY200" fmla="*/ 2093192 h 2832617"/>
                <a:gd name="connsiteX201" fmla="*/ 6566046 w 6973876"/>
                <a:gd name="connsiteY201" fmla="*/ 2019945 h 2832617"/>
                <a:gd name="connsiteX202" fmla="*/ 6345542 w 6973876"/>
                <a:gd name="connsiteY202" fmla="*/ 2140817 h 2832617"/>
                <a:gd name="connsiteX203" fmla="*/ 6278772 w 6973876"/>
                <a:gd name="connsiteY203" fmla="*/ 2118814 h 2832617"/>
                <a:gd name="connsiteX204" fmla="*/ 6183808 w 6973876"/>
                <a:gd name="connsiteY204" fmla="*/ 2066236 h 2832617"/>
                <a:gd name="connsiteX205" fmla="*/ 6128372 w 6973876"/>
                <a:gd name="connsiteY205" fmla="*/ 2055664 h 2832617"/>
                <a:gd name="connsiteX206" fmla="*/ 5969591 w 6973876"/>
                <a:gd name="connsiteY206" fmla="*/ 2000990 h 2832617"/>
                <a:gd name="connsiteX207" fmla="*/ 5832812 w 6973876"/>
                <a:gd name="connsiteY207" fmla="*/ 1893929 h 2832617"/>
                <a:gd name="connsiteX208" fmla="*/ 5793568 w 6973876"/>
                <a:gd name="connsiteY208" fmla="*/ 1879546 h 2832617"/>
                <a:gd name="connsiteX209" fmla="*/ 5620881 w 6973876"/>
                <a:gd name="connsiteY209" fmla="*/ 1969939 h 2832617"/>
                <a:gd name="connsiteX210" fmla="*/ 5608117 w 6973876"/>
                <a:gd name="connsiteY210" fmla="*/ 2022421 h 2832617"/>
                <a:gd name="connsiteX211" fmla="*/ 5633358 w 6973876"/>
                <a:gd name="connsiteY211" fmla="*/ 2310743 h 2832617"/>
                <a:gd name="connsiteX212" fmla="*/ 5606021 w 6973876"/>
                <a:gd name="connsiteY212" fmla="*/ 2366845 h 2832617"/>
                <a:gd name="connsiteX213" fmla="*/ 5389709 w 6973876"/>
                <a:gd name="connsiteY213" fmla="*/ 2437521 h 2832617"/>
                <a:gd name="connsiteX214" fmla="*/ 5272932 w 6973876"/>
                <a:gd name="connsiteY214" fmla="*/ 2464381 h 2832617"/>
                <a:gd name="connsiteX215" fmla="*/ 5135487 w 6973876"/>
                <a:gd name="connsiteY215" fmla="*/ 2602399 h 2832617"/>
                <a:gd name="connsiteX216" fmla="*/ 5022139 w 6973876"/>
                <a:gd name="connsiteY216" fmla="*/ 2644213 h 2832617"/>
                <a:gd name="connsiteX217" fmla="*/ 4771631 w 6973876"/>
                <a:gd name="connsiteY217" fmla="*/ 2610019 h 2832617"/>
                <a:gd name="connsiteX218" fmla="*/ 4623994 w 6973876"/>
                <a:gd name="connsiteY218" fmla="*/ 2641832 h 2832617"/>
                <a:gd name="connsiteX219" fmla="*/ 4512266 w 6973876"/>
                <a:gd name="connsiteY219" fmla="*/ 2640499 h 2832617"/>
                <a:gd name="connsiteX220" fmla="*/ 4396251 w 6973876"/>
                <a:gd name="connsiteY220" fmla="*/ 2601446 h 2832617"/>
                <a:gd name="connsiteX221" fmla="*/ 4356151 w 6973876"/>
                <a:gd name="connsiteY221" fmla="*/ 2572395 h 2832617"/>
                <a:gd name="connsiteX222" fmla="*/ 4269950 w 6973876"/>
                <a:gd name="connsiteY222" fmla="*/ 2517531 h 2832617"/>
                <a:gd name="connsiteX223" fmla="*/ 4228611 w 6973876"/>
                <a:gd name="connsiteY223" fmla="*/ 2558298 h 2832617"/>
                <a:gd name="connsiteX224" fmla="*/ 4248709 w 6973876"/>
                <a:gd name="connsiteY224" fmla="*/ 2649833 h 2832617"/>
                <a:gd name="connsiteX225" fmla="*/ 4177367 w 6973876"/>
                <a:gd name="connsiteY225" fmla="*/ 2743750 h 2832617"/>
                <a:gd name="connsiteX226" fmla="*/ 4023347 w 6973876"/>
                <a:gd name="connsiteY226" fmla="*/ 2744131 h 2832617"/>
                <a:gd name="connsiteX227" fmla="*/ 3933146 w 6973876"/>
                <a:gd name="connsiteY227" fmla="*/ 2722414 h 2832617"/>
                <a:gd name="connsiteX228" fmla="*/ 3725596 w 6973876"/>
                <a:gd name="connsiteY228" fmla="*/ 2730320 h 2832617"/>
                <a:gd name="connsiteX229" fmla="*/ 3579196 w 6973876"/>
                <a:gd name="connsiteY229" fmla="*/ 2831951 h 2832617"/>
                <a:gd name="connsiteX230" fmla="*/ 3565195 w 6973876"/>
                <a:gd name="connsiteY230" fmla="*/ 2832618 h 283261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</a:cxnLst>
              <a:rect l="l" t="t" r="r" b="b"/>
              <a:pathLst>
                <a:path w="6973876" h="2832617">
                  <a:moveTo>
                    <a:pt x="3565195" y="2832618"/>
                  </a:moveTo>
                  <a:cubicBezTo>
                    <a:pt x="3514903" y="2808139"/>
                    <a:pt x="3459277" y="2812234"/>
                    <a:pt x="3406127" y="2803948"/>
                  </a:cubicBezTo>
                  <a:cubicBezTo>
                    <a:pt x="3384220" y="2800519"/>
                    <a:pt x="3363170" y="2801566"/>
                    <a:pt x="3346691" y="2782993"/>
                  </a:cubicBezTo>
                  <a:cubicBezTo>
                    <a:pt x="3306496" y="2737749"/>
                    <a:pt x="3253442" y="2703459"/>
                    <a:pt x="3229058" y="2645071"/>
                  </a:cubicBezTo>
                  <a:cubicBezTo>
                    <a:pt x="3224105" y="2633260"/>
                    <a:pt x="3218675" y="2619162"/>
                    <a:pt x="3207245" y="2617639"/>
                  </a:cubicBezTo>
                  <a:cubicBezTo>
                    <a:pt x="3146095" y="2609923"/>
                    <a:pt x="3088564" y="2576872"/>
                    <a:pt x="3024556" y="2589540"/>
                  </a:cubicBezTo>
                  <a:cubicBezTo>
                    <a:pt x="2978741" y="2598684"/>
                    <a:pt x="2955880" y="2588778"/>
                    <a:pt x="2931878" y="2546201"/>
                  </a:cubicBezTo>
                  <a:cubicBezTo>
                    <a:pt x="2899683" y="2489242"/>
                    <a:pt x="2876918" y="2428282"/>
                    <a:pt x="2855963" y="2366560"/>
                  </a:cubicBezTo>
                  <a:cubicBezTo>
                    <a:pt x="2851296" y="2352939"/>
                    <a:pt x="2847772" y="2338842"/>
                    <a:pt x="2842533" y="2325412"/>
                  </a:cubicBezTo>
                  <a:cubicBezTo>
                    <a:pt x="2818054" y="2262356"/>
                    <a:pt x="2815482" y="2259784"/>
                    <a:pt x="2748140" y="2260737"/>
                  </a:cubicBezTo>
                  <a:cubicBezTo>
                    <a:pt x="2707278" y="2261309"/>
                    <a:pt x="2666225" y="2254736"/>
                    <a:pt x="2625839" y="2272643"/>
                  </a:cubicBezTo>
                  <a:cubicBezTo>
                    <a:pt x="2598788" y="2284644"/>
                    <a:pt x="2571928" y="2267786"/>
                    <a:pt x="2552687" y="2250259"/>
                  </a:cubicBezTo>
                  <a:cubicBezTo>
                    <a:pt x="2516683" y="2217493"/>
                    <a:pt x="2482583" y="2182251"/>
                    <a:pt x="2451627" y="2144722"/>
                  </a:cubicBezTo>
                  <a:cubicBezTo>
                    <a:pt x="2431148" y="2119862"/>
                    <a:pt x="2410955" y="2094526"/>
                    <a:pt x="2432768" y="2054235"/>
                  </a:cubicBezTo>
                  <a:cubicBezTo>
                    <a:pt x="2449722" y="2022993"/>
                    <a:pt x="2422957" y="2001942"/>
                    <a:pt x="2392667" y="1988798"/>
                  </a:cubicBezTo>
                  <a:cubicBezTo>
                    <a:pt x="2368569" y="1978416"/>
                    <a:pt x="2342852" y="1976797"/>
                    <a:pt x="2321039" y="1983750"/>
                  </a:cubicBezTo>
                  <a:cubicBezTo>
                    <a:pt x="2233409" y="2011753"/>
                    <a:pt x="2149399" y="1991370"/>
                    <a:pt x="2064721" y="1971844"/>
                  </a:cubicBezTo>
                  <a:cubicBezTo>
                    <a:pt x="2027003" y="1963176"/>
                    <a:pt x="1980330" y="2001942"/>
                    <a:pt x="1981759" y="2039757"/>
                  </a:cubicBezTo>
                  <a:cubicBezTo>
                    <a:pt x="1985950" y="2146151"/>
                    <a:pt x="1985950" y="2146151"/>
                    <a:pt x="1895367" y="2181394"/>
                  </a:cubicBezTo>
                  <a:cubicBezTo>
                    <a:pt x="1896129" y="2202539"/>
                    <a:pt x="1914227" y="2221494"/>
                    <a:pt x="1906035" y="2243782"/>
                  </a:cubicBezTo>
                  <a:cubicBezTo>
                    <a:pt x="1896129" y="2270738"/>
                    <a:pt x="1878794" y="2292646"/>
                    <a:pt x="1847456" y="2289217"/>
                  </a:cubicBezTo>
                  <a:cubicBezTo>
                    <a:pt x="1752111" y="2278739"/>
                    <a:pt x="1652861" y="2277596"/>
                    <a:pt x="1594758" y="2178441"/>
                  </a:cubicBezTo>
                  <a:cubicBezTo>
                    <a:pt x="1574089" y="2143103"/>
                    <a:pt x="1538370" y="2126339"/>
                    <a:pt x="1495603" y="2128053"/>
                  </a:cubicBezTo>
                  <a:cubicBezTo>
                    <a:pt x="1439119" y="2130340"/>
                    <a:pt x="1391780" y="2111575"/>
                    <a:pt x="1354537" y="2067474"/>
                  </a:cubicBezTo>
                  <a:cubicBezTo>
                    <a:pt x="1338821" y="2048901"/>
                    <a:pt x="1322248" y="2029089"/>
                    <a:pt x="1301769" y="2016992"/>
                  </a:cubicBezTo>
                  <a:cubicBezTo>
                    <a:pt x="1266717" y="1996228"/>
                    <a:pt x="1259002" y="1966034"/>
                    <a:pt x="1262050" y="1930410"/>
                  </a:cubicBezTo>
                  <a:cubicBezTo>
                    <a:pt x="1265288" y="1892786"/>
                    <a:pt x="1240809" y="1886309"/>
                    <a:pt x="1216425" y="1896120"/>
                  </a:cubicBezTo>
                  <a:cubicBezTo>
                    <a:pt x="1181944" y="1909931"/>
                    <a:pt x="1142702" y="1909169"/>
                    <a:pt x="1112698" y="1942126"/>
                  </a:cubicBezTo>
                  <a:cubicBezTo>
                    <a:pt x="1094791" y="1961843"/>
                    <a:pt x="1067930" y="1984798"/>
                    <a:pt x="1030878" y="1982892"/>
                  </a:cubicBezTo>
                  <a:cubicBezTo>
                    <a:pt x="1001446" y="1981464"/>
                    <a:pt x="979443" y="1973844"/>
                    <a:pt x="960774" y="1951746"/>
                  </a:cubicBezTo>
                  <a:cubicBezTo>
                    <a:pt x="953249" y="1942793"/>
                    <a:pt x="942962" y="1932982"/>
                    <a:pt x="930199" y="1944031"/>
                  </a:cubicBezTo>
                  <a:cubicBezTo>
                    <a:pt x="921817" y="1951269"/>
                    <a:pt x="921531" y="1964795"/>
                    <a:pt x="926579" y="1971177"/>
                  </a:cubicBezTo>
                  <a:cubicBezTo>
                    <a:pt x="948010" y="1998418"/>
                    <a:pt x="939343" y="2032137"/>
                    <a:pt x="947915" y="2062236"/>
                  </a:cubicBezTo>
                  <a:cubicBezTo>
                    <a:pt x="969823" y="2138722"/>
                    <a:pt x="945153" y="2216065"/>
                    <a:pt x="935628" y="2292455"/>
                  </a:cubicBezTo>
                  <a:cubicBezTo>
                    <a:pt x="931151" y="2328650"/>
                    <a:pt x="879907" y="2352748"/>
                    <a:pt x="843712" y="2345129"/>
                  </a:cubicBezTo>
                  <a:cubicBezTo>
                    <a:pt x="745890" y="2324554"/>
                    <a:pt x="664546" y="2389134"/>
                    <a:pt x="660641" y="2492290"/>
                  </a:cubicBezTo>
                  <a:cubicBezTo>
                    <a:pt x="658736" y="2543534"/>
                    <a:pt x="660736" y="2594969"/>
                    <a:pt x="660165" y="2646309"/>
                  </a:cubicBezTo>
                  <a:cubicBezTo>
                    <a:pt x="659498" y="2706412"/>
                    <a:pt x="637019" y="2733082"/>
                    <a:pt x="576726" y="2728224"/>
                  </a:cubicBezTo>
                  <a:cubicBezTo>
                    <a:pt x="514147" y="2723176"/>
                    <a:pt x="452139" y="2713079"/>
                    <a:pt x="388893" y="2713651"/>
                  </a:cubicBezTo>
                  <a:cubicBezTo>
                    <a:pt x="362318" y="2713841"/>
                    <a:pt x="348126" y="2691743"/>
                    <a:pt x="337839" y="2667931"/>
                  </a:cubicBezTo>
                  <a:cubicBezTo>
                    <a:pt x="317836" y="2621354"/>
                    <a:pt x="320789" y="2572300"/>
                    <a:pt x="323837" y="2524389"/>
                  </a:cubicBezTo>
                  <a:cubicBezTo>
                    <a:pt x="327361" y="2468763"/>
                    <a:pt x="312026" y="2423805"/>
                    <a:pt x="268497" y="2388943"/>
                  </a:cubicBezTo>
                  <a:cubicBezTo>
                    <a:pt x="221253" y="2351129"/>
                    <a:pt x="212680" y="2293313"/>
                    <a:pt x="197917" y="2241116"/>
                  </a:cubicBezTo>
                  <a:cubicBezTo>
                    <a:pt x="184677" y="2194157"/>
                    <a:pt x="159817" y="2163868"/>
                    <a:pt x="116383" y="2149675"/>
                  </a:cubicBezTo>
                  <a:cubicBezTo>
                    <a:pt x="46564" y="2126910"/>
                    <a:pt x="30753" y="2075666"/>
                    <a:pt x="28372" y="2009562"/>
                  </a:cubicBezTo>
                  <a:cubicBezTo>
                    <a:pt x="26371" y="1954699"/>
                    <a:pt x="15418" y="1899835"/>
                    <a:pt x="4750" y="1845733"/>
                  </a:cubicBezTo>
                  <a:cubicBezTo>
                    <a:pt x="-108" y="1821253"/>
                    <a:pt x="-965" y="1797060"/>
                    <a:pt x="940" y="1773247"/>
                  </a:cubicBezTo>
                  <a:cubicBezTo>
                    <a:pt x="3702" y="1738957"/>
                    <a:pt x="17894" y="1716859"/>
                    <a:pt x="60090" y="1716192"/>
                  </a:cubicBezTo>
                  <a:cubicBezTo>
                    <a:pt x="119716" y="1715240"/>
                    <a:pt x="181915" y="1715907"/>
                    <a:pt x="214204" y="1646375"/>
                  </a:cubicBezTo>
                  <a:cubicBezTo>
                    <a:pt x="225825" y="1621324"/>
                    <a:pt x="261067" y="1619228"/>
                    <a:pt x="285356" y="1617037"/>
                  </a:cubicBezTo>
                  <a:cubicBezTo>
                    <a:pt x="330886" y="1612846"/>
                    <a:pt x="378130" y="1607226"/>
                    <a:pt x="423278" y="1621324"/>
                  </a:cubicBezTo>
                  <a:cubicBezTo>
                    <a:pt x="437661" y="1625800"/>
                    <a:pt x="452615" y="1634849"/>
                    <a:pt x="463378" y="1622657"/>
                  </a:cubicBezTo>
                  <a:cubicBezTo>
                    <a:pt x="477475" y="1606750"/>
                    <a:pt x="498430" y="1584652"/>
                    <a:pt x="495668" y="1568746"/>
                  </a:cubicBezTo>
                  <a:cubicBezTo>
                    <a:pt x="489096" y="1530360"/>
                    <a:pt x="492906" y="1484640"/>
                    <a:pt x="452044" y="1459017"/>
                  </a:cubicBezTo>
                  <a:cubicBezTo>
                    <a:pt x="431660" y="1446254"/>
                    <a:pt x="410324" y="1434824"/>
                    <a:pt x="390417" y="1421394"/>
                  </a:cubicBezTo>
                  <a:cubicBezTo>
                    <a:pt x="374415" y="1410536"/>
                    <a:pt x="354984" y="1398915"/>
                    <a:pt x="353555" y="1378150"/>
                  </a:cubicBezTo>
                  <a:cubicBezTo>
                    <a:pt x="347459" y="1288425"/>
                    <a:pt x="309169" y="1195747"/>
                    <a:pt x="376701" y="1112022"/>
                  </a:cubicBezTo>
                  <a:cubicBezTo>
                    <a:pt x="393370" y="1091353"/>
                    <a:pt x="391465" y="1068397"/>
                    <a:pt x="376987" y="1046204"/>
                  </a:cubicBezTo>
                  <a:cubicBezTo>
                    <a:pt x="346221" y="999055"/>
                    <a:pt x="339744" y="942286"/>
                    <a:pt x="315074" y="892185"/>
                  </a:cubicBezTo>
                  <a:cubicBezTo>
                    <a:pt x="292786" y="846846"/>
                    <a:pt x="344125" y="764836"/>
                    <a:pt x="397942" y="750072"/>
                  </a:cubicBezTo>
                  <a:cubicBezTo>
                    <a:pt x="458616" y="733308"/>
                    <a:pt x="522529" y="755406"/>
                    <a:pt x="563772" y="807222"/>
                  </a:cubicBezTo>
                  <a:cubicBezTo>
                    <a:pt x="589870" y="840083"/>
                    <a:pt x="580631" y="869420"/>
                    <a:pt x="540436" y="880374"/>
                  </a:cubicBezTo>
                  <a:cubicBezTo>
                    <a:pt x="535864" y="881612"/>
                    <a:pt x="530625" y="880660"/>
                    <a:pt x="525862" y="881231"/>
                  </a:cubicBezTo>
                  <a:cubicBezTo>
                    <a:pt x="460616" y="889994"/>
                    <a:pt x="457092" y="896281"/>
                    <a:pt x="484143" y="955240"/>
                  </a:cubicBezTo>
                  <a:cubicBezTo>
                    <a:pt x="489191" y="966289"/>
                    <a:pt x="492525" y="978767"/>
                    <a:pt x="499954" y="987816"/>
                  </a:cubicBezTo>
                  <a:cubicBezTo>
                    <a:pt x="556533" y="1055729"/>
                    <a:pt x="534721" y="1119832"/>
                    <a:pt x="493858" y="1185079"/>
                  </a:cubicBezTo>
                  <a:cubicBezTo>
                    <a:pt x="452425" y="1251373"/>
                    <a:pt x="466617" y="1306522"/>
                    <a:pt x="529291" y="1351671"/>
                  </a:cubicBezTo>
                  <a:cubicBezTo>
                    <a:pt x="557771" y="1372149"/>
                    <a:pt x="599205" y="1381674"/>
                    <a:pt x="607301" y="1422823"/>
                  </a:cubicBezTo>
                  <a:cubicBezTo>
                    <a:pt x="619493" y="1484068"/>
                    <a:pt x="645211" y="1547791"/>
                    <a:pt x="627589" y="1607893"/>
                  </a:cubicBezTo>
                  <a:cubicBezTo>
                    <a:pt x="612540" y="1659138"/>
                    <a:pt x="573583" y="1703429"/>
                    <a:pt x="544246" y="1750197"/>
                  </a:cubicBezTo>
                  <a:cubicBezTo>
                    <a:pt x="537197" y="1761532"/>
                    <a:pt x="523195" y="1762198"/>
                    <a:pt x="511003" y="1761055"/>
                  </a:cubicBezTo>
                  <a:cubicBezTo>
                    <a:pt x="470236" y="1757341"/>
                    <a:pt x="429755" y="1765627"/>
                    <a:pt x="388226" y="1751340"/>
                  </a:cubicBezTo>
                  <a:cubicBezTo>
                    <a:pt x="332791" y="1732385"/>
                    <a:pt x="311264" y="1744196"/>
                    <a:pt x="282975" y="1795822"/>
                  </a:cubicBezTo>
                  <a:cubicBezTo>
                    <a:pt x="262210" y="1833827"/>
                    <a:pt x="235159" y="1856686"/>
                    <a:pt x="190582" y="1840970"/>
                  </a:cubicBezTo>
                  <a:cubicBezTo>
                    <a:pt x="158578" y="1829731"/>
                    <a:pt x="150292" y="1848304"/>
                    <a:pt x="147244" y="1872117"/>
                  </a:cubicBezTo>
                  <a:cubicBezTo>
                    <a:pt x="141148" y="1920980"/>
                    <a:pt x="165627" y="1966414"/>
                    <a:pt x="165246" y="2015373"/>
                  </a:cubicBezTo>
                  <a:cubicBezTo>
                    <a:pt x="165055" y="2037090"/>
                    <a:pt x="192392" y="2043377"/>
                    <a:pt x="209347" y="2048901"/>
                  </a:cubicBezTo>
                  <a:cubicBezTo>
                    <a:pt x="272116" y="2068999"/>
                    <a:pt x="305359" y="2113957"/>
                    <a:pt x="316027" y="2174917"/>
                  </a:cubicBezTo>
                  <a:cubicBezTo>
                    <a:pt x="329076" y="2250069"/>
                    <a:pt x="372700" y="2308076"/>
                    <a:pt x="420230" y="2361607"/>
                  </a:cubicBezTo>
                  <a:cubicBezTo>
                    <a:pt x="449662" y="2394753"/>
                    <a:pt x="457378" y="2427234"/>
                    <a:pt x="455187" y="2467429"/>
                  </a:cubicBezTo>
                  <a:cubicBezTo>
                    <a:pt x="453853" y="2491813"/>
                    <a:pt x="454520" y="2516293"/>
                    <a:pt x="455092" y="2540772"/>
                  </a:cubicBezTo>
                  <a:cubicBezTo>
                    <a:pt x="455854" y="2571537"/>
                    <a:pt x="473094" y="2583444"/>
                    <a:pt x="502717" y="2582396"/>
                  </a:cubicBezTo>
                  <a:cubicBezTo>
                    <a:pt x="533768" y="2581253"/>
                    <a:pt x="527386" y="2558679"/>
                    <a:pt x="528148" y="2540200"/>
                  </a:cubicBezTo>
                  <a:cubicBezTo>
                    <a:pt x="528625" y="2528009"/>
                    <a:pt x="528910" y="2515721"/>
                    <a:pt x="528053" y="2503529"/>
                  </a:cubicBezTo>
                  <a:cubicBezTo>
                    <a:pt x="519862" y="2390182"/>
                    <a:pt x="577297" y="2310553"/>
                    <a:pt x="661689" y="2245497"/>
                  </a:cubicBezTo>
                  <a:cubicBezTo>
                    <a:pt x="696455" y="2218732"/>
                    <a:pt x="725411" y="2180727"/>
                    <a:pt x="781323" y="2199396"/>
                  </a:cubicBezTo>
                  <a:cubicBezTo>
                    <a:pt x="804469" y="2207111"/>
                    <a:pt x="827614" y="2166916"/>
                    <a:pt x="820471" y="2127482"/>
                  </a:cubicBezTo>
                  <a:cubicBezTo>
                    <a:pt x="813232" y="2087763"/>
                    <a:pt x="805326" y="2047853"/>
                    <a:pt x="785800" y="2010611"/>
                  </a:cubicBezTo>
                  <a:cubicBezTo>
                    <a:pt x="747700" y="1937649"/>
                    <a:pt x="750367" y="1928124"/>
                    <a:pt x="806945" y="1871355"/>
                  </a:cubicBezTo>
                  <a:cubicBezTo>
                    <a:pt x="836282" y="1841923"/>
                    <a:pt x="864190" y="1810681"/>
                    <a:pt x="896194" y="1784392"/>
                  </a:cubicBezTo>
                  <a:cubicBezTo>
                    <a:pt x="936295" y="1751530"/>
                    <a:pt x="951249" y="1752293"/>
                    <a:pt x="988968" y="1790297"/>
                  </a:cubicBezTo>
                  <a:cubicBezTo>
                    <a:pt x="1017448" y="1818968"/>
                    <a:pt x="1038689" y="1829254"/>
                    <a:pt x="1074693" y="1798203"/>
                  </a:cubicBezTo>
                  <a:cubicBezTo>
                    <a:pt x="1112603" y="1765532"/>
                    <a:pt x="1166038" y="1771057"/>
                    <a:pt x="1212710" y="1763056"/>
                  </a:cubicBezTo>
                  <a:cubicBezTo>
                    <a:pt x="1253096" y="1756102"/>
                    <a:pt x="1295673" y="1760198"/>
                    <a:pt x="1337107" y="1761532"/>
                  </a:cubicBezTo>
                  <a:cubicBezTo>
                    <a:pt x="1391590" y="1763246"/>
                    <a:pt x="1419117" y="1795060"/>
                    <a:pt x="1406353" y="1847066"/>
                  </a:cubicBezTo>
                  <a:cubicBezTo>
                    <a:pt x="1398733" y="1878022"/>
                    <a:pt x="1382350" y="1905931"/>
                    <a:pt x="1411592" y="1934029"/>
                  </a:cubicBezTo>
                  <a:cubicBezTo>
                    <a:pt x="1444453" y="1965652"/>
                    <a:pt x="1470838" y="2004228"/>
                    <a:pt x="1527131" y="1996990"/>
                  </a:cubicBezTo>
                  <a:cubicBezTo>
                    <a:pt x="1611332" y="1986036"/>
                    <a:pt x="1658385" y="2046805"/>
                    <a:pt x="1708582" y="2099574"/>
                  </a:cubicBezTo>
                  <a:cubicBezTo>
                    <a:pt x="1716392" y="2107766"/>
                    <a:pt x="1715154" y="2124148"/>
                    <a:pt x="1737824" y="2125387"/>
                  </a:cubicBezTo>
                  <a:cubicBezTo>
                    <a:pt x="1746110" y="2087858"/>
                    <a:pt x="1769828" y="2060712"/>
                    <a:pt x="1811737" y="2054997"/>
                  </a:cubicBezTo>
                  <a:cubicBezTo>
                    <a:pt x="1843646" y="2050616"/>
                    <a:pt x="1850504" y="2028898"/>
                    <a:pt x="1848409" y="2002038"/>
                  </a:cubicBezTo>
                  <a:cubicBezTo>
                    <a:pt x="1845265" y="1961843"/>
                    <a:pt x="1869269" y="1939745"/>
                    <a:pt x="1893367" y="1910407"/>
                  </a:cubicBezTo>
                  <a:cubicBezTo>
                    <a:pt x="1961185" y="1827826"/>
                    <a:pt x="2036528" y="1808776"/>
                    <a:pt x="2134826" y="1847923"/>
                  </a:cubicBezTo>
                  <a:cubicBezTo>
                    <a:pt x="2206549" y="1876498"/>
                    <a:pt x="2282368" y="1850305"/>
                    <a:pt x="2355805" y="1847447"/>
                  </a:cubicBezTo>
                  <a:cubicBezTo>
                    <a:pt x="2447627" y="1843828"/>
                    <a:pt x="2508015" y="1902406"/>
                    <a:pt x="2577262" y="1942887"/>
                  </a:cubicBezTo>
                  <a:cubicBezTo>
                    <a:pt x="2608789" y="1961366"/>
                    <a:pt x="2599169" y="1997180"/>
                    <a:pt x="2586977" y="2028708"/>
                  </a:cubicBezTo>
                  <a:cubicBezTo>
                    <a:pt x="2564689" y="2086620"/>
                    <a:pt x="2592026" y="2123291"/>
                    <a:pt x="2654605" y="2128816"/>
                  </a:cubicBezTo>
                  <a:cubicBezTo>
                    <a:pt x="2716041" y="2134245"/>
                    <a:pt x="2773763" y="2110528"/>
                    <a:pt x="2835104" y="2111385"/>
                  </a:cubicBezTo>
                  <a:cubicBezTo>
                    <a:pt x="2886062" y="2112051"/>
                    <a:pt x="2915113" y="2133769"/>
                    <a:pt x="2927687" y="2176441"/>
                  </a:cubicBezTo>
                  <a:cubicBezTo>
                    <a:pt x="2949499" y="2250545"/>
                    <a:pt x="2985408" y="2319125"/>
                    <a:pt x="3008363" y="2392658"/>
                  </a:cubicBezTo>
                  <a:cubicBezTo>
                    <a:pt x="3020079" y="2430377"/>
                    <a:pt x="3040081" y="2450284"/>
                    <a:pt x="3086183" y="2453237"/>
                  </a:cubicBezTo>
                  <a:cubicBezTo>
                    <a:pt x="3147619" y="2457237"/>
                    <a:pt x="3208579" y="2473525"/>
                    <a:pt x="3268491" y="2492004"/>
                  </a:cubicBezTo>
                  <a:cubicBezTo>
                    <a:pt x="3299733" y="2501624"/>
                    <a:pt x="3319545" y="2516293"/>
                    <a:pt x="3331928" y="2545154"/>
                  </a:cubicBezTo>
                  <a:cubicBezTo>
                    <a:pt x="3339547" y="2562870"/>
                    <a:pt x="3349358" y="2579729"/>
                    <a:pt x="3359074" y="2596493"/>
                  </a:cubicBezTo>
                  <a:cubicBezTo>
                    <a:pt x="3410413" y="2685552"/>
                    <a:pt x="3509283" y="2710222"/>
                    <a:pt x="3591579" y="2651167"/>
                  </a:cubicBezTo>
                  <a:cubicBezTo>
                    <a:pt x="3663493" y="2599446"/>
                    <a:pt x="3746170" y="2574967"/>
                    <a:pt x="3827609" y="2545249"/>
                  </a:cubicBezTo>
                  <a:cubicBezTo>
                    <a:pt x="3853993" y="2535629"/>
                    <a:pt x="3869709" y="2552393"/>
                    <a:pt x="3888950" y="2556774"/>
                  </a:cubicBezTo>
                  <a:cubicBezTo>
                    <a:pt x="3926002" y="2565251"/>
                    <a:pt x="3962102" y="2581920"/>
                    <a:pt x="3995630" y="2600398"/>
                  </a:cubicBezTo>
                  <a:cubicBezTo>
                    <a:pt x="4019252" y="2613352"/>
                    <a:pt x="4042493" y="2612209"/>
                    <a:pt x="4066400" y="2611638"/>
                  </a:cubicBezTo>
                  <a:cubicBezTo>
                    <a:pt x="4092308" y="2611066"/>
                    <a:pt x="4104691" y="2603066"/>
                    <a:pt x="4095737" y="2571061"/>
                  </a:cubicBezTo>
                  <a:cubicBezTo>
                    <a:pt x="4079735" y="2513626"/>
                    <a:pt x="4112596" y="2462762"/>
                    <a:pt x="4129075" y="2410661"/>
                  </a:cubicBezTo>
                  <a:cubicBezTo>
                    <a:pt x="4136314" y="2387896"/>
                    <a:pt x="4163936" y="2367131"/>
                    <a:pt x="4186034" y="2370560"/>
                  </a:cubicBezTo>
                  <a:cubicBezTo>
                    <a:pt x="4263854" y="2382657"/>
                    <a:pt x="4343483" y="2383705"/>
                    <a:pt x="4419778" y="2405993"/>
                  </a:cubicBezTo>
                  <a:cubicBezTo>
                    <a:pt x="4450734" y="2415042"/>
                    <a:pt x="4473213" y="2430568"/>
                    <a:pt x="4473499" y="2465334"/>
                  </a:cubicBezTo>
                  <a:cubicBezTo>
                    <a:pt x="4473689" y="2487718"/>
                    <a:pt x="4488548" y="2488956"/>
                    <a:pt x="4504170" y="2497433"/>
                  </a:cubicBezTo>
                  <a:cubicBezTo>
                    <a:pt x="4555890" y="2525532"/>
                    <a:pt x="4606278" y="2505625"/>
                    <a:pt x="4652283" y="2491147"/>
                  </a:cubicBezTo>
                  <a:cubicBezTo>
                    <a:pt x="4706671" y="2474001"/>
                    <a:pt x="4755153" y="2467429"/>
                    <a:pt x="4813160" y="2476859"/>
                  </a:cubicBezTo>
                  <a:cubicBezTo>
                    <a:pt x="4879168" y="2487527"/>
                    <a:pt x="4947558" y="2484384"/>
                    <a:pt x="5012328" y="2507339"/>
                  </a:cubicBezTo>
                  <a:cubicBezTo>
                    <a:pt x="5032140" y="2514387"/>
                    <a:pt x="5041856" y="2502672"/>
                    <a:pt x="5051190" y="2485336"/>
                  </a:cubicBezTo>
                  <a:cubicBezTo>
                    <a:pt x="5096148" y="2401897"/>
                    <a:pt x="5183588" y="2369226"/>
                    <a:pt x="5255120" y="2317410"/>
                  </a:cubicBezTo>
                  <a:cubicBezTo>
                    <a:pt x="5279314" y="2299885"/>
                    <a:pt x="5306174" y="2304743"/>
                    <a:pt x="5332654" y="2304266"/>
                  </a:cubicBezTo>
                  <a:cubicBezTo>
                    <a:pt x="5347322" y="2303980"/>
                    <a:pt x="5361991" y="2304171"/>
                    <a:pt x="5376660" y="2304171"/>
                  </a:cubicBezTo>
                  <a:cubicBezTo>
                    <a:pt x="5500103" y="2304266"/>
                    <a:pt x="5505437" y="2294551"/>
                    <a:pt x="5488483" y="2169106"/>
                  </a:cubicBezTo>
                  <a:cubicBezTo>
                    <a:pt x="5481435" y="2116814"/>
                    <a:pt x="5482768" y="2063283"/>
                    <a:pt x="5472481" y="2010706"/>
                  </a:cubicBezTo>
                  <a:cubicBezTo>
                    <a:pt x="5461813" y="1956509"/>
                    <a:pt x="5477434" y="1910027"/>
                    <a:pt x="5524678" y="1877070"/>
                  </a:cubicBezTo>
                  <a:cubicBezTo>
                    <a:pt x="5530583" y="1872974"/>
                    <a:pt x="5535822" y="1867259"/>
                    <a:pt x="5540108" y="1861449"/>
                  </a:cubicBezTo>
                  <a:cubicBezTo>
                    <a:pt x="5616690" y="1756293"/>
                    <a:pt x="5728703" y="1745816"/>
                    <a:pt x="5845194" y="1746292"/>
                  </a:cubicBezTo>
                  <a:cubicBezTo>
                    <a:pt x="5863196" y="1746387"/>
                    <a:pt x="5877389" y="1751150"/>
                    <a:pt x="5891581" y="1763056"/>
                  </a:cubicBezTo>
                  <a:cubicBezTo>
                    <a:pt x="5943397" y="1806585"/>
                    <a:pt x="5996641" y="1848399"/>
                    <a:pt x="6048839" y="1891357"/>
                  </a:cubicBezTo>
                  <a:cubicBezTo>
                    <a:pt x="6074175" y="1912217"/>
                    <a:pt x="6101607" y="1926695"/>
                    <a:pt x="6135135" y="1922600"/>
                  </a:cubicBezTo>
                  <a:cubicBezTo>
                    <a:pt x="6194285" y="1915456"/>
                    <a:pt x="6244196" y="1935267"/>
                    <a:pt x="6290488" y="1970319"/>
                  </a:cubicBezTo>
                  <a:cubicBezTo>
                    <a:pt x="6305537" y="1981654"/>
                    <a:pt x="6324302" y="1988798"/>
                    <a:pt x="6342209" y="1995275"/>
                  </a:cubicBezTo>
                  <a:cubicBezTo>
                    <a:pt x="6365354" y="2003562"/>
                    <a:pt x="6383357" y="1983845"/>
                    <a:pt x="6404883" y="1980702"/>
                  </a:cubicBezTo>
                  <a:cubicBezTo>
                    <a:pt x="6434696" y="1976320"/>
                    <a:pt x="6419837" y="1949746"/>
                    <a:pt x="6427076" y="1934029"/>
                  </a:cubicBezTo>
                  <a:cubicBezTo>
                    <a:pt x="6434315" y="1918313"/>
                    <a:pt x="6441459" y="1903359"/>
                    <a:pt x="6440031" y="1885452"/>
                  </a:cubicBezTo>
                  <a:cubicBezTo>
                    <a:pt x="6439459" y="1878213"/>
                    <a:pt x="6439269" y="1870307"/>
                    <a:pt x="6441459" y="1863640"/>
                  </a:cubicBezTo>
                  <a:cubicBezTo>
                    <a:pt x="6451365" y="1834493"/>
                    <a:pt x="6567285" y="1786582"/>
                    <a:pt x="6615957" y="1790964"/>
                  </a:cubicBezTo>
                  <a:cubicBezTo>
                    <a:pt x="6652438" y="1794202"/>
                    <a:pt x="6663011" y="1812205"/>
                    <a:pt x="6674822" y="1877261"/>
                  </a:cubicBezTo>
                  <a:cubicBezTo>
                    <a:pt x="6692348" y="1973939"/>
                    <a:pt x="6711969" y="2070237"/>
                    <a:pt x="6731019" y="2166630"/>
                  </a:cubicBezTo>
                  <a:cubicBezTo>
                    <a:pt x="6738639" y="2205302"/>
                    <a:pt x="6728543" y="2238734"/>
                    <a:pt x="6702730" y="2267786"/>
                  </a:cubicBezTo>
                  <a:cubicBezTo>
                    <a:pt x="6694634" y="2276929"/>
                    <a:pt x="6686633" y="2286645"/>
                    <a:pt x="6676727" y="2293598"/>
                  </a:cubicBezTo>
                  <a:cubicBezTo>
                    <a:pt x="6640722" y="2319030"/>
                    <a:pt x="6634340" y="2359225"/>
                    <a:pt x="6649390" y="2391039"/>
                  </a:cubicBezTo>
                  <a:cubicBezTo>
                    <a:pt x="6661392" y="2416566"/>
                    <a:pt x="6699777" y="2423043"/>
                    <a:pt x="6732258" y="2421519"/>
                  </a:cubicBezTo>
                  <a:cubicBezTo>
                    <a:pt x="6771119" y="2419709"/>
                    <a:pt x="6796075" y="2399135"/>
                    <a:pt x="6805410" y="2362845"/>
                  </a:cubicBezTo>
                  <a:cubicBezTo>
                    <a:pt x="6828460" y="2272929"/>
                    <a:pt x="6848653" y="2182727"/>
                    <a:pt x="6836842" y="2088430"/>
                  </a:cubicBezTo>
                  <a:cubicBezTo>
                    <a:pt x="6832651" y="2054711"/>
                    <a:pt x="6838080" y="2019945"/>
                    <a:pt x="6835890" y="1985845"/>
                  </a:cubicBezTo>
                  <a:cubicBezTo>
                    <a:pt x="6827031" y="1843828"/>
                    <a:pt x="6802457" y="1704382"/>
                    <a:pt x="6760927" y="1568174"/>
                  </a:cubicBezTo>
                  <a:cubicBezTo>
                    <a:pt x="6755403" y="1550172"/>
                    <a:pt x="6743116" y="1533884"/>
                    <a:pt x="6732067" y="1518073"/>
                  </a:cubicBezTo>
                  <a:cubicBezTo>
                    <a:pt x="6678632" y="1440920"/>
                    <a:pt x="6624053" y="1364434"/>
                    <a:pt x="6570999" y="1287091"/>
                  </a:cubicBezTo>
                  <a:cubicBezTo>
                    <a:pt x="6558521" y="1268803"/>
                    <a:pt x="6541567" y="1254421"/>
                    <a:pt x="6523184" y="1265565"/>
                  </a:cubicBezTo>
                  <a:cubicBezTo>
                    <a:pt x="6503752" y="1277376"/>
                    <a:pt x="6470892" y="1268422"/>
                    <a:pt x="6466319" y="1310047"/>
                  </a:cubicBezTo>
                  <a:cubicBezTo>
                    <a:pt x="6462414" y="1345480"/>
                    <a:pt x="6460604" y="1386723"/>
                    <a:pt x="6426981" y="1415107"/>
                  </a:cubicBezTo>
                  <a:cubicBezTo>
                    <a:pt x="6391548" y="1445111"/>
                    <a:pt x="6371260" y="1450635"/>
                    <a:pt x="6340113" y="1417012"/>
                  </a:cubicBezTo>
                  <a:cubicBezTo>
                    <a:pt x="6310110" y="1384532"/>
                    <a:pt x="6277058" y="1374721"/>
                    <a:pt x="6235815" y="1379484"/>
                  </a:cubicBezTo>
                  <a:cubicBezTo>
                    <a:pt x="6221337" y="1381198"/>
                    <a:pt x="6206478" y="1380246"/>
                    <a:pt x="6191809" y="1379675"/>
                  </a:cubicBezTo>
                  <a:cubicBezTo>
                    <a:pt x="6133706" y="1377579"/>
                    <a:pt x="6105227" y="1353195"/>
                    <a:pt x="6118562" y="1297664"/>
                  </a:cubicBezTo>
                  <a:cubicBezTo>
                    <a:pt x="6156471" y="1139168"/>
                    <a:pt x="6141041" y="978767"/>
                    <a:pt x="6147613" y="819033"/>
                  </a:cubicBezTo>
                  <a:cubicBezTo>
                    <a:pt x="6150375" y="752072"/>
                    <a:pt x="6179522" y="689302"/>
                    <a:pt x="6200477" y="625294"/>
                  </a:cubicBezTo>
                  <a:cubicBezTo>
                    <a:pt x="6222479" y="558143"/>
                    <a:pt x="6261151" y="505946"/>
                    <a:pt x="6311062" y="458035"/>
                  </a:cubicBezTo>
                  <a:cubicBezTo>
                    <a:pt x="6342113" y="428222"/>
                    <a:pt x="6365831" y="390979"/>
                    <a:pt x="6380880" y="349260"/>
                  </a:cubicBezTo>
                  <a:cubicBezTo>
                    <a:pt x="6404788" y="283156"/>
                    <a:pt x="6429267" y="268869"/>
                    <a:pt x="6494704" y="285823"/>
                  </a:cubicBezTo>
                  <a:cubicBezTo>
                    <a:pt x="6513659" y="290681"/>
                    <a:pt x="6531280" y="304397"/>
                    <a:pt x="6542805" y="277251"/>
                  </a:cubicBezTo>
                  <a:cubicBezTo>
                    <a:pt x="6552140" y="255153"/>
                    <a:pt x="6578715" y="238008"/>
                    <a:pt x="6553473" y="207337"/>
                  </a:cubicBezTo>
                  <a:cubicBezTo>
                    <a:pt x="6528994" y="177619"/>
                    <a:pt x="6516325" y="139996"/>
                    <a:pt x="6505658" y="102753"/>
                  </a:cubicBezTo>
                  <a:cubicBezTo>
                    <a:pt x="6494037" y="62176"/>
                    <a:pt x="6515849" y="14647"/>
                    <a:pt x="6554045" y="3216"/>
                  </a:cubicBezTo>
                  <a:cubicBezTo>
                    <a:pt x="6579381" y="-4403"/>
                    <a:pt x="6602813" y="549"/>
                    <a:pt x="6614910" y="28553"/>
                  </a:cubicBezTo>
                  <a:cubicBezTo>
                    <a:pt x="6635293" y="75892"/>
                    <a:pt x="6660153" y="119993"/>
                    <a:pt x="6701301" y="152854"/>
                  </a:cubicBezTo>
                  <a:cubicBezTo>
                    <a:pt x="6721684" y="169142"/>
                    <a:pt x="6722351" y="191526"/>
                    <a:pt x="6714446" y="212766"/>
                  </a:cubicBezTo>
                  <a:cubicBezTo>
                    <a:pt x="6690347" y="278203"/>
                    <a:pt x="6666630" y="343926"/>
                    <a:pt x="6638531" y="407648"/>
                  </a:cubicBezTo>
                  <a:cubicBezTo>
                    <a:pt x="6618910" y="452035"/>
                    <a:pt x="6590811" y="465274"/>
                    <a:pt x="6545472" y="447939"/>
                  </a:cubicBezTo>
                  <a:cubicBezTo>
                    <a:pt x="6506896" y="433175"/>
                    <a:pt x="6488037" y="444129"/>
                    <a:pt x="6468987" y="476038"/>
                  </a:cubicBezTo>
                  <a:cubicBezTo>
                    <a:pt x="6455556" y="498516"/>
                    <a:pt x="6442317" y="521567"/>
                    <a:pt x="6421457" y="539760"/>
                  </a:cubicBezTo>
                  <a:cubicBezTo>
                    <a:pt x="6314967" y="632629"/>
                    <a:pt x="6288202" y="759597"/>
                    <a:pt x="6279343" y="891423"/>
                  </a:cubicBezTo>
                  <a:cubicBezTo>
                    <a:pt x="6273915" y="971719"/>
                    <a:pt x="6278677" y="1052681"/>
                    <a:pt x="6278106" y="1133358"/>
                  </a:cubicBezTo>
                  <a:cubicBezTo>
                    <a:pt x="6277915" y="1155075"/>
                    <a:pt x="6282582" y="1177554"/>
                    <a:pt x="6273343" y="1198509"/>
                  </a:cubicBezTo>
                  <a:cubicBezTo>
                    <a:pt x="6265533" y="1216225"/>
                    <a:pt x="6252769" y="1237752"/>
                    <a:pt x="6280868" y="1245181"/>
                  </a:cubicBezTo>
                  <a:cubicBezTo>
                    <a:pt x="6306014" y="1251849"/>
                    <a:pt x="6342018" y="1255564"/>
                    <a:pt x="6348686" y="1221559"/>
                  </a:cubicBezTo>
                  <a:cubicBezTo>
                    <a:pt x="6361449" y="1156408"/>
                    <a:pt x="6403074" y="1148883"/>
                    <a:pt x="6459081" y="1142026"/>
                  </a:cubicBezTo>
                  <a:cubicBezTo>
                    <a:pt x="6502229" y="1136691"/>
                    <a:pt x="6545187" y="1132310"/>
                    <a:pt x="6588620" y="1129643"/>
                  </a:cubicBezTo>
                  <a:cubicBezTo>
                    <a:pt x="6619862" y="1127738"/>
                    <a:pt x="6640722" y="1142026"/>
                    <a:pt x="6655581" y="1165743"/>
                  </a:cubicBezTo>
                  <a:cubicBezTo>
                    <a:pt x="6718446" y="1265946"/>
                    <a:pt x="6793217" y="1358148"/>
                    <a:pt x="6856463" y="1457303"/>
                  </a:cubicBezTo>
                  <a:cubicBezTo>
                    <a:pt x="6904946" y="1533408"/>
                    <a:pt x="6925615" y="1625896"/>
                    <a:pt x="6938378" y="1717050"/>
                  </a:cubicBezTo>
                  <a:cubicBezTo>
                    <a:pt x="6953999" y="1829540"/>
                    <a:pt x="6963524" y="1942411"/>
                    <a:pt x="6971811" y="2055854"/>
                  </a:cubicBezTo>
                  <a:cubicBezTo>
                    <a:pt x="6981812" y="2193585"/>
                    <a:pt x="6953904" y="2321983"/>
                    <a:pt x="6922376" y="2451903"/>
                  </a:cubicBezTo>
                  <a:cubicBezTo>
                    <a:pt x="6913804" y="2487146"/>
                    <a:pt x="6888753" y="2509816"/>
                    <a:pt x="6854654" y="2521913"/>
                  </a:cubicBezTo>
                  <a:cubicBezTo>
                    <a:pt x="6852368" y="2522675"/>
                    <a:pt x="6849320" y="2522008"/>
                    <a:pt x="6847510" y="2523246"/>
                  </a:cubicBezTo>
                  <a:cubicBezTo>
                    <a:pt x="6761213" y="2582872"/>
                    <a:pt x="6675393" y="2559060"/>
                    <a:pt x="6588811" y="2523436"/>
                  </a:cubicBezTo>
                  <a:cubicBezTo>
                    <a:pt x="6543472" y="2504768"/>
                    <a:pt x="6504038" y="2483622"/>
                    <a:pt x="6512992" y="2424281"/>
                  </a:cubicBezTo>
                  <a:cubicBezTo>
                    <a:pt x="6515278" y="2408946"/>
                    <a:pt x="6504324" y="2396468"/>
                    <a:pt x="6502038" y="2382752"/>
                  </a:cubicBezTo>
                  <a:cubicBezTo>
                    <a:pt x="6493275" y="2330841"/>
                    <a:pt x="6493751" y="2278930"/>
                    <a:pt x="6539281" y="2242353"/>
                  </a:cubicBezTo>
                  <a:cubicBezTo>
                    <a:pt x="6590526" y="2201206"/>
                    <a:pt x="6598050" y="2152152"/>
                    <a:pt x="6577190" y="2093192"/>
                  </a:cubicBezTo>
                  <a:cubicBezTo>
                    <a:pt x="6570427" y="2074047"/>
                    <a:pt x="6570713" y="2052330"/>
                    <a:pt x="6566046" y="2019945"/>
                  </a:cubicBezTo>
                  <a:cubicBezTo>
                    <a:pt x="6515278" y="2115766"/>
                    <a:pt x="6420504" y="2108813"/>
                    <a:pt x="6345542" y="2140817"/>
                  </a:cubicBezTo>
                  <a:cubicBezTo>
                    <a:pt x="6321920" y="2150914"/>
                    <a:pt x="6297250" y="2133197"/>
                    <a:pt x="6278772" y="2118814"/>
                  </a:cubicBezTo>
                  <a:cubicBezTo>
                    <a:pt x="6249531" y="2095954"/>
                    <a:pt x="6214955" y="2084429"/>
                    <a:pt x="6183808" y="2066236"/>
                  </a:cubicBezTo>
                  <a:cubicBezTo>
                    <a:pt x="6165425" y="2055473"/>
                    <a:pt x="6144374" y="2047853"/>
                    <a:pt x="6128372" y="2055664"/>
                  </a:cubicBezTo>
                  <a:cubicBezTo>
                    <a:pt x="6055887" y="2090716"/>
                    <a:pt x="6016454" y="2033661"/>
                    <a:pt x="5969591" y="2000990"/>
                  </a:cubicBezTo>
                  <a:cubicBezTo>
                    <a:pt x="5922156" y="1967938"/>
                    <a:pt x="5877770" y="1930410"/>
                    <a:pt x="5832812" y="1893929"/>
                  </a:cubicBezTo>
                  <a:cubicBezTo>
                    <a:pt x="5820810" y="1884214"/>
                    <a:pt x="5809666" y="1876974"/>
                    <a:pt x="5793568" y="1879546"/>
                  </a:cubicBezTo>
                  <a:cubicBezTo>
                    <a:pt x="5725846" y="1890310"/>
                    <a:pt x="5662790" y="1908407"/>
                    <a:pt x="5620881" y="1969939"/>
                  </a:cubicBezTo>
                  <a:cubicBezTo>
                    <a:pt x="5609069" y="1987274"/>
                    <a:pt x="5603735" y="2000228"/>
                    <a:pt x="5608117" y="2022421"/>
                  </a:cubicBezTo>
                  <a:cubicBezTo>
                    <a:pt x="5626786" y="2117385"/>
                    <a:pt x="5636406" y="2213493"/>
                    <a:pt x="5633358" y="2310743"/>
                  </a:cubicBezTo>
                  <a:cubicBezTo>
                    <a:pt x="5632596" y="2335604"/>
                    <a:pt x="5625166" y="2354844"/>
                    <a:pt x="5606021" y="2366845"/>
                  </a:cubicBezTo>
                  <a:cubicBezTo>
                    <a:pt x="5540108" y="2408184"/>
                    <a:pt x="5477815" y="2457904"/>
                    <a:pt x="5389709" y="2437521"/>
                  </a:cubicBezTo>
                  <a:cubicBezTo>
                    <a:pt x="5349704" y="2428282"/>
                    <a:pt x="5309889" y="2437902"/>
                    <a:pt x="5272932" y="2464381"/>
                  </a:cubicBezTo>
                  <a:cubicBezTo>
                    <a:pt x="5218926" y="2503148"/>
                    <a:pt x="5172158" y="2546582"/>
                    <a:pt x="5135487" y="2602399"/>
                  </a:cubicBezTo>
                  <a:cubicBezTo>
                    <a:pt x="5098910" y="2658215"/>
                    <a:pt x="5088528" y="2658406"/>
                    <a:pt x="5022139" y="2644213"/>
                  </a:cubicBezTo>
                  <a:cubicBezTo>
                    <a:pt x="4939653" y="2626688"/>
                    <a:pt x="4857642" y="2608685"/>
                    <a:pt x="4771631" y="2610019"/>
                  </a:cubicBezTo>
                  <a:cubicBezTo>
                    <a:pt x="4718863" y="2610876"/>
                    <a:pt x="4672000" y="2627068"/>
                    <a:pt x="4623994" y="2641832"/>
                  </a:cubicBezTo>
                  <a:cubicBezTo>
                    <a:pt x="4585703" y="2653643"/>
                    <a:pt x="4549032" y="2651452"/>
                    <a:pt x="4512266" y="2640499"/>
                  </a:cubicBezTo>
                  <a:cubicBezTo>
                    <a:pt x="4473213" y="2628878"/>
                    <a:pt x="4435018" y="2614305"/>
                    <a:pt x="4396251" y="2601446"/>
                  </a:cubicBezTo>
                  <a:cubicBezTo>
                    <a:pt x="4379487" y="2595827"/>
                    <a:pt x="4359294" y="2587445"/>
                    <a:pt x="4356151" y="2572395"/>
                  </a:cubicBezTo>
                  <a:cubicBezTo>
                    <a:pt x="4345769" y="2521913"/>
                    <a:pt x="4306145" y="2523912"/>
                    <a:pt x="4269950" y="2517531"/>
                  </a:cubicBezTo>
                  <a:cubicBezTo>
                    <a:pt x="4234707" y="2511340"/>
                    <a:pt x="4214133" y="2527627"/>
                    <a:pt x="4228611" y="2558298"/>
                  </a:cubicBezTo>
                  <a:cubicBezTo>
                    <a:pt x="4242899" y="2588492"/>
                    <a:pt x="4238327" y="2619639"/>
                    <a:pt x="4248709" y="2649833"/>
                  </a:cubicBezTo>
                  <a:cubicBezTo>
                    <a:pt x="4269092" y="2709174"/>
                    <a:pt x="4240613" y="2742511"/>
                    <a:pt x="4177367" y="2743750"/>
                  </a:cubicBezTo>
                  <a:cubicBezTo>
                    <a:pt x="4126027" y="2744797"/>
                    <a:pt x="4074687" y="2742511"/>
                    <a:pt x="4023347" y="2744131"/>
                  </a:cubicBezTo>
                  <a:cubicBezTo>
                    <a:pt x="3990677" y="2745179"/>
                    <a:pt x="3960101" y="2740701"/>
                    <a:pt x="3933146" y="2722414"/>
                  </a:cubicBezTo>
                  <a:cubicBezTo>
                    <a:pt x="3861708" y="2673931"/>
                    <a:pt x="3791033" y="2683933"/>
                    <a:pt x="3725596" y="2730320"/>
                  </a:cubicBezTo>
                  <a:cubicBezTo>
                    <a:pt x="3677113" y="2764705"/>
                    <a:pt x="3619773" y="2786422"/>
                    <a:pt x="3579196" y="2831951"/>
                  </a:cubicBezTo>
                  <a:cubicBezTo>
                    <a:pt x="3575005" y="2832618"/>
                    <a:pt x="3570148" y="2832618"/>
                    <a:pt x="3565195" y="28326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Полилиния: фигура 5">
              <a:extLst>
                <a:ext uri="{FF2B5EF4-FFF2-40B4-BE49-F238E27FC236}">
                  <a16:creationId xmlns:a16="http://schemas.microsoft.com/office/drawing/2014/main" id="{7AFAB277-46CD-35F3-546A-3B59A37145CD}"/>
                </a:ext>
              </a:extLst>
            </p:cNvPr>
            <p:cNvSpPr/>
            <p:nvPr/>
          </p:nvSpPr>
          <p:spPr>
            <a:xfrm>
              <a:off x="4219229" y="358845"/>
              <a:ext cx="3286138" cy="4266417"/>
            </a:xfrm>
            <a:custGeom>
              <a:gdLst>
                <a:gd name="connsiteX0" fmla="*/ 1708464 w 3286138"/>
                <a:gd name="connsiteY0" fmla="*/ 152 h 4266417"/>
                <a:gd name="connsiteX1" fmla="*/ 1775044 w 3286138"/>
                <a:gd name="connsiteY1" fmla="*/ 3200 h 4266417"/>
                <a:gd name="connsiteX2" fmla="*/ 2484180 w 3286138"/>
                <a:gd name="connsiteY2" fmla="*/ 241611 h 4266417"/>
                <a:gd name="connsiteX3" fmla="*/ 2830033 w 3286138"/>
                <a:gd name="connsiteY3" fmla="*/ 510882 h 4266417"/>
                <a:gd name="connsiteX4" fmla="*/ 3054442 w 3286138"/>
                <a:gd name="connsiteY4" fmla="*/ 811777 h 4266417"/>
                <a:gd name="connsiteX5" fmla="*/ 3175886 w 3286138"/>
                <a:gd name="connsiteY5" fmla="*/ 1058189 h 4266417"/>
                <a:gd name="connsiteX6" fmla="*/ 3273898 w 3286138"/>
                <a:gd name="connsiteY6" fmla="*/ 1470621 h 4266417"/>
                <a:gd name="connsiteX7" fmla="*/ 3285423 w 3286138"/>
                <a:gd name="connsiteY7" fmla="*/ 1724463 h 4266417"/>
                <a:gd name="connsiteX8" fmla="*/ 3203603 w 3286138"/>
                <a:gd name="connsiteY8" fmla="*/ 2162136 h 4266417"/>
                <a:gd name="connsiteX9" fmla="*/ 3007293 w 3286138"/>
                <a:gd name="connsiteY9" fmla="*/ 2563234 h 4266417"/>
                <a:gd name="connsiteX10" fmla="*/ 2782598 w 3286138"/>
                <a:gd name="connsiteY10" fmla="*/ 2855842 h 4266417"/>
                <a:gd name="connsiteX11" fmla="*/ 2521899 w 3286138"/>
                <a:gd name="connsiteY11" fmla="*/ 3185026 h 4266417"/>
                <a:gd name="connsiteX12" fmla="*/ 2273868 w 3286138"/>
                <a:gd name="connsiteY12" fmla="*/ 3497065 h 4266417"/>
                <a:gd name="connsiteX13" fmla="*/ 2023170 w 3286138"/>
                <a:gd name="connsiteY13" fmla="*/ 3815772 h 4266417"/>
                <a:gd name="connsiteX14" fmla="*/ 1823621 w 3286138"/>
                <a:gd name="connsiteY14" fmla="*/ 4064374 h 4266417"/>
                <a:gd name="connsiteX15" fmla="*/ 1691795 w 3286138"/>
                <a:gd name="connsiteY15" fmla="*/ 4228395 h 4266417"/>
                <a:gd name="connsiteX16" fmla="*/ 1600165 w 3286138"/>
                <a:gd name="connsiteY16" fmla="*/ 4230681 h 4266417"/>
                <a:gd name="connsiteX17" fmla="*/ 1425000 w 3286138"/>
                <a:gd name="connsiteY17" fmla="*/ 4008843 h 4266417"/>
                <a:gd name="connsiteX18" fmla="*/ 1159633 w 3286138"/>
                <a:gd name="connsiteY18" fmla="*/ 3673754 h 4266417"/>
                <a:gd name="connsiteX19" fmla="*/ 911126 w 3286138"/>
                <a:gd name="connsiteY19" fmla="*/ 3361810 h 4266417"/>
                <a:gd name="connsiteX20" fmla="*/ 704243 w 3286138"/>
                <a:gd name="connsiteY20" fmla="*/ 3100730 h 4266417"/>
                <a:gd name="connsiteX21" fmla="*/ 456212 w 3286138"/>
                <a:gd name="connsiteY21" fmla="*/ 2788881 h 4266417"/>
                <a:gd name="connsiteX22" fmla="*/ 267046 w 3286138"/>
                <a:gd name="connsiteY22" fmla="*/ 2533230 h 4266417"/>
                <a:gd name="connsiteX23" fmla="*/ 29397 w 3286138"/>
                <a:gd name="connsiteY23" fmla="*/ 1932774 h 4266417"/>
                <a:gd name="connsiteX24" fmla="*/ 727 w 3286138"/>
                <a:gd name="connsiteY24" fmla="*/ 1630356 h 4266417"/>
                <a:gd name="connsiteX25" fmla="*/ 119694 w 3286138"/>
                <a:gd name="connsiteY25" fmla="*/ 1046283 h 4266417"/>
                <a:gd name="connsiteX26" fmla="*/ 298002 w 3286138"/>
                <a:gd name="connsiteY26" fmla="*/ 715765 h 4266417"/>
                <a:gd name="connsiteX27" fmla="*/ 569464 w 3286138"/>
                <a:gd name="connsiteY27" fmla="*/ 414584 h 4266417"/>
                <a:gd name="connsiteX28" fmla="*/ 890647 w 3286138"/>
                <a:gd name="connsiteY28" fmla="*/ 192747 h 4266417"/>
                <a:gd name="connsiteX29" fmla="*/ 1424809 w 3286138"/>
                <a:gd name="connsiteY29" fmla="*/ 24726 h 4266417"/>
                <a:gd name="connsiteX30" fmla="*/ 1571495 w 3286138"/>
                <a:gd name="connsiteY30" fmla="*/ 4057 h 4266417"/>
                <a:gd name="connsiteX31" fmla="*/ 1708464 w 3286138"/>
                <a:gd name="connsiteY31" fmla="*/ 152 h 4266417"/>
                <a:gd name="connsiteX32" fmla="*/ 1656934 w 3286138"/>
                <a:gd name="connsiteY32" fmla="*/ 4065898 h 4266417"/>
                <a:gd name="connsiteX33" fmla="*/ 1819145 w 3286138"/>
                <a:gd name="connsiteY33" fmla="*/ 3855872 h 4266417"/>
                <a:gd name="connsiteX34" fmla="*/ 2116896 w 3286138"/>
                <a:gd name="connsiteY34" fmla="*/ 3464490 h 4266417"/>
                <a:gd name="connsiteX35" fmla="*/ 2449890 w 3286138"/>
                <a:gd name="connsiteY35" fmla="*/ 3035579 h 4266417"/>
                <a:gd name="connsiteX36" fmla="*/ 2680871 w 3286138"/>
                <a:gd name="connsiteY36" fmla="*/ 2738113 h 4266417"/>
                <a:gd name="connsiteX37" fmla="*/ 2790885 w 3286138"/>
                <a:gd name="connsiteY37" fmla="*/ 2585332 h 4266417"/>
                <a:gd name="connsiteX38" fmla="*/ 2983385 w 3286138"/>
                <a:gd name="connsiteY38" fmla="*/ 2253100 h 4266417"/>
                <a:gd name="connsiteX39" fmla="*/ 3121784 w 3286138"/>
                <a:gd name="connsiteY39" fmla="*/ 1830285 h 4266417"/>
                <a:gd name="connsiteX40" fmla="*/ 3111116 w 3286138"/>
                <a:gd name="connsiteY40" fmla="*/ 1397755 h 4266417"/>
                <a:gd name="connsiteX41" fmla="*/ 2880611 w 3286138"/>
                <a:gd name="connsiteY41" fmla="*/ 822350 h 4266417"/>
                <a:gd name="connsiteX42" fmla="*/ 2399503 w 3286138"/>
                <a:gd name="connsiteY42" fmla="*/ 373341 h 4266417"/>
                <a:gd name="connsiteX43" fmla="*/ 1687890 w 3286138"/>
                <a:gd name="connsiteY43" fmla="*/ 155981 h 4266417"/>
                <a:gd name="connsiteX44" fmla="*/ 1525774 w 3286138"/>
                <a:gd name="connsiteY44" fmla="*/ 162458 h 4266417"/>
                <a:gd name="connsiteX45" fmla="*/ 1430906 w 3286138"/>
                <a:gd name="connsiteY45" fmla="*/ 175031 h 4266417"/>
                <a:gd name="connsiteX46" fmla="*/ 1033332 w 3286138"/>
                <a:gd name="connsiteY46" fmla="*/ 299332 h 4266417"/>
                <a:gd name="connsiteX47" fmla="*/ 634806 w 3286138"/>
                <a:gd name="connsiteY47" fmla="*/ 561746 h 4266417"/>
                <a:gd name="connsiteX48" fmla="*/ 210753 w 3286138"/>
                <a:gd name="connsiteY48" fmla="*/ 1262310 h 4266417"/>
                <a:gd name="connsiteX49" fmla="*/ 162556 w 3286138"/>
                <a:gd name="connsiteY49" fmla="*/ 1532439 h 4266417"/>
                <a:gd name="connsiteX50" fmla="*/ 175130 w 3286138"/>
                <a:gd name="connsiteY50" fmla="*/ 1871243 h 4266417"/>
                <a:gd name="connsiteX51" fmla="*/ 285619 w 3286138"/>
                <a:gd name="connsiteY51" fmla="*/ 2214143 h 4266417"/>
                <a:gd name="connsiteX52" fmla="*/ 434781 w 3286138"/>
                <a:gd name="connsiteY52" fmla="*/ 2470746 h 4266417"/>
                <a:gd name="connsiteX53" fmla="*/ 684907 w 3286138"/>
                <a:gd name="connsiteY53" fmla="*/ 2833554 h 4266417"/>
                <a:gd name="connsiteX54" fmla="*/ 922556 w 3286138"/>
                <a:gd name="connsiteY54" fmla="*/ 3135115 h 4266417"/>
                <a:gd name="connsiteX55" fmla="*/ 1147346 w 3286138"/>
                <a:gd name="connsiteY55" fmla="*/ 3427437 h 4266417"/>
                <a:gd name="connsiteX56" fmla="*/ 1484341 w 3286138"/>
                <a:gd name="connsiteY56" fmla="*/ 3861587 h 4266417"/>
                <a:gd name="connsiteX57" fmla="*/ 1656934 w 3286138"/>
                <a:gd name="connsiteY57" fmla="*/ 4065898 h 426641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3286138" h="4266417">
                  <a:moveTo>
                    <a:pt x="1708464" y="152"/>
                  </a:moveTo>
                  <a:cubicBezTo>
                    <a:pt x="1756470" y="152"/>
                    <a:pt x="1761137" y="2152"/>
                    <a:pt x="1775044" y="3200"/>
                  </a:cubicBezTo>
                  <a:cubicBezTo>
                    <a:pt x="2036410" y="22345"/>
                    <a:pt x="2257009" y="107880"/>
                    <a:pt x="2484180" y="241611"/>
                  </a:cubicBezTo>
                  <a:cubicBezTo>
                    <a:pt x="2612196" y="317049"/>
                    <a:pt x="2728591" y="406584"/>
                    <a:pt x="2830033" y="510882"/>
                  </a:cubicBezTo>
                  <a:cubicBezTo>
                    <a:pt x="2916425" y="599751"/>
                    <a:pt x="2993386" y="700335"/>
                    <a:pt x="3054442" y="811777"/>
                  </a:cubicBezTo>
                  <a:cubicBezTo>
                    <a:pt x="3098638" y="892359"/>
                    <a:pt x="3145977" y="971321"/>
                    <a:pt x="3175886" y="1058189"/>
                  </a:cubicBezTo>
                  <a:cubicBezTo>
                    <a:pt x="3221986" y="1192110"/>
                    <a:pt x="3271326" y="1324413"/>
                    <a:pt x="3273898" y="1470621"/>
                  </a:cubicBezTo>
                  <a:cubicBezTo>
                    <a:pt x="3275422" y="1554822"/>
                    <a:pt x="3289424" y="1639690"/>
                    <a:pt x="3285423" y="1724463"/>
                  </a:cubicBezTo>
                  <a:cubicBezTo>
                    <a:pt x="3278375" y="1873910"/>
                    <a:pt x="3254372" y="2019452"/>
                    <a:pt x="3203603" y="2162136"/>
                  </a:cubicBezTo>
                  <a:cubicBezTo>
                    <a:pt x="3153025" y="2304059"/>
                    <a:pt x="3088541" y="2437409"/>
                    <a:pt x="3007293" y="2563234"/>
                  </a:cubicBezTo>
                  <a:cubicBezTo>
                    <a:pt x="2940332" y="2666771"/>
                    <a:pt x="2858322" y="2758878"/>
                    <a:pt x="2782598" y="2855842"/>
                  </a:cubicBezTo>
                  <a:cubicBezTo>
                    <a:pt x="2696492" y="2966142"/>
                    <a:pt x="2608958" y="3075489"/>
                    <a:pt x="2521899" y="3185026"/>
                  </a:cubicBezTo>
                  <a:cubicBezTo>
                    <a:pt x="2439317" y="3289039"/>
                    <a:pt x="2356259" y="3392766"/>
                    <a:pt x="2273868" y="3497065"/>
                  </a:cubicBezTo>
                  <a:cubicBezTo>
                    <a:pt x="2190048" y="3603078"/>
                    <a:pt x="2107085" y="3709854"/>
                    <a:pt x="2023170" y="3815772"/>
                  </a:cubicBezTo>
                  <a:cubicBezTo>
                    <a:pt x="1957162" y="3899020"/>
                    <a:pt x="1890201" y="3981602"/>
                    <a:pt x="1823621" y="4064374"/>
                  </a:cubicBezTo>
                  <a:cubicBezTo>
                    <a:pt x="1779616" y="4119048"/>
                    <a:pt x="1734848" y="4173054"/>
                    <a:pt x="1691795" y="4228395"/>
                  </a:cubicBezTo>
                  <a:cubicBezTo>
                    <a:pt x="1653505" y="4277639"/>
                    <a:pt x="1639979" y="4279734"/>
                    <a:pt x="1600165" y="4230681"/>
                  </a:cubicBezTo>
                  <a:cubicBezTo>
                    <a:pt x="1540729" y="4157529"/>
                    <a:pt x="1483388" y="4082757"/>
                    <a:pt x="1425000" y="4008843"/>
                  </a:cubicBezTo>
                  <a:cubicBezTo>
                    <a:pt x="1336703" y="3897115"/>
                    <a:pt x="1248311" y="3785387"/>
                    <a:pt x="1159633" y="3673754"/>
                  </a:cubicBezTo>
                  <a:cubicBezTo>
                    <a:pt x="1076956" y="3569646"/>
                    <a:pt x="993898" y="3465823"/>
                    <a:pt x="911126" y="3361810"/>
                  </a:cubicBezTo>
                  <a:cubicBezTo>
                    <a:pt x="842070" y="3274847"/>
                    <a:pt x="773299" y="3187693"/>
                    <a:pt x="704243" y="3100730"/>
                  </a:cubicBezTo>
                  <a:cubicBezTo>
                    <a:pt x="621566" y="2996812"/>
                    <a:pt x="537841" y="2893656"/>
                    <a:pt x="456212" y="2788881"/>
                  </a:cubicBezTo>
                  <a:cubicBezTo>
                    <a:pt x="391061" y="2705252"/>
                    <a:pt x="323624" y="2623527"/>
                    <a:pt x="267046" y="2533230"/>
                  </a:cubicBezTo>
                  <a:cubicBezTo>
                    <a:pt x="150555" y="2347493"/>
                    <a:pt x="67402" y="2149182"/>
                    <a:pt x="29397" y="1932774"/>
                  </a:cubicBezTo>
                  <a:cubicBezTo>
                    <a:pt x="11776" y="1832762"/>
                    <a:pt x="-3560" y="1732083"/>
                    <a:pt x="727" y="1630356"/>
                  </a:cubicBezTo>
                  <a:cubicBezTo>
                    <a:pt x="9204" y="1429569"/>
                    <a:pt x="43589" y="1234306"/>
                    <a:pt x="119694" y="1046283"/>
                  </a:cubicBezTo>
                  <a:cubicBezTo>
                    <a:pt x="167224" y="928935"/>
                    <a:pt x="226184" y="816825"/>
                    <a:pt x="298002" y="715765"/>
                  </a:cubicBezTo>
                  <a:cubicBezTo>
                    <a:pt x="375726" y="606513"/>
                    <a:pt x="462118" y="502024"/>
                    <a:pt x="569464" y="414584"/>
                  </a:cubicBezTo>
                  <a:cubicBezTo>
                    <a:pt x="671382" y="331622"/>
                    <a:pt x="775109" y="252660"/>
                    <a:pt x="890647" y="192747"/>
                  </a:cubicBezTo>
                  <a:cubicBezTo>
                    <a:pt x="1058097" y="105975"/>
                    <a:pt x="1237072" y="53111"/>
                    <a:pt x="1424809" y="24726"/>
                  </a:cubicBezTo>
                  <a:cubicBezTo>
                    <a:pt x="1472244" y="17583"/>
                    <a:pt x="1497962" y="11296"/>
                    <a:pt x="1571495" y="4057"/>
                  </a:cubicBezTo>
                  <a:cubicBezTo>
                    <a:pt x="1624834" y="-1182"/>
                    <a:pt x="1659601" y="152"/>
                    <a:pt x="1708464" y="152"/>
                  </a:cubicBezTo>
                  <a:close/>
                  <a:moveTo>
                    <a:pt x="1656934" y="4065898"/>
                  </a:moveTo>
                  <a:cubicBezTo>
                    <a:pt x="1713607" y="3992651"/>
                    <a:pt x="1766757" y="3924547"/>
                    <a:pt x="1819145" y="3855872"/>
                  </a:cubicBezTo>
                  <a:cubicBezTo>
                    <a:pt x="1918586" y="3725570"/>
                    <a:pt x="2016979" y="3594411"/>
                    <a:pt x="2116896" y="3464490"/>
                  </a:cubicBezTo>
                  <a:cubicBezTo>
                    <a:pt x="2227291" y="3321043"/>
                    <a:pt x="2338829" y="3178454"/>
                    <a:pt x="2449890" y="3035579"/>
                  </a:cubicBezTo>
                  <a:cubicBezTo>
                    <a:pt x="2526947" y="2936424"/>
                    <a:pt x="2604481" y="2837840"/>
                    <a:pt x="2680871" y="2738113"/>
                  </a:cubicBezTo>
                  <a:cubicBezTo>
                    <a:pt x="2719066" y="2688297"/>
                    <a:pt x="2759929" y="2639529"/>
                    <a:pt x="2790885" y="2585332"/>
                  </a:cubicBezTo>
                  <a:cubicBezTo>
                    <a:pt x="2854322" y="2474080"/>
                    <a:pt x="2915567" y="2361114"/>
                    <a:pt x="2983385" y="2253100"/>
                  </a:cubicBezTo>
                  <a:cubicBezTo>
                    <a:pt x="3065872" y="2121560"/>
                    <a:pt x="3107401" y="1979066"/>
                    <a:pt x="3121784" y="1830285"/>
                  </a:cubicBezTo>
                  <a:cubicBezTo>
                    <a:pt x="3135690" y="1687029"/>
                    <a:pt x="3136166" y="1541868"/>
                    <a:pt x="3111116" y="1397755"/>
                  </a:cubicBezTo>
                  <a:cubicBezTo>
                    <a:pt x="3074920" y="1189158"/>
                    <a:pt x="2999769" y="994848"/>
                    <a:pt x="2880611" y="822350"/>
                  </a:cubicBezTo>
                  <a:cubicBezTo>
                    <a:pt x="2754118" y="639279"/>
                    <a:pt x="2596099" y="486498"/>
                    <a:pt x="2399503" y="373341"/>
                  </a:cubicBezTo>
                  <a:cubicBezTo>
                    <a:pt x="2180333" y="247230"/>
                    <a:pt x="1941731" y="154076"/>
                    <a:pt x="1687890" y="155981"/>
                  </a:cubicBezTo>
                  <a:cubicBezTo>
                    <a:pt x="1617024" y="156552"/>
                    <a:pt x="1600355" y="155981"/>
                    <a:pt x="1525774" y="162458"/>
                  </a:cubicBezTo>
                  <a:cubicBezTo>
                    <a:pt x="1508820" y="163982"/>
                    <a:pt x="1447289" y="171221"/>
                    <a:pt x="1430906" y="175031"/>
                  </a:cubicBezTo>
                  <a:cubicBezTo>
                    <a:pt x="1295174" y="206749"/>
                    <a:pt x="1162681" y="242754"/>
                    <a:pt x="1033332" y="299332"/>
                  </a:cubicBezTo>
                  <a:cubicBezTo>
                    <a:pt x="884266" y="364483"/>
                    <a:pt x="752249" y="453256"/>
                    <a:pt x="634806" y="561746"/>
                  </a:cubicBezTo>
                  <a:cubicBezTo>
                    <a:pt x="427161" y="753675"/>
                    <a:pt x="286667" y="989514"/>
                    <a:pt x="210753" y="1262310"/>
                  </a:cubicBezTo>
                  <a:cubicBezTo>
                    <a:pt x="186178" y="1350606"/>
                    <a:pt x="165033" y="1440903"/>
                    <a:pt x="162556" y="1532439"/>
                  </a:cubicBezTo>
                  <a:cubicBezTo>
                    <a:pt x="159413" y="1645310"/>
                    <a:pt x="154936" y="1758943"/>
                    <a:pt x="175130" y="1871243"/>
                  </a:cubicBezTo>
                  <a:cubicBezTo>
                    <a:pt x="196561" y="1990496"/>
                    <a:pt x="222659" y="2108225"/>
                    <a:pt x="285619" y="2214143"/>
                  </a:cubicBezTo>
                  <a:cubicBezTo>
                    <a:pt x="336197" y="2299201"/>
                    <a:pt x="390585" y="2382450"/>
                    <a:pt x="434781" y="2470746"/>
                  </a:cubicBezTo>
                  <a:cubicBezTo>
                    <a:pt x="501456" y="2603811"/>
                    <a:pt x="594896" y="2717349"/>
                    <a:pt x="684907" y="2833554"/>
                  </a:cubicBezTo>
                  <a:cubicBezTo>
                    <a:pt x="763298" y="2934709"/>
                    <a:pt x="843975" y="3034055"/>
                    <a:pt x="922556" y="3135115"/>
                  </a:cubicBezTo>
                  <a:cubicBezTo>
                    <a:pt x="998089" y="3232080"/>
                    <a:pt x="1070765" y="3331330"/>
                    <a:pt x="1147346" y="3427437"/>
                  </a:cubicBezTo>
                  <a:cubicBezTo>
                    <a:pt x="1261551" y="3570789"/>
                    <a:pt x="1370231" y="3718331"/>
                    <a:pt x="1484341" y="3861587"/>
                  </a:cubicBezTo>
                  <a:cubicBezTo>
                    <a:pt x="1538348" y="3929119"/>
                    <a:pt x="1581877" y="4006653"/>
                    <a:pt x="1656934" y="406589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Полилиния: фигура 6">
              <a:extLst>
                <a:ext uri="{FF2B5EF4-FFF2-40B4-BE49-F238E27FC236}">
                  <a16:creationId xmlns:a16="http://schemas.microsoft.com/office/drawing/2014/main" id="{813CDCAC-2C1E-D038-2B7E-D4BD83637B50}"/>
                </a:ext>
              </a:extLst>
            </p:cNvPr>
            <p:cNvSpPr/>
            <p:nvPr/>
          </p:nvSpPr>
          <p:spPr>
            <a:xfrm>
              <a:off x="8397901" y="1906653"/>
              <a:ext cx="1498382" cy="2404455"/>
            </a:xfrm>
            <a:custGeom>
              <a:gdLst>
                <a:gd name="connsiteX0" fmla="*/ 1498383 w 1498382"/>
                <a:gd name="connsiteY0" fmla="*/ 2353308 h 2404455"/>
                <a:gd name="connsiteX1" fmla="*/ 1366367 w 1498382"/>
                <a:gd name="connsiteY1" fmla="*/ 2390836 h 2404455"/>
                <a:gd name="connsiteX2" fmla="*/ 983176 w 1498382"/>
                <a:gd name="connsiteY2" fmla="*/ 2180143 h 2404455"/>
                <a:gd name="connsiteX3" fmla="*/ 895927 w 1498382"/>
                <a:gd name="connsiteY3" fmla="*/ 2074511 h 2404455"/>
                <a:gd name="connsiteX4" fmla="*/ 799344 w 1498382"/>
                <a:gd name="connsiteY4" fmla="*/ 1835148 h 2404455"/>
                <a:gd name="connsiteX5" fmla="*/ 735811 w 1498382"/>
                <a:gd name="connsiteY5" fmla="*/ 1714656 h 2404455"/>
                <a:gd name="connsiteX6" fmla="*/ 676375 w 1498382"/>
                <a:gd name="connsiteY6" fmla="*/ 1547016 h 2404455"/>
                <a:gd name="connsiteX7" fmla="*/ 705237 w 1498382"/>
                <a:gd name="connsiteY7" fmla="*/ 1495010 h 2404455"/>
                <a:gd name="connsiteX8" fmla="*/ 753623 w 1498382"/>
                <a:gd name="connsiteY8" fmla="*/ 1514060 h 2404455"/>
                <a:gd name="connsiteX9" fmla="*/ 955458 w 1498382"/>
                <a:gd name="connsiteY9" fmla="*/ 1875629 h 2404455"/>
                <a:gd name="connsiteX10" fmla="*/ 1113859 w 1498382"/>
                <a:gd name="connsiteY10" fmla="*/ 2108325 h 2404455"/>
                <a:gd name="connsiteX11" fmla="*/ 1246352 w 1498382"/>
                <a:gd name="connsiteY11" fmla="*/ 2196050 h 2404455"/>
                <a:gd name="connsiteX12" fmla="*/ 1328838 w 1498382"/>
                <a:gd name="connsiteY12" fmla="*/ 2216719 h 2404455"/>
                <a:gd name="connsiteX13" fmla="*/ 1323313 w 1498382"/>
                <a:gd name="connsiteY13" fmla="*/ 2177762 h 2404455"/>
                <a:gd name="connsiteX14" fmla="*/ 1264830 w 1498382"/>
                <a:gd name="connsiteY14" fmla="*/ 2065653 h 2404455"/>
                <a:gd name="connsiteX15" fmla="*/ 1233969 w 1498382"/>
                <a:gd name="connsiteY15" fmla="*/ 2004121 h 2404455"/>
                <a:gd name="connsiteX16" fmla="*/ 1166342 w 1498382"/>
                <a:gd name="connsiteY16" fmla="*/ 1836672 h 2404455"/>
                <a:gd name="connsiteX17" fmla="*/ 1145768 w 1498382"/>
                <a:gd name="connsiteY17" fmla="*/ 1807335 h 2404455"/>
                <a:gd name="connsiteX18" fmla="*/ 1030229 w 1498382"/>
                <a:gd name="connsiteY18" fmla="*/ 1706370 h 2404455"/>
                <a:gd name="connsiteX19" fmla="*/ 877258 w 1498382"/>
                <a:gd name="connsiteY19" fmla="*/ 1548064 h 2404455"/>
                <a:gd name="connsiteX20" fmla="*/ 837158 w 1498382"/>
                <a:gd name="connsiteY20" fmla="*/ 1470912 h 2404455"/>
                <a:gd name="connsiteX21" fmla="*/ 838396 w 1498382"/>
                <a:gd name="connsiteY21" fmla="*/ 1325274 h 2404455"/>
                <a:gd name="connsiteX22" fmla="*/ 851445 w 1498382"/>
                <a:gd name="connsiteY22" fmla="*/ 1255837 h 2404455"/>
                <a:gd name="connsiteX23" fmla="*/ 888593 w 1498382"/>
                <a:gd name="connsiteY23" fmla="*/ 1137346 h 2404455"/>
                <a:gd name="connsiteX24" fmla="*/ 905166 w 1498382"/>
                <a:gd name="connsiteY24" fmla="*/ 1045621 h 2404455"/>
                <a:gd name="connsiteX25" fmla="*/ 818774 w 1498382"/>
                <a:gd name="connsiteY25" fmla="*/ 831880 h 2404455"/>
                <a:gd name="connsiteX26" fmla="*/ 819155 w 1498382"/>
                <a:gd name="connsiteY26" fmla="*/ 733486 h 2404455"/>
                <a:gd name="connsiteX27" fmla="*/ 787056 w 1498382"/>
                <a:gd name="connsiteY27" fmla="*/ 695577 h 2404455"/>
                <a:gd name="connsiteX28" fmla="*/ 679804 w 1498382"/>
                <a:gd name="connsiteY28" fmla="*/ 710912 h 2404455"/>
                <a:gd name="connsiteX29" fmla="*/ 618654 w 1498382"/>
                <a:gd name="connsiteY29" fmla="*/ 658905 h 2404455"/>
                <a:gd name="connsiteX30" fmla="*/ 602747 w 1498382"/>
                <a:gd name="connsiteY30" fmla="*/ 456594 h 2404455"/>
                <a:gd name="connsiteX31" fmla="*/ 640657 w 1498382"/>
                <a:gd name="connsiteY31" fmla="*/ 390967 h 2404455"/>
                <a:gd name="connsiteX32" fmla="*/ 747337 w 1498382"/>
                <a:gd name="connsiteY32" fmla="*/ 329721 h 2404455"/>
                <a:gd name="connsiteX33" fmla="*/ 789628 w 1498382"/>
                <a:gd name="connsiteY33" fmla="*/ 188656 h 2404455"/>
                <a:gd name="connsiteX34" fmla="*/ 728668 w 1498382"/>
                <a:gd name="connsiteY34" fmla="*/ 153890 h 2404455"/>
                <a:gd name="connsiteX35" fmla="*/ 699140 w 1498382"/>
                <a:gd name="connsiteY35" fmla="*/ 195895 h 2404455"/>
                <a:gd name="connsiteX36" fmla="*/ 690092 w 1498382"/>
                <a:gd name="connsiteY36" fmla="*/ 237996 h 2404455"/>
                <a:gd name="connsiteX37" fmla="*/ 618559 w 1498382"/>
                <a:gd name="connsiteY37" fmla="*/ 311338 h 2404455"/>
                <a:gd name="connsiteX38" fmla="*/ 541216 w 1498382"/>
                <a:gd name="connsiteY38" fmla="*/ 329055 h 2404455"/>
                <a:gd name="connsiteX39" fmla="*/ 372242 w 1498382"/>
                <a:gd name="connsiteY39" fmla="*/ 400492 h 2404455"/>
                <a:gd name="connsiteX40" fmla="*/ 149738 w 1498382"/>
                <a:gd name="connsiteY40" fmla="*/ 598517 h 2404455"/>
                <a:gd name="connsiteX41" fmla="*/ 39820 w 1498382"/>
                <a:gd name="connsiteY41" fmla="*/ 623091 h 2404455"/>
                <a:gd name="connsiteX42" fmla="*/ 19055 w 1498382"/>
                <a:gd name="connsiteY42" fmla="*/ 540224 h 2404455"/>
                <a:gd name="connsiteX43" fmla="*/ 190600 w 1498382"/>
                <a:gd name="connsiteY43" fmla="*/ 369726 h 2404455"/>
                <a:gd name="connsiteX44" fmla="*/ 326713 w 1498382"/>
                <a:gd name="connsiteY44" fmla="*/ 261808 h 2404455"/>
                <a:gd name="connsiteX45" fmla="*/ 500639 w 1498382"/>
                <a:gd name="connsiteY45" fmla="*/ 200181 h 2404455"/>
                <a:gd name="connsiteX46" fmla="*/ 582173 w 1498382"/>
                <a:gd name="connsiteY46" fmla="*/ 122934 h 2404455"/>
                <a:gd name="connsiteX47" fmla="*/ 603986 w 1498382"/>
                <a:gd name="connsiteY47" fmla="*/ 46924 h 2404455"/>
                <a:gd name="connsiteX48" fmla="*/ 712094 w 1498382"/>
                <a:gd name="connsiteY48" fmla="*/ 6062 h 2404455"/>
                <a:gd name="connsiteX49" fmla="*/ 849350 w 1498382"/>
                <a:gd name="connsiteY49" fmla="*/ 49877 h 2404455"/>
                <a:gd name="connsiteX50" fmla="*/ 923835 w 1498382"/>
                <a:gd name="connsiteY50" fmla="*/ 144460 h 2404455"/>
                <a:gd name="connsiteX51" fmla="*/ 913167 w 1498382"/>
                <a:gd name="connsiteY51" fmla="*/ 369060 h 2404455"/>
                <a:gd name="connsiteX52" fmla="*/ 870876 w 1498382"/>
                <a:gd name="connsiteY52" fmla="*/ 421828 h 2404455"/>
                <a:gd name="connsiteX53" fmla="*/ 767054 w 1498382"/>
                <a:gd name="connsiteY53" fmla="*/ 473930 h 2404455"/>
                <a:gd name="connsiteX54" fmla="*/ 735050 w 1498382"/>
                <a:gd name="connsiteY54" fmla="*/ 524793 h 2404455"/>
                <a:gd name="connsiteX55" fmla="*/ 779245 w 1498382"/>
                <a:gd name="connsiteY55" fmla="*/ 561655 h 2404455"/>
                <a:gd name="connsiteX56" fmla="*/ 861922 w 1498382"/>
                <a:gd name="connsiteY56" fmla="*/ 537271 h 2404455"/>
                <a:gd name="connsiteX57" fmla="*/ 940504 w 1498382"/>
                <a:gd name="connsiteY57" fmla="*/ 541653 h 2404455"/>
                <a:gd name="connsiteX58" fmla="*/ 979270 w 1498382"/>
                <a:gd name="connsiteY58" fmla="*/ 616424 h 2404455"/>
                <a:gd name="connsiteX59" fmla="*/ 968317 w 1498382"/>
                <a:gd name="connsiteY59" fmla="*/ 672717 h 2404455"/>
                <a:gd name="connsiteX60" fmla="*/ 986700 w 1498382"/>
                <a:gd name="connsiteY60" fmla="*/ 891887 h 2404455"/>
                <a:gd name="connsiteX61" fmla="*/ 1057662 w 1498382"/>
                <a:gd name="connsiteY61" fmla="*/ 1057813 h 2404455"/>
                <a:gd name="connsiteX62" fmla="*/ 1037563 w 1498382"/>
                <a:gd name="connsiteY62" fmla="*/ 1175541 h 2404455"/>
                <a:gd name="connsiteX63" fmla="*/ 984033 w 1498382"/>
                <a:gd name="connsiteY63" fmla="*/ 1309844 h 2404455"/>
                <a:gd name="connsiteX64" fmla="*/ 978318 w 1498382"/>
                <a:gd name="connsiteY64" fmla="*/ 1352421 h 2404455"/>
                <a:gd name="connsiteX65" fmla="*/ 988129 w 1498382"/>
                <a:gd name="connsiteY65" fmla="*/ 1469102 h 2404455"/>
                <a:gd name="connsiteX66" fmla="*/ 1157864 w 1498382"/>
                <a:gd name="connsiteY66" fmla="*/ 1616930 h 2404455"/>
                <a:gd name="connsiteX67" fmla="*/ 1224730 w 1498382"/>
                <a:gd name="connsiteY67" fmla="*/ 1676366 h 2404455"/>
                <a:gd name="connsiteX68" fmla="*/ 1305692 w 1498382"/>
                <a:gd name="connsiteY68" fmla="*/ 1786856 h 2404455"/>
                <a:gd name="connsiteX69" fmla="*/ 1363509 w 1498382"/>
                <a:gd name="connsiteY69" fmla="*/ 1913443 h 2404455"/>
                <a:gd name="connsiteX70" fmla="*/ 1414182 w 1498382"/>
                <a:gd name="connsiteY70" fmla="*/ 2011646 h 2404455"/>
                <a:gd name="connsiteX71" fmla="*/ 1468475 w 1498382"/>
                <a:gd name="connsiteY71" fmla="*/ 2128804 h 2404455"/>
                <a:gd name="connsiteX72" fmla="*/ 1484286 w 1498382"/>
                <a:gd name="connsiteY72" fmla="*/ 2308921 h 2404455"/>
                <a:gd name="connsiteX73" fmla="*/ 1498002 w 1498382"/>
                <a:gd name="connsiteY73" fmla="*/ 2323875 h 2404455"/>
                <a:gd name="connsiteX74" fmla="*/ 1498383 w 1498382"/>
                <a:gd name="connsiteY74" fmla="*/ 2353308 h 240445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1498382" h="2404455">
                  <a:moveTo>
                    <a:pt x="1498383" y="2353308"/>
                  </a:moveTo>
                  <a:cubicBezTo>
                    <a:pt x="1447805" y="2414839"/>
                    <a:pt x="1444091" y="2411887"/>
                    <a:pt x="1366367" y="2390836"/>
                  </a:cubicBezTo>
                  <a:cubicBezTo>
                    <a:pt x="1221015" y="2351403"/>
                    <a:pt x="1102524" y="2264916"/>
                    <a:pt x="983176" y="2180143"/>
                  </a:cubicBezTo>
                  <a:cubicBezTo>
                    <a:pt x="946028" y="2153759"/>
                    <a:pt x="917453" y="2117469"/>
                    <a:pt x="895927" y="2074511"/>
                  </a:cubicBezTo>
                  <a:cubicBezTo>
                    <a:pt x="857160" y="1997073"/>
                    <a:pt x="815441" y="1921349"/>
                    <a:pt x="799344" y="1835148"/>
                  </a:cubicBezTo>
                  <a:cubicBezTo>
                    <a:pt x="790485" y="1787999"/>
                    <a:pt x="759624" y="1753423"/>
                    <a:pt x="735811" y="1714656"/>
                  </a:cubicBezTo>
                  <a:cubicBezTo>
                    <a:pt x="704188" y="1663222"/>
                    <a:pt x="670756" y="1612453"/>
                    <a:pt x="676375" y="1547016"/>
                  </a:cubicBezTo>
                  <a:cubicBezTo>
                    <a:pt x="678376" y="1523966"/>
                    <a:pt x="679804" y="1506821"/>
                    <a:pt x="705237" y="1495010"/>
                  </a:cubicBezTo>
                  <a:cubicBezTo>
                    <a:pt x="732002" y="1482627"/>
                    <a:pt x="741622" y="1501297"/>
                    <a:pt x="753623" y="1514060"/>
                  </a:cubicBezTo>
                  <a:cubicBezTo>
                    <a:pt x="851160" y="1617597"/>
                    <a:pt x="917263" y="1738755"/>
                    <a:pt x="955458" y="1875629"/>
                  </a:cubicBezTo>
                  <a:cubicBezTo>
                    <a:pt x="982033" y="1970689"/>
                    <a:pt x="1027086" y="2053651"/>
                    <a:pt x="1113859" y="2108325"/>
                  </a:cubicBezTo>
                  <a:cubicBezTo>
                    <a:pt x="1158626" y="2136614"/>
                    <a:pt x="1201680" y="2167666"/>
                    <a:pt x="1246352" y="2196050"/>
                  </a:cubicBezTo>
                  <a:cubicBezTo>
                    <a:pt x="1270354" y="2211290"/>
                    <a:pt x="1294548" y="2230149"/>
                    <a:pt x="1328838" y="2216719"/>
                  </a:cubicBezTo>
                  <a:cubicBezTo>
                    <a:pt x="1326838" y="2204051"/>
                    <a:pt x="1321980" y="2190621"/>
                    <a:pt x="1323313" y="2177762"/>
                  </a:cubicBezTo>
                  <a:cubicBezTo>
                    <a:pt x="1328647" y="2126899"/>
                    <a:pt x="1315884" y="2088417"/>
                    <a:pt x="1264830" y="2065653"/>
                  </a:cubicBezTo>
                  <a:cubicBezTo>
                    <a:pt x="1241970" y="2055461"/>
                    <a:pt x="1233779" y="2031744"/>
                    <a:pt x="1233969" y="2004121"/>
                  </a:cubicBezTo>
                  <a:cubicBezTo>
                    <a:pt x="1234541" y="1939732"/>
                    <a:pt x="1221015" y="1879915"/>
                    <a:pt x="1166342" y="1836672"/>
                  </a:cubicBezTo>
                  <a:cubicBezTo>
                    <a:pt x="1157388" y="1829528"/>
                    <a:pt x="1151769" y="1817622"/>
                    <a:pt x="1145768" y="1807335"/>
                  </a:cubicBezTo>
                  <a:cubicBezTo>
                    <a:pt x="1118526" y="1760757"/>
                    <a:pt x="1084998" y="1725515"/>
                    <a:pt x="1030229" y="1706370"/>
                  </a:cubicBezTo>
                  <a:cubicBezTo>
                    <a:pt x="955458" y="1680176"/>
                    <a:pt x="921168" y="1607596"/>
                    <a:pt x="877258" y="1548064"/>
                  </a:cubicBezTo>
                  <a:cubicBezTo>
                    <a:pt x="860303" y="1525014"/>
                    <a:pt x="852779" y="1495200"/>
                    <a:pt x="837158" y="1470912"/>
                  </a:cubicBezTo>
                  <a:cubicBezTo>
                    <a:pt x="805249" y="1421287"/>
                    <a:pt x="795057" y="1374042"/>
                    <a:pt x="838396" y="1325274"/>
                  </a:cubicBezTo>
                  <a:cubicBezTo>
                    <a:pt x="855922" y="1305653"/>
                    <a:pt x="858779" y="1278316"/>
                    <a:pt x="851445" y="1255837"/>
                  </a:cubicBezTo>
                  <a:cubicBezTo>
                    <a:pt x="835157" y="1205736"/>
                    <a:pt x="849921" y="1167922"/>
                    <a:pt x="888593" y="1137346"/>
                  </a:cubicBezTo>
                  <a:cubicBezTo>
                    <a:pt x="922120" y="1110867"/>
                    <a:pt x="925550" y="1086292"/>
                    <a:pt x="905166" y="1045621"/>
                  </a:cubicBezTo>
                  <a:cubicBezTo>
                    <a:pt x="870876" y="977136"/>
                    <a:pt x="848206" y="902936"/>
                    <a:pt x="818774" y="831880"/>
                  </a:cubicBezTo>
                  <a:cubicBezTo>
                    <a:pt x="804772" y="798161"/>
                    <a:pt x="805630" y="766824"/>
                    <a:pt x="819155" y="733486"/>
                  </a:cubicBezTo>
                  <a:cubicBezTo>
                    <a:pt x="831443" y="703292"/>
                    <a:pt x="815059" y="693767"/>
                    <a:pt x="787056" y="695577"/>
                  </a:cubicBezTo>
                  <a:cubicBezTo>
                    <a:pt x="750956" y="697863"/>
                    <a:pt x="717524" y="714531"/>
                    <a:pt x="679804" y="710912"/>
                  </a:cubicBezTo>
                  <a:cubicBezTo>
                    <a:pt x="645134" y="707578"/>
                    <a:pt x="627131" y="689385"/>
                    <a:pt x="618654" y="658905"/>
                  </a:cubicBezTo>
                  <a:cubicBezTo>
                    <a:pt x="600080" y="592611"/>
                    <a:pt x="604938" y="524412"/>
                    <a:pt x="602747" y="456594"/>
                  </a:cubicBezTo>
                  <a:cubicBezTo>
                    <a:pt x="601700" y="424876"/>
                    <a:pt x="617130" y="405445"/>
                    <a:pt x="640657" y="390967"/>
                  </a:cubicBezTo>
                  <a:cubicBezTo>
                    <a:pt x="675519" y="369441"/>
                    <a:pt x="711999" y="350486"/>
                    <a:pt x="747337" y="329721"/>
                  </a:cubicBezTo>
                  <a:cubicBezTo>
                    <a:pt x="788961" y="305242"/>
                    <a:pt x="812107" y="229614"/>
                    <a:pt x="789628" y="188656"/>
                  </a:cubicBezTo>
                  <a:cubicBezTo>
                    <a:pt x="776959" y="165606"/>
                    <a:pt x="752766" y="156557"/>
                    <a:pt x="728668" y="153890"/>
                  </a:cubicBezTo>
                  <a:cubicBezTo>
                    <a:pt x="697997" y="150461"/>
                    <a:pt x="710666" y="182655"/>
                    <a:pt x="699140" y="195895"/>
                  </a:cubicBezTo>
                  <a:cubicBezTo>
                    <a:pt x="688663" y="207897"/>
                    <a:pt x="693520" y="224089"/>
                    <a:pt x="690092" y="237996"/>
                  </a:cubicBezTo>
                  <a:cubicBezTo>
                    <a:pt x="680853" y="276381"/>
                    <a:pt x="657040" y="305623"/>
                    <a:pt x="618559" y="311338"/>
                  </a:cubicBezTo>
                  <a:cubicBezTo>
                    <a:pt x="591984" y="315243"/>
                    <a:pt x="568076" y="326578"/>
                    <a:pt x="541216" y="329055"/>
                  </a:cubicBezTo>
                  <a:cubicBezTo>
                    <a:pt x="477779" y="334865"/>
                    <a:pt x="425011" y="359725"/>
                    <a:pt x="372242" y="400492"/>
                  </a:cubicBezTo>
                  <a:cubicBezTo>
                    <a:pt x="293090" y="461833"/>
                    <a:pt x="219747" y="527841"/>
                    <a:pt x="149738" y="598517"/>
                  </a:cubicBezTo>
                  <a:cubicBezTo>
                    <a:pt x="118496" y="630045"/>
                    <a:pt x="85063" y="644713"/>
                    <a:pt x="39820" y="623091"/>
                  </a:cubicBezTo>
                  <a:cubicBezTo>
                    <a:pt x="-2566" y="602803"/>
                    <a:pt x="-13711" y="574990"/>
                    <a:pt x="19055" y="540224"/>
                  </a:cubicBezTo>
                  <a:cubicBezTo>
                    <a:pt x="74300" y="481550"/>
                    <a:pt x="131165" y="424114"/>
                    <a:pt x="190600" y="369726"/>
                  </a:cubicBezTo>
                  <a:cubicBezTo>
                    <a:pt x="233272" y="330769"/>
                    <a:pt x="281755" y="298289"/>
                    <a:pt x="326713" y="261808"/>
                  </a:cubicBezTo>
                  <a:cubicBezTo>
                    <a:pt x="377576" y="220660"/>
                    <a:pt x="439870" y="207706"/>
                    <a:pt x="500639" y="200181"/>
                  </a:cubicBezTo>
                  <a:cubicBezTo>
                    <a:pt x="552931" y="193704"/>
                    <a:pt x="569791" y="164939"/>
                    <a:pt x="582173" y="122934"/>
                  </a:cubicBezTo>
                  <a:cubicBezTo>
                    <a:pt x="589603" y="97692"/>
                    <a:pt x="589508" y="70546"/>
                    <a:pt x="603986" y="46924"/>
                  </a:cubicBezTo>
                  <a:cubicBezTo>
                    <a:pt x="629989" y="4538"/>
                    <a:pt x="663898" y="-9273"/>
                    <a:pt x="712094" y="6062"/>
                  </a:cubicBezTo>
                  <a:cubicBezTo>
                    <a:pt x="757909" y="20635"/>
                    <a:pt x="802772" y="38828"/>
                    <a:pt x="849350" y="49877"/>
                  </a:cubicBezTo>
                  <a:cubicBezTo>
                    <a:pt x="901451" y="62259"/>
                    <a:pt x="922787" y="100169"/>
                    <a:pt x="923835" y="144460"/>
                  </a:cubicBezTo>
                  <a:cubicBezTo>
                    <a:pt x="925550" y="219041"/>
                    <a:pt x="934979" y="294288"/>
                    <a:pt x="913167" y="369060"/>
                  </a:cubicBezTo>
                  <a:cubicBezTo>
                    <a:pt x="905262" y="396206"/>
                    <a:pt x="894308" y="410779"/>
                    <a:pt x="870876" y="421828"/>
                  </a:cubicBezTo>
                  <a:cubicBezTo>
                    <a:pt x="835824" y="438402"/>
                    <a:pt x="802486" y="458595"/>
                    <a:pt x="767054" y="473930"/>
                  </a:cubicBezTo>
                  <a:cubicBezTo>
                    <a:pt x="742860" y="484407"/>
                    <a:pt x="734668" y="500028"/>
                    <a:pt x="735050" y="524793"/>
                  </a:cubicBezTo>
                  <a:cubicBezTo>
                    <a:pt x="735526" y="558893"/>
                    <a:pt x="745622" y="569370"/>
                    <a:pt x="779245" y="561655"/>
                  </a:cubicBezTo>
                  <a:cubicBezTo>
                    <a:pt x="807249" y="555273"/>
                    <a:pt x="833919" y="543272"/>
                    <a:pt x="861922" y="537271"/>
                  </a:cubicBezTo>
                  <a:cubicBezTo>
                    <a:pt x="887926" y="531747"/>
                    <a:pt x="915072" y="528699"/>
                    <a:pt x="940504" y="541653"/>
                  </a:cubicBezTo>
                  <a:cubicBezTo>
                    <a:pt x="971174" y="557369"/>
                    <a:pt x="992415" y="580896"/>
                    <a:pt x="979270" y="616424"/>
                  </a:cubicBezTo>
                  <a:cubicBezTo>
                    <a:pt x="972127" y="635569"/>
                    <a:pt x="975842" y="656334"/>
                    <a:pt x="968317" y="672717"/>
                  </a:cubicBezTo>
                  <a:cubicBezTo>
                    <a:pt x="932694" y="750060"/>
                    <a:pt x="955553" y="820735"/>
                    <a:pt x="986700" y="891887"/>
                  </a:cubicBezTo>
                  <a:cubicBezTo>
                    <a:pt x="1010893" y="947037"/>
                    <a:pt x="1030610" y="1004282"/>
                    <a:pt x="1057662" y="1057813"/>
                  </a:cubicBezTo>
                  <a:cubicBezTo>
                    <a:pt x="1081379" y="1104675"/>
                    <a:pt x="1074711" y="1144490"/>
                    <a:pt x="1037563" y="1175541"/>
                  </a:cubicBezTo>
                  <a:cubicBezTo>
                    <a:pt x="993939" y="1211927"/>
                    <a:pt x="976794" y="1254789"/>
                    <a:pt x="984033" y="1309844"/>
                  </a:cubicBezTo>
                  <a:cubicBezTo>
                    <a:pt x="985938" y="1324131"/>
                    <a:pt x="988415" y="1340896"/>
                    <a:pt x="978318" y="1352421"/>
                  </a:cubicBezTo>
                  <a:cubicBezTo>
                    <a:pt x="940599" y="1395474"/>
                    <a:pt x="965078" y="1430240"/>
                    <a:pt x="988129" y="1469102"/>
                  </a:cubicBezTo>
                  <a:cubicBezTo>
                    <a:pt x="1028896" y="1537682"/>
                    <a:pt x="1080617" y="1593975"/>
                    <a:pt x="1157864" y="1616930"/>
                  </a:cubicBezTo>
                  <a:cubicBezTo>
                    <a:pt x="1193011" y="1627407"/>
                    <a:pt x="1211776" y="1646267"/>
                    <a:pt x="1224730" y="1676366"/>
                  </a:cubicBezTo>
                  <a:cubicBezTo>
                    <a:pt x="1243304" y="1719514"/>
                    <a:pt x="1267688" y="1759138"/>
                    <a:pt x="1305692" y="1786856"/>
                  </a:cubicBezTo>
                  <a:cubicBezTo>
                    <a:pt x="1349698" y="1818955"/>
                    <a:pt x="1362462" y="1866580"/>
                    <a:pt x="1363509" y="1913443"/>
                  </a:cubicBezTo>
                  <a:cubicBezTo>
                    <a:pt x="1364557" y="1958115"/>
                    <a:pt x="1380369" y="1989357"/>
                    <a:pt x="1414182" y="2011646"/>
                  </a:cubicBezTo>
                  <a:cubicBezTo>
                    <a:pt x="1457712" y="2040316"/>
                    <a:pt x="1469141" y="2080797"/>
                    <a:pt x="1468475" y="2128804"/>
                  </a:cubicBezTo>
                  <a:cubicBezTo>
                    <a:pt x="1467617" y="2189382"/>
                    <a:pt x="1465808" y="2250152"/>
                    <a:pt x="1484286" y="2308921"/>
                  </a:cubicBezTo>
                  <a:cubicBezTo>
                    <a:pt x="1486096" y="2314732"/>
                    <a:pt x="1493335" y="2318923"/>
                    <a:pt x="1498002" y="2323875"/>
                  </a:cubicBezTo>
                  <a:cubicBezTo>
                    <a:pt x="1498383" y="2333782"/>
                    <a:pt x="1498383" y="2343497"/>
                    <a:pt x="1498383" y="235330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Полилиния: фигура 7">
              <a:extLst>
                <a:ext uri="{FF2B5EF4-FFF2-40B4-BE49-F238E27FC236}">
                  <a16:creationId xmlns:a16="http://schemas.microsoft.com/office/drawing/2014/main" id="{4877ABA0-50B0-8672-D306-F534A5EF407B}"/>
                </a:ext>
              </a:extLst>
            </p:cNvPr>
            <p:cNvSpPr/>
            <p:nvPr/>
          </p:nvSpPr>
          <p:spPr>
            <a:xfrm>
              <a:off x="2385155" y="3100531"/>
              <a:ext cx="382213" cy="719308"/>
            </a:xfrm>
            <a:custGeom>
              <a:gdLst>
                <a:gd name="connsiteX0" fmla="*/ 0 w 382213"/>
                <a:gd name="connsiteY0" fmla="*/ 220550 h 719308"/>
                <a:gd name="connsiteX1" fmla="*/ 28956 w 382213"/>
                <a:gd name="connsiteY1" fmla="*/ 105965 h 719308"/>
                <a:gd name="connsiteX2" fmla="*/ 30385 w 382213"/>
                <a:gd name="connsiteY2" fmla="*/ 76913 h 719308"/>
                <a:gd name="connsiteX3" fmla="*/ 91250 w 382213"/>
                <a:gd name="connsiteY3" fmla="*/ 1761 h 719308"/>
                <a:gd name="connsiteX4" fmla="*/ 173641 w 382213"/>
                <a:gd name="connsiteY4" fmla="*/ 37194 h 719308"/>
                <a:gd name="connsiteX5" fmla="*/ 337185 w 382213"/>
                <a:gd name="connsiteY5" fmla="*/ 175592 h 719308"/>
                <a:gd name="connsiteX6" fmla="*/ 382143 w 382213"/>
                <a:gd name="connsiteY6" fmla="*/ 258555 h 719308"/>
                <a:gd name="connsiteX7" fmla="*/ 380619 w 382213"/>
                <a:gd name="connsiteY7" fmla="*/ 492775 h 719308"/>
                <a:gd name="connsiteX8" fmla="*/ 327851 w 382213"/>
                <a:gd name="connsiteY8" fmla="*/ 678131 h 719308"/>
                <a:gd name="connsiteX9" fmla="*/ 226790 w 382213"/>
                <a:gd name="connsiteY9" fmla="*/ 703372 h 719308"/>
                <a:gd name="connsiteX10" fmla="*/ 75152 w 382213"/>
                <a:gd name="connsiteY10" fmla="*/ 593549 h 719308"/>
                <a:gd name="connsiteX11" fmla="*/ 44387 w 382213"/>
                <a:gd name="connsiteY11" fmla="*/ 507729 h 719308"/>
                <a:gd name="connsiteX12" fmla="*/ 10858 w 382213"/>
                <a:gd name="connsiteY12" fmla="*/ 302179 h 719308"/>
                <a:gd name="connsiteX13" fmla="*/ 0 w 382213"/>
                <a:gd name="connsiteY13" fmla="*/ 293797 h 719308"/>
                <a:gd name="connsiteX14" fmla="*/ 0 w 382213"/>
                <a:gd name="connsiteY14" fmla="*/ 220550 h 719308"/>
                <a:gd name="connsiteX15" fmla="*/ 223266 w 382213"/>
                <a:gd name="connsiteY15" fmla="*/ 528494 h 719308"/>
                <a:gd name="connsiteX16" fmla="*/ 230600 w 382213"/>
                <a:gd name="connsiteY16" fmla="*/ 520493 h 719308"/>
                <a:gd name="connsiteX17" fmla="*/ 246793 w 382213"/>
                <a:gd name="connsiteY17" fmla="*/ 291702 h 719308"/>
                <a:gd name="connsiteX18" fmla="*/ 229838 w 382213"/>
                <a:gd name="connsiteY18" fmla="*/ 269985 h 719308"/>
                <a:gd name="connsiteX19" fmla="*/ 147256 w 382213"/>
                <a:gd name="connsiteY19" fmla="*/ 230647 h 719308"/>
                <a:gd name="connsiteX20" fmla="*/ 179165 w 382213"/>
                <a:gd name="connsiteY20" fmla="*/ 487155 h 719308"/>
                <a:gd name="connsiteX21" fmla="*/ 223266 w 382213"/>
                <a:gd name="connsiteY21" fmla="*/ 528494 h 71930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82213" h="719308">
                  <a:moveTo>
                    <a:pt x="0" y="220550"/>
                  </a:moveTo>
                  <a:cubicBezTo>
                    <a:pt x="23241" y="185879"/>
                    <a:pt x="19717" y="144255"/>
                    <a:pt x="28956" y="105965"/>
                  </a:cubicBezTo>
                  <a:cubicBezTo>
                    <a:pt x="31147" y="96725"/>
                    <a:pt x="27146" y="85581"/>
                    <a:pt x="30385" y="76913"/>
                  </a:cubicBezTo>
                  <a:cubicBezTo>
                    <a:pt x="42101" y="45195"/>
                    <a:pt x="52864" y="9952"/>
                    <a:pt x="91250" y="1761"/>
                  </a:cubicBezTo>
                  <a:cubicBezTo>
                    <a:pt x="125158" y="-5478"/>
                    <a:pt x="158687" y="10238"/>
                    <a:pt x="173641" y="37194"/>
                  </a:cubicBezTo>
                  <a:cubicBezTo>
                    <a:pt x="211265" y="105202"/>
                    <a:pt x="275463" y="138730"/>
                    <a:pt x="337185" y="175592"/>
                  </a:cubicBezTo>
                  <a:cubicBezTo>
                    <a:pt x="370713" y="195595"/>
                    <a:pt x="383286" y="220265"/>
                    <a:pt x="382143" y="258555"/>
                  </a:cubicBezTo>
                  <a:cubicBezTo>
                    <a:pt x="379857" y="336565"/>
                    <a:pt x="384143" y="414860"/>
                    <a:pt x="380619" y="492775"/>
                  </a:cubicBezTo>
                  <a:cubicBezTo>
                    <a:pt x="377666" y="557926"/>
                    <a:pt x="360331" y="620791"/>
                    <a:pt x="327851" y="678131"/>
                  </a:cubicBezTo>
                  <a:cubicBezTo>
                    <a:pt x="302800" y="722327"/>
                    <a:pt x="267938" y="731281"/>
                    <a:pt x="226790" y="703372"/>
                  </a:cubicBezTo>
                  <a:cubicBezTo>
                    <a:pt x="175070" y="668416"/>
                    <a:pt x="123444" y="632983"/>
                    <a:pt x="75152" y="593549"/>
                  </a:cubicBezTo>
                  <a:cubicBezTo>
                    <a:pt x="50387" y="573356"/>
                    <a:pt x="45910" y="538876"/>
                    <a:pt x="44387" y="507729"/>
                  </a:cubicBezTo>
                  <a:cubicBezTo>
                    <a:pt x="40957" y="437816"/>
                    <a:pt x="23336" y="370474"/>
                    <a:pt x="10858" y="302179"/>
                  </a:cubicBezTo>
                  <a:cubicBezTo>
                    <a:pt x="10287" y="298846"/>
                    <a:pt x="3810" y="296560"/>
                    <a:pt x="0" y="293797"/>
                  </a:cubicBezTo>
                  <a:cubicBezTo>
                    <a:pt x="0" y="269413"/>
                    <a:pt x="0" y="245029"/>
                    <a:pt x="0" y="220550"/>
                  </a:cubicBezTo>
                  <a:close/>
                  <a:moveTo>
                    <a:pt x="223266" y="528494"/>
                  </a:moveTo>
                  <a:cubicBezTo>
                    <a:pt x="227552" y="523921"/>
                    <a:pt x="229552" y="522493"/>
                    <a:pt x="230600" y="520493"/>
                  </a:cubicBezTo>
                  <a:cubicBezTo>
                    <a:pt x="267938" y="446578"/>
                    <a:pt x="243554" y="368093"/>
                    <a:pt x="246793" y="291702"/>
                  </a:cubicBezTo>
                  <a:cubicBezTo>
                    <a:pt x="247078" y="284463"/>
                    <a:pt x="237268" y="272080"/>
                    <a:pt x="229838" y="269985"/>
                  </a:cubicBezTo>
                  <a:cubicBezTo>
                    <a:pt x="200597" y="261508"/>
                    <a:pt x="185547" y="224360"/>
                    <a:pt x="147256" y="230647"/>
                  </a:cubicBezTo>
                  <a:cubicBezTo>
                    <a:pt x="143161" y="318086"/>
                    <a:pt x="179356" y="400382"/>
                    <a:pt x="179165" y="487155"/>
                  </a:cubicBezTo>
                  <a:cubicBezTo>
                    <a:pt x="179165" y="504871"/>
                    <a:pt x="199263" y="518873"/>
                    <a:pt x="223266" y="5284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Полилиния: фигура 8">
              <a:extLst>
                <a:ext uri="{FF2B5EF4-FFF2-40B4-BE49-F238E27FC236}">
                  <a16:creationId xmlns:a16="http://schemas.microsoft.com/office/drawing/2014/main" id="{DE6E49C2-16B0-1F32-7005-CEE71A9EA218}"/>
                </a:ext>
              </a:extLst>
            </p:cNvPr>
            <p:cNvSpPr/>
            <p:nvPr/>
          </p:nvSpPr>
          <p:spPr>
            <a:xfrm>
              <a:off x="3000302" y="3187354"/>
              <a:ext cx="1445760" cy="1852358"/>
            </a:xfrm>
            <a:custGeom>
              <a:gdLst>
                <a:gd name="connsiteX0" fmla="*/ 713590 w 1445760"/>
                <a:gd name="connsiteY0" fmla="*/ 2568 h 1852358"/>
                <a:gd name="connsiteX1" fmla="*/ 1327000 w 1445760"/>
                <a:gd name="connsiteY1" fmla="*/ 327751 h 1852358"/>
                <a:gd name="connsiteX2" fmla="*/ 1441872 w 1445760"/>
                <a:gd name="connsiteY2" fmla="*/ 651696 h 1852358"/>
                <a:gd name="connsiteX3" fmla="*/ 1347479 w 1445760"/>
                <a:gd name="connsiteY3" fmla="*/ 1094037 h 1852358"/>
                <a:gd name="connsiteX4" fmla="*/ 1203842 w 1445760"/>
                <a:gd name="connsiteY4" fmla="*/ 1284633 h 1852358"/>
                <a:gd name="connsiteX5" fmla="*/ 937618 w 1445760"/>
                <a:gd name="connsiteY5" fmla="*/ 1619055 h 1852358"/>
                <a:gd name="connsiteX6" fmla="*/ 771026 w 1445760"/>
                <a:gd name="connsiteY6" fmla="*/ 1820604 h 1852358"/>
                <a:gd name="connsiteX7" fmla="*/ 668537 w 1445760"/>
                <a:gd name="connsiteY7" fmla="*/ 1818890 h 1852358"/>
                <a:gd name="connsiteX8" fmla="*/ 516423 w 1445760"/>
                <a:gd name="connsiteY8" fmla="*/ 1634010 h 1852358"/>
                <a:gd name="connsiteX9" fmla="*/ 250675 w 1445760"/>
                <a:gd name="connsiteY9" fmla="*/ 1299301 h 1852358"/>
                <a:gd name="connsiteX10" fmla="*/ 28743 w 1445760"/>
                <a:gd name="connsiteY10" fmla="*/ 938875 h 1852358"/>
                <a:gd name="connsiteX11" fmla="*/ 146281 w 1445760"/>
                <a:gd name="connsiteY11" fmla="*/ 287365 h 1852358"/>
                <a:gd name="connsiteX12" fmla="*/ 618721 w 1445760"/>
                <a:gd name="connsiteY12" fmla="*/ 3711 h 1852358"/>
                <a:gd name="connsiteX13" fmla="*/ 713590 w 1445760"/>
                <a:gd name="connsiteY13" fmla="*/ 2568 h 1852358"/>
                <a:gd name="connsiteX14" fmla="*/ 720258 w 1445760"/>
                <a:gd name="connsiteY14" fmla="*/ 1650012 h 1852358"/>
                <a:gd name="connsiteX15" fmla="*/ 805126 w 1445760"/>
                <a:gd name="connsiteY15" fmla="*/ 1549237 h 1852358"/>
                <a:gd name="connsiteX16" fmla="*/ 1124594 w 1445760"/>
                <a:gd name="connsiteY16" fmla="*/ 1146996 h 1852358"/>
                <a:gd name="connsiteX17" fmla="*/ 1294520 w 1445760"/>
                <a:gd name="connsiteY17" fmla="*/ 700179 h 1852358"/>
                <a:gd name="connsiteX18" fmla="*/ 1128595 w 1445760"/>
                <a:gd name="connsiteY18" fmla="*/ 319845 h 1852358"/>
                <a:gd name="connsiteX19" fmla="*/ 619388 w 1445760"/>
                <a:gd name="connsiteY19" fmla="*/ 160873 h 1852358"/>
                <a:gd name="connsiteX20" fmla="*/ 254771 w 1445760"/>
                <a:gd name="connsiteY20" fmla="*/ 391188 h 1852358"/>
                <a:gd name="connsiteX21" fmla="*/ 273726 w 1445760"/>
                <a:gd name="connsiteY21" fmla="*/ 1090132 h 1852358"/>
                <a:gd name="connsiteX22" fmla="*/ 720258 w 1445760"/>
                <a:gd name="connsiteY22" fmla="*/ 1650012 h 185235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445760" h="1852358">
                  <a:moveTo>
                    <a:pt x="713590" y="2568"/>
                  </a:moveTo>
                  <a:cubicBezTo>
                    <a:pt x="974575" y="4187"/>
                    <a:pt x="1181935" y="114010"/>
                    <a:pt x="1327000" y="327751"/>
                  </a:cubicBezTo>
                  <a:cubicBezTo>
                    <a:pt x="1391390" y="422525"/>
                    <a:pt x="1429680" y="531205"/>
                    <a:pt x="1441872" y="651696"/>
                  </a:cubicBezTo>
                  <a:cubicBezTo>
                    <a:pt x="1458160" y="812478"/>
                    <a:pt x="1422632" y="956116"/>
                    <a:pt x="1347479" y="1094037"/>
                  </a:cubicBezTo>
                  <a:cubicBezTo>
                    <a:pt x="1309093" y="1164523"/>
                    <a:pt x="1252801" y="1221958"/>
                    <a:pt x="1203842" y="1284633"/>
                  </a:cubicBezTo>
                  <a:cubicBezTo>
                    <a:pt x="1116117" y="1396837"/>
                    <a:pt x="1028773" y="1509613"/>
                    <a:pt x="937618" y="1619055"/>
                  </a:cubicBezTo>
                  <a:cubicBezTo>
                    <a:pt x="881802" y="1686016"/>
                    <a:pt x="834177" y="1759835"/>
                    <a:pt x="771026" y="1820604"/>
                  </a:cubicBezTo>
                  <a:cubicBezTo>
                    <a:pt x="727402" y="1862514"/>
                    <a:pt x="708447" y="1863943"/>
                    <a:pt x="668537" y="1818890"/>
                  </a:cubicBezTo>
                  <a:cubicBezTo>
                    <a:pt x="615578" y="1759168"/>
                    <a:pt x="566239" y="1696303"/>
                    <a:pt x="516423" y="1634010"/>
                  </a:cubicBezTo>
                  <a:cubicBezTo>
                    <a:pt x="427459" y="1522758"/>
                    <a:pt x="338877" y="1411125"/>
                    <a:pt x="250675" y="1299301"/>
                  </a:cubicBezTo>
                  <a:cubicBezTo>
                    <a:pt x="162760" y="1187859"/>
                    <a:pt x="64747" y="1083370"/>
                    <a:pt x="28743" y="938875"/>
                  </a:cubicBezTo>
                  <a:cubicBezTo>
                    <a:pt x="-30026" y="703322"/>
                    <a:pt x="-2404" y="487390"/>
                    <a:pt x="146281" y="287365"/>
                  </a:cubicBezTo>
                  <a:cubicBezTo>
                    <a:pt x="266487" y="125631"/>
                    <a:pt x="433174" y="50574"/>
                    <a:pt x="618721" y="3711"/>
                  </a:cubicBezTo>
                  <a:cubicBezTo>
                    <a:pt x="648439" y="-3909"/>
                    <a:pt x="681777" y="2568"/>
                    <a:pt x="713590" y="2568"/>
                  </a:cubicBezTo>
                  <a:close/>
                  <a:moveTo>
                    <a:pt x="720258" y="1650012"/>
                  </a:moveTo>
                  <a:cubicBezTo>
                    <a:pt x="752452" y="1611912"/>
                    <a:pt x="779694" y="1581336"/>
                    <a:pt x="805126" y="1549237"/>
                  </a:cubicBezTo>
                  <a:cubicBezTo>
                    <a:pt x="911615" y="1415125"/>
                    <a:pt x="1014676" y="1278156"/>
                    <a:pt x="1124594" y="1146996"/>
                  </a:cubicBezTo>
                  <a:cubicBezTo>
                    <a:pt x="1233846" y="1016599"/>
                    <a:pt x="1301569" y="877058"/>
                    <a:pt x="1294520" y="700179"/>
                  </a:cubicBezTo>
                  <a:cubicBezTo>
                    <a:pt x="1288424" y="547969"/>
                    <a:pt x="1232512" y="419096"/>
                    <a:pt x="1128595" y="319845"/>
                  </a:cubicBezTo>
                  <a:cubicBezTo>
                    <a:pt x="989149" y="186781"/>
                    <a:pt x="820366" y="124774"/>
                    <a:pt x="619388" y="160873"/>
                  </a:cubicBezTo>
                  <a:cubicBezTo>
                    <a:pt x="463083" y="188972"/>
                    <a:pt x="344687" y="270411"/>
                    <a:pt x="254771" y="391188"/>
                  </a:cubicBezTo>
                  <a:cubicBezTo>
                    <a:pt x="98275" y="601309"/>
                    <a:pt x="110753" y="889631"/>
                    <a:pt x="273726" y="1090132"/>
                  </a:cubicBezTo>
                  <a:cubicBezTo>
                    <a:pt x="422506" y="1273393"/>
                    <a:pt x="568334" y="1459226"/>
                    <a:pt x="720258" y="165001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Полилиния: фигура 9">
              <a:extLst>
                <a:ext uri="{FF2B5EF4-FFF2-40B4-BE49-F238E27FC236}">
                  <a16:creationId xmlns:a16="http://schemas.microsoft.com/office/drawing/2014/main" id="{2C91408D-70BC-43D9-6D92-0CAA7686D631}"/>
                </a:ext>
              </a:extLst>
            </p:cNvPr>
            <p:cNvSpPr/>
            <p:nvPr/>
          </p:nvSpPr>
          <p:spPr>
            <a:xfrm>
              <a:off x="7379501" y="2674750"/>
              <a:ext cx="1450947" cy="1803145"/>
            </a:xfrm>
            <a:custGeom>
              <a:gdLst>
                <a:gd name="connsiteX0" fmla="*/ 619022 w 1450947"/>
                <a:gd name="connsiteY0" fmla="*/ 1771901 h 1803145"/>
                <a:gd name="connsiteX1" fmla="*/ 535107 w 1450947"/>
                <a:gd name="connsiteY1" fmla="*/ 1651219 h 1803145"/>
                <a:gd name="connsiteX2" fmla="*/ 270503 w 1450947"/>
                <a:gd name="connsiteY2" fmla="*/ 1315844 h 1803145"/>
                <a:gd name="connsiteX3" fmla="*/ 111721 w 1450947"/>
                <a:gd name="connsiteY3" fmla="*/ 1108961 h 1803145"/>
                <a:gd name="connsiteX4" fmla="*/ 6946 w 1450947"/>
                <a:gd name="connsiteY4" fmla="*/ 804352 h 1803145"/>
                <a:gd name="connsiteX5" fmla="*/ 97148 w 1450947"/>
                <a:gd name="connsiteY5" fmla="*/ 369154 h 1803145"/>
                <a:gd name="connsiteX6" fmla="*/ 447287 w 1450947"/>
                <a:gd name="connsiteY6" fmla="*/ 57687 h 1803145"/>
                <a:gd name="connsiteX7" fmla="*/ 764850 w 1450947"/>
                <a:gd name="connsiteY7" fmla="*/ 1489 h 1803145"/>
                <a:gd name="connsiteX8" fmla="*/ 1147565 w 1450947"/>
                <a:gd name="connsiteY8" fmla="*/ 135125 h 1803145"/>
                <a:gd name="connsiteX9" fmla="*/ 1438839 w 1450947"/>
                <a:gd name="connsiteY9" fmla="*/ 594325 h 1803145"/>
                <a:gd name="connsiteX10" fmla="*/ 1308061 w 1450947"/>
                <a:gd name="connsiteY10" fmla="*/ 1157348 h 1803145"/>
                <a:gd name="connsiteX11" fmla="*/ 887723 w 1450947"/>
                <a:gd name="connsiteY11" fmla="*/ 1684557 h 1803145"/>
                <a:gd name="connsiteX12" fmla="*/ 833144 w 1450947"/>
                <a:gd name="connsiteY12" fmla="*/ 1795618 h 1803145"/>
                <a:gd name="connsiteX13" fmla="*/ 697699 w 1450947"/>
                <a:gd name="connsiteY13" fmla="*/ 1787808 h 1803145"/>
                <a:gd name="connsiteX14" fmla="*/ 619022 w 1450947"/>
                <a:gd name="connsiteY14" fmla="*/ 1771901 h 1803145"/>
                <a:gd name="connsiteX15" fmla="*/ 727322 w 1450947"/>
                <a:gd name="connsiteY15" fmla="*/ 1648266 h 1803145"/>
                <a:gd name="connsiteX16" fmla="*/ 1175854 w 1450947"/>
                <a:gd name="connsiteY16" fmla="*/ 1086482 h 1803145"/>
                <a:gd name="connsiteX17" fmla="*/ 1296155 w 1450947"/>
                <a:gd name="connsiteY17" fmla="*/ 636807 h 1803145"/>
                <a:gd name="connsiteX18" fmla="*/ 1121085 w 1450947"/>
                <a:gd name="connsiteY18" fmla="*/ 311337 h 1803145"/>
                <a:gd name="connsiteX19" fmla="*/ 602163 w 1450947"/>
                <a:gd name="connsiteY19" fmla="*/ 163795 h 1803145"/>
                <a:gd name="connsiteX20" fmla="*/ 212305 w 1450947"/>
                <a:gd name="connsiteY20" fmla="*/ 469643 h 1803145"/>
                <a:gd name="connsiteX21" fmla="*/ 154012 w 1450947"/>
                <a:gd name="connsiteY21" fmla="*/ 764728 h 1803145"/>
                <a:gd name="connsiteX22" fmla="*/ 257168 w 1450947"/>
                <a:gd name="connsiteY22" fmla="*/ 1061050 h 1803145"/>
                <a:gd name="connsiteX23" fmla="*/ 727322 w 1450947"/>
                <a:gd name="connsiteY23" fmla="*/ 1648266 h 180314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50947" h="1803145">
                  <a:moveTo>
                    <a:pt x="619022" y="1771901"/>
                  </a:moveTo>
                  <a:cubicBezTo>
                    <a:pt x="611498" y="1717704"/>
                    <a:pt x="564254" y="1690177"/>
                    <a:pt x="535107" y="1651219"/>
                  </a:cubicBezTo>
                  <a:cubicBezTo>
                    <a:pt x="449763" y="1537205"/>
                    <a:pt x="360419" y="1426239"/>
                    <a:pt x="270503" y="1315844"/>
                  </a:cubicBezTo>
                  <a:cubicBezTo>
                    <a:pt x="215543" y="1248312"/>
                    <a:pt x="158107" y="1182970"/>
                    <a:pt x="111721" y="1108961"/>
                  </a:cubicBezTo>
                  <a:cubicBezTo>
                    <a:pt x="53142" y="1015521"/>
                    <a:pt x="23615" y="913318"/>
                    <a:pt x="6946" y="804352"/>
                  </a:cubicBezTo>
                  <a:cubicBezTo>
                    <a:pt x="-17248" y="646522"/>
                    <a:pt x="23901" y="503933"/>
                    <a:pt x="97148" y="369154"/>
                  </a:cubicBezTo>
                  <a:cubicBezTo>
                    <a:pt x="175729" y="224565"/>
                    <a:pt x="293077" y="121219"/>
                    <a:pt x="447287" y="57687"/>
                  </a:cubicBezTo>
                  <a:cubicBezTo>
                    <a:pt x="550157" y="15301"/>
                    <a:pt x="654646" y="-6036"/>
                    <a:pt x="764850" y="1489"/>
                  </a:cubicBezTo>
                  <a:cubicBezTo>
                    <a:pt x="904392" y="11014"/>
                    <a:pt x="1032598" y="52353"/>
                    <a:pt x="1147565" y="135125"/>
                  </a:cubicBezTo>
                  <a:cubicBezTo>
                    <a:pt x="1306632" y="249711"/>
                    <a:pt x="1407883" y="404302"/>
                    <a:pt x="1438839" y="594325"/>
                  </a:cubicBezTo>
                  <a:cubicBezTo>
                    <a:pt x="1471701" y="795779"/>
                    <a:pt x="1440744" y="990756"/>
                    <a:pt x="1308061" y="1157348"/>
                  </a:cubicBezTo>
                  <a:cubicBezTo>
                    <a:pt x="1168044" y="1333180"/>
                    <a:pt x="1024978" y="1506630"/>
                    <a:pt x="887723" y="1684557"/>
                  </a:cubicBezTo>
                  <a:cubicBezTo>
                    <a:pt x="863815" y="1715513"/>
                    <a:pt x="814856" y="1741230"/>
                    <a:pt x="833144" y="1795618"/>
                  </a:cubicBezTo>
                  <a:cubicBezTo>
                    <a:pt x="787044" y="1808858"/>
                    <a:pt x="741609" y="1803619"/>
                    <a:pt x="697699" y="1787808"/>
                  </a:cubicBezTo>
                  <a:cubicBezTo>
                    <a:pt x="671791" y="1778569"/>
                    <a:pt x="644931" y="1778092"/>
                    <a:pt x="619022" y="1771901"/>
                  </a:cubicBezTo>
                  <a:close/>
                  <a:moveTo>
                    <a:pt x="727322" y="1648266"/>
                  </a:moveTo>
                  <a:cubicBezTo>
                    <a:pt x="880579" y="1456147"/>
                    <a:pt x="1027264" y="1270600"/>
                    <a:pt x="1175854" y="1086482"/>
                  </a:cubicBezTo>
                  <a:cubicBezTo>
                    <a:pt x="1282915" y="953894"/>
                    <a:pt x="1319681" y="800351"/>
                    <a:pt x="1296155" y="636807"/>
                  </a:cubicBezTo>
                  <a:cubicBezTo>
                    <a:pt x="1278057" y="510886"/>
                    <a:pt x="1218812" y="401253"/>
                    <a:pt x="1121085" y="311337"/>
                  </a:cubicBezTo>
                  <a:cubicBezTo>
                    <a:pt x="971067" y="173415"/>
                    <a:pt x="800760" y="115408"/>
                    <a:pt x="602163" y="163795"/>
                  </a:cubicBezTo>
                  <a:cubicBezTo>
                    <a:pt x="427951" y="206181"/>
                    <a:pt x="292506" y="302289"/>
                    <a:pt x="212305" y="469643"/>
                  </a:cubicBezTo>
                  <a:cubicBezTo>
                    <a:pt x="167061" y="564131"/>
                    <a:pt x="150964" y="661286"/>
                    <a:pt x="154012" y="764728"/>
                  </a:cubicBezTo>
                  <a:cubicBezTo>
                    <a:pt x="157346" y="875122"/>
                    <a:pt x="192588" y="976373"/>
                    <a:pt x="257168" y="1061050"/>
                  </a:cubicBezTo>
                  <a:cubicBezTo>
                    <a:pt x="407853" y="1258218"/>
                    <a:pt x="567016" y="1449194"/>
                    <a:pt x="727322" y="16482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Полилиния: фигура 10">
              <a:extLst>
                <a:ext uri="{FF2B5EF4-FFF2-40B4-BE49-F238E27FC236}">
                  <a16:creationId xmlns:a16="http://schemas.microsoft.com/office/drawing/2014/main" id="{69B4DA65-B0FF-5F3C-4A77-33FBE8FDF39F}"/>
                </a:ext>
              </a:extLst>
            </p:cNvPr>
            <p:cNvSpPr/>
            <p:nvPr/>
          </p:nvSpPr>
          <p:spPr>
            <a:xfrm>
              <a:off x="6025262" y="4582186"/>
              <a:ext cx="674439" cy="176970"/>
            </a:xfrm>
            <a:custGeom>
              <a:gdLst>
                <a:gd name="connsiteX0" fmla="*/ 335533 w 674439"/>
                <a:gd name="connsiteY0" fmla="*/ 176408 h 176970"/>
                <a:gd name="connsiteX1" fmla="*/ 93598 w 674439"/>
                <a:gd name="connsiteY1" fmla="*/ 176790 h 176970"/>
                <a:gd name="connsiteX2" fmla="*/ 14731 w 674439"/>
                <a:gd name="connsiteY2" fmla="*/ 134499 h 176970"/>
                <a:gd name="connsiteX3" fmla="*/ 69690 w 674439"/>
                <a:gd name="connsiteY3" fmla="*/ 17246 h 176970"/>
                <a:gd name="connsiteX4" fmla="*/ 287146 w 674439"/>
                <a:gd name="connsiteY4" fmla="*/ 577 h 176970"/>
                <a:gd name="connsiteX5" fmla="*/ 572991 w 674439"/>
                <a:gd name="connsiteY5" fmla="*/ 2291 h 176970"/>
                <a:gd name="connsiteX6" fmla="*/ 672337 w 674439"/>
                <a:gd name="connsiteY6" fmla="*/ 70681 h 176970"/>
                <a:gd name="connsiteX7" fmla="*/ 584707 w 674439"/>
                <a:gd name="connsiteY7" fmla="*/ 176027 h 176970"/>
                <a:gd name="connsiteX8" fmla="*/ 335533 w 674439"/>
                <a:gd name="connsiteY8" fmla="*/ 176408 h 17697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74439" h="176970">
                  <a:moveTo>
                    <a:pt x="335533" y="176408"/>
                  </a:moveTo>
                  <a:cubicBezTo>
                    <a:pt x="254856" y="176408"/>
                    <a:pt x="174275" y="175361"/>
                    <a:pt x="93598" y="176790"/>
                  </a:cubicBezTo>
                  <a:cubicBezTo>
                    <a:pt x="58070" y="177456"/>
                    <a:pt x="32924" y="164598"/>
                    <a:pt x="14731" y="134499"/>
                  </a:cubicBezTo>
                  <a:cubicBezTo>
                    <a:pt x="-18321" y="79730"/>
                    <a:pt x="6063" y="21818"/>
                    <a:pt x="69690" y="17246"/>
                  </a:cubicBezTo>
                  <a:cubicBezTo>
                    <a:pt x="142175" y="12102"/>
                    <a:pt x="213423" y="-3138"/>
                    <a:pt x="287146" y="577"/>
                  </a:cubicBezTo>
                  <a:cubicBezTo>
                    <a:pt x="382206" y="5340"/>
                    <a:pt x="477741" y="767"/>
                    <a:pt x="572991" y="2291"/>
                  </a:cubicBezTo>
                  <a:cubicBezTo>
                    <a:pt x="626712" y="3149"/>
                    <a:pt x="665193" y="31629"/>
                    <a:pt x="672337" y="70681"/>
                  </a:cubicBezTo>
                  <a:cubicBezTo>
                    <a:pt x="683481" y="132117"/>
                    <a:pt x="649763" y="174599"/>
                    <a:pt x="584707" y="176027"/>
                  </a:cubicBezTo>
                  <a:cubicBezTo>
                    <a:pt x="501649" y="177837"/>
                    <a:pt x="418591" y="176504"/>
                    <a:pt x="335533" y="17640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Полилиния: фигура 16">
              <a:extLst>
                <a:ext uri="{FF2B5EF4-FFF2-40B4-BE49-F238E27FC236}">
                  <a16:creationId xmlns:a16="http://schemas.microsoft.com/office/drawing/2014/main" id="{740AC2B6-7F1F-8666-F053-9FDE9F846B01}"/>
                </a:ext>
              </a:extLst>
            </p:cNvPr>
            <p:cNvSpPr/>
            <p:nvPr/>
          </p:nvSpPr>
          <p:spPr>
            <a:xfrm>
              <a:off x="4620666" y="3935940"/>
              <a:ext cx="679559" cy="339133"/>
            </a:xfrm>
            <a:custGeom>
              <a:gdLst>
                <a:gd name="connsiteX0" fmla="*/ 599319 w 679559"/>
                <a:gd name="connsiteY0" fmla="*/ 338689 h 339133"/>
                <a:gd name="connsiteX1" fmla="*/ 555409 w 679559"/>
                <a:gd name="connsiteY1" fmla="*/ 320021 h 339133"/>
                <a:gd name="connsiteX2" fmla="*/ 422535 w 679559"/>
                <a:gd name="connsiteY2" fmla="*/ 183908 h 339133"/>
                <a:gd name="connsiteX3" fmla="*/ 315093 w 679559"/>
                <a:gd name="connsiteY3" fmla="*/ 156667 h 339133"/>
                <a:gd name="connsiteX4" fmla="*/ 252038 w 679559"/>
                <a:gd name="connsiteY4" fmla="*/ 191814 h 339133"/>
                <a:gd name="connsiteX5" fmla="*/ 134594 w 679559"/>
                <a:gd name="connsiteY5" fmla="*/ 195053 h 339133"/>
                <a:gd name="connsiteX6" fmla="*/ 8864 w 679559"/>
                <a:gd name="connsiteY6" fmla="*/ 92945 h 339133"/>
                <a:gd name="connsiteX7" fmla="*/ 16198 w 679559"/>
                <a:gd name="connsiteY7" fmla="*/ 22174 h 339133"/>
                <a:gd name="connsiteX8" fmla="*/ 96208 w 679559"/>
                <a:gd name="connsiteY8" fmla="*/ 9505 h 339133"/>
                <a:gd name="connsiteX9" fmla="*/ 112687 w 679559"/>
                <a:gd name="connsiteY9" fmla="*/ 23983 h 339133"/>
                <a:gd name="connsiteX10" fmla="*/ 256419 w 679559"/>
                <a:gd name="connsiteY10" fmla="*/ 33223 h 339133"/>
                <a:gd name="connsiteX11" fmla="*/ 526167 w 679559"/>
                <a:gd name="connsiteY11" fmla="*/ 88372 h 339133"/>
                <a:gd name="connsiteX12" fmla="*/ 573411 w 679559"/>
                <a:gd name="connsiteY12" fmla="*/ 129425 h 339133"/>
                <a:gd name="connsiteX13" fmla="*/ 674090 w 679559"/>
                <a:gd name="connsiteY13" fmla="*/ 234105 h 339133"/>
                <a:gd name="connsiteX14" fmla="*/ 599319 w 679559"/>
                <a:gd name="connsiteY14" fmla="*/ 338689 h 33913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79559" h="339133">
                  <a:moveTo>
                    <a:pt x="599319" y="338689"/>
                  </a:moveTo>
                  <a:cubicBezTo>
                    <a:pt x="581888" y="341166"/>
                    <a:pt x="568077" y="333070"/>
                    <a:pt x="555409" y="320021"/>
                  </a:cubicBezTo>
                  <a:cubicBezTo>
                    <a:pt x="511308" y="274491"/>
                    <a:pt x="465588" y="230486"/>
                    <a:pt x="422535" y="183908"/>
                  </a:cubicBezTo>
                  <a:cubicBezTo>
                    <a:pt x="387388" y="145808"/>
                    <a:pt x="361765" y="136855"/>
                    <a:pt x="315093" y="156667"/>
                  </a:cubicBezTo>
                  <a:cubicBezTo>
                    <a:pt x="292995" y="166001"/>
                    <a:pt x="270040" y="176479"/>
                    <a:pt x="252038" y="191814"/>
                  </a:cubicBezTo>
                  <a:cubicBezTo>
                    <a:pt x="212509" y="225437"/>
                    <a:pt x="174599" y="225723"/>
                    <a:pt x="134594" y="195053"/>
                  </a:cubicBezTo>
                  <a:cubicBezTo>
                    <a:pt x="91827" y="162382"/>
                    <a:pt x="32200" y="152190"/>
                    <a:pt x="8864" y="92945"/>
                  </a:cubicBezTo>
                  <a:cubicBezTo>
                    <a:pt x="-2089" y="65227"/>
                    <a:pt x="-6185" y="40462"/>
                    <a:pt x="16198" y="22174"/>
                  </a:cubicBezTo>
                  <a:cubicBezTo>
                    <a:pt x="38296" y="4076"/>
                    <a:pt x="66014" y="-10211"/>
                    <a:pt x="96208" y="9505"/>
                  </a:cubicBezTo>
                  <a:cubicBezTo>
                    <a:pt x="102304" y="13411"/>
                    <a:pt x="107257" y="19030"/>
                    <a:pt x="112687" y="23983"/>
                  </a:cubicBezTo>
                  <a:cubicBezTo>
                    <a:pt x="158216" y="65512"/>
                    <a:pt x="201746" y="63703"/>
                    <a:pt x="256419" y="33223"/>
                  </a:cubicBezTo>
                  <a:cubicBezTo>
                    <a:pt x="342811" y="-14879"/>
                    <a:pt x="464159" y="13125"/>
                    <a:pt x="526167" y="88372"/>
                  </a:cubicBezTo>
                  <a:cubicBezTo>
                    <a:pt x="540264" y="105422"/>
                    <a:pt x="552456" y="125615"/>
                    <a:pt x="573411" y="129425"/>
                  </a:cubicBezTo>
                  <a:cubicBezTo>
                    <a:pt x="633418" y="140284"/>
                    <a:pt x="653897" y="187813"/>
                    <a:pt x="674090" y="234105"/>
                  </a:cubicBezTo>
                  <a:cubicBezTo>
                    <a:pt x="695140" y="281730"/>
                    <a:pt x="652278" y="340213"/>
                    <a:pt x="599319" y="33868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Полилиния: фигура 17">
              <a:extLst>
                <a:ext uri="{FF2B5EF4-FFF2-40B4-BE49-F238E27FC236}">
                  <a16:creationId xmlns:a16="http://schemas.microsoft.com/office/drawing/2014/main" id="{352C8D9D-ADF1-9209-EE68-52E37F0F1045}"/>
                </a:ext>
              </a:extLst>
            </p:cNvPr>
            <p:cNvSpPr/>
            <p:nvPr/>
          </p:nvSpPr>
          <p:spPr>
            <a:xfrm>
              <a:off x="5246607" y="4626131"/>
              <a:ext cx="594151" cy="218943"/>
            </a:xfrm>
            <a:custGeom>
              <a:gdLst>
                <a:gd name="connsiteX0" fmla="*/ 476679 w 594151"/>
                <a:gd name="connsiteY0" fmla="*/ 828 h 218943"/>
                <a:gd name="connsiteX1" fmla="*/ 527161 w 594151"/>
                <a:gd name="connsiteY1" fmla="*/ 1209 h 218943"/>
                <a:gd name="connsiteX2" fmla="*/ 585835 w 594151"/>
                <a:gd name="connsiteY2" fmla="*/ 115795 h 218943"/>
                <a:gd name="connsiteX3" fmla="*/ 499539 w 594151"/>
                <a:gd name="connsiteY3" fmla="*/ 174183 h 218943"/>
                <a:gd name="connsiteX4" fmla="*/ 175308 w 594151"/>
                <a:gd name="connsiteY4" fmla="*/ 204568 h 218943"/>
                <a:gd name="connsiteX5" fmla="*/ 104728 w 594151"/>
                <a:gd name="connsiteY5" fmla="*/ 218665 h 218943"/>
                <a:gd name="connsiteX6" fmla="*/ 715 w 594151"/>
                <a:gd name="connsiteY6" fmla="*/ 138179 h 218943"/>
                <a:gd name="connsiteX7" fmla="*/ 73676 w 594151"/>
                <a:gd name="connsiteY7" fmla="*/ 44453 h 218943"/>
                <a:gd name="connsiteX8" fmla="*/ 259699 w 594151"/>
                <a:gd name="connsiteY8" fmla="*/ 20640 h 218943"/>
                <a:gd name="connsiteX9" fmla="*/ 476679 w 594151"/>
                <a:gd name="connsiteY9" fmla="*/ 828 h 21894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94151" h="218943">
                  <a:moveTo>
                    <a:pt x="476679" y="828"/>
                  </a:moveTo>
                  <a:cubicBezTo>
                    <a:pt x="488204" y="828"/>
                    <a:pt x="508016" y="-1268"/>
                    <a:pt x="527161" y="1209"/>
                  </a:cubicBezTo>
                  <a:cubicBezTo>
                    <a:pt x="579930" y="8067"/>
                    <a:pt x="609648" y="68455"/>
                    <a:pt x="585835" y="115795"/>
                  </a:cubicBezTo>
                  <a:cubicBezTo>
                    <a:pt x="567738" y="151799"/>
                    <a:pt x="537353" y="170182"/>
                    <a:pt x="499539" y="174183"/>
                  </a:cubicBezTo>
                  <a:cubicBezTo>
                    <a:pt x="391621" y="185708"/>
                    <a:pt x="283512" y="196472"/>
                    <a:pt x="175308" y="204568"/>
                  </a:cubicBezTo>
                  <a:cubicBezTo>
                    <a:pt x="150543" y="206378"/>
                    <a:pt x="128826" y="216950"/>
                    <a:pt x="104728" y="218665"/>
                  </a:cubicBezTo>
                  <a:cubicBezTo>
                    <a:pt x="51578" y="222380"/>
                    <a:pt x="7573" y="188566"/>
                    <a:pt x="715" y="138179"/>
                  </a:cubicBezTo>
                  <a:cubicBezTo>
                    <a:pt x="-5096" y="95506"/>
                    <a:pt x="25003" y="60931"/>
                    <a:pt x="73676" y="44453"/>
                  </a:cubicBezTo>
                  <a:cubicBezTo>
                    <a:pt x="134255" y="23879"/>
                    <a:pt x="198073" y="27974"/>
                    <a:pt x="259699" y="20640"/>
                  </a:cubicBezTo>
                  <a:cubicBezTo>
                    <a:pt x="328660" y="12353"/>
                    <a:pt x="398288" y="-1268"/>
                    <a:pt x="476679" y="8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Полилиния: фигура 18">
              <a:extLst>
                <a:ext uri="{FF2B5EF4-FFF2-40B4-BE49-F238E27FC236}">
                  <a16:creationId xmlns:a16="http://schemas.microsoft.com/office/drawing/2014/main" id="{382009C2-7D4E-CD99-465D-AC7DC6DA9833}"/>
                </a:ext>
              </a:extLst>
            </p:cNvPr>
            <p:cNvSpPr/>
            <p:nvPr/>
          </p:nvSpPr>
          <p:spPr>
            <a:xfrm>
              <a:off x="6905418" y="4538454"/>
              <a:ext cx="572232" cy="192000"/>
            </a:xfrm>
            <a:custGeom>
              <a:gdLst>
                <a:gd name="connsiteX0" fmla="*/ 396065 w 572232"/>
                <a:gd name="connsiteY0" fmla="*/ 303 h 192000"/>
                <a:gd name="connsiteX1" fmla="*/ 501221 w 572232"/>
                <a:gd name="connsiteY1" fmla="*/ 398 h 192000"/>
                <a:gd name="connsiteX2" fmla="*/ 568849 w 572232"/>
                <a:gd name="connsiteY2" fmla="*/ 54595 h 192000"/>
                <a:gd name="connsiteX3" fmla="*/ 530939 w 572232"/>
                <a:gd name="connsiteY3" fmla="*/ 155846 h 192000"/>
                <a:gd name="connsiteX4" fmla="*/ 468741 w 572232"/>
                <a:gd name="connsiteY4" fmla="*/ 173563 h 192000"/>
                <a:gd name="connsiteX5" fmla="*/ 90408 w 572232"/>
                <a:gd name="connsiteY5" fmla="*/ 190803 h 192000"/>
                <a:gd name="connsiteX6" fmla="*/ 1826 w 572232"/>
                <a:gd name="connsiteY6" fmla="*/ 119842 h 192000"/>
                <a:gd name="connsiteX7" fmla="*/ 47450 w 572232"/>
                <a:gd name="connsiteY7" fmla="*/ 35927 h 192000"/>
                <a:gd name="connsiteX8" fmla="*/ 108601 w 572232"/>
                <a:gd name="connsiteY8" fmla="*/ 16019 h 192000"/>
                <a:gd name="connsiteX9" fmla="*/ 396065 w 572232"/>
                <a:gd name="connsiteY9" fmla="*/ 303 h 19200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2232" h="192000">
                  <a:moveTo>
                    <a:pt x="396065" y="303"/>
                  </a:moveTo>
                  <a:cubicBezTo>
                    <a:pt x="437785" y="303"/>
                    <a:pt x="469503" y="17"/>
                    <a:pt x="501221" y="398"/>
                  </a:cubicBezTo>
                  <a:cubicBezTo>
                    <a:pt x="537702" y="875"/>
                    <a:pt x="560657" y="19353"/>
                    <a:pt x="568849" y="54595"/>
                  </a:cubicBezTo>
                  <a:cubicBezTo>
                    <a:pt x="579326" y="99458"/>
                    <a:pt x="565134" y="139654"/>
                    <a:pt x="530939" y="155846"/>
                  </a:cubicBezTo>
                  <a:cubicBezTo>
                    <a:pt x="511603" y="164990"/>
                    <a:pt x="489410" y="174134"/>
                    <a:pt x="468741" y="173563"/>
                  </a:cubicBezTo>
                  <a:cubicBezTo>
                    <a:pt x="342154" y="169943"/>
                    <a:pt x="217091" y="198042"/>
                    <a:pt x="90408" y="190803"/>
                  </a:cubicBezTo>
                  <a:cubicBezTo>
                    <a:pt x="44307" y="188136"/>
                    <a:pt x="11351" y="162514"/>
                    <a:pt x="1826" y="119842"/>
                  </a:cubicBezTo>
                  <a:cubicBezTo>
                    <a:pt x="-7319" y="78884"/>
                    <a:pt x="19447" y="55548"/>
                    <a:pt x="47450" y="35927"/>
                  </a:cubicBezTo>
                  <a:cubicBezTo>
                    <a:pt x="64691" y="23830"/>
                    <a:pt x="85169" y="14210"/>
                    <a:pt x="108601" y="16019"/>
                  </a:cubicBezTo>
                  <a:cubicBezTo>
                    <a:pt x="208423" y="23830"/>
                    <a:pt x="306530" y="-3126"/>
                    <a:pt x="396065" y="3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Полилиния: фигура 19">
              <a:extLst>
                <a:ext uri="{FF2B5EF4-FFF2-40B4-BE49-F238E27FC236}">
                  <a16:creationId xmlns:a16="http://schemas.microsoft.com/office/drawing/2014/main" id="{06ECB015-8B0C-CBC4-57E1-1A202C6B653A}"/>
                </a:ext>
              </a:extLst>
            </p:cNvPr>
            <p:cNvSpPr/>
            <p:nvPr/>
          </p:nvSpPr>
          <p:spPr>
            <a:xfrm>
              <a:off x="4572281" y="4703421"/>
              <a:ext cx="554349" cy="230747"/>
            </a:xfrm>
            <a:custGeom>
              <a:gdLst>
                <a:gd name="connsiteX0" fmla="*/ 98017 w 554349"/>
                <a:gd name="connsiteY0" fmla="*/ 230148 h 230747"/>
                <a:gd name="connsiteX1" fmla="*/ 671 w 554349"/>
                <a:gd name="connsiteY1" fmla="*/ 153281 h 230747"/>
                <a:gd name="connsiteX2" fmla="*/ 80586 w 554349"/>
                <a:gd name="connsiteY2" fmla="*/ 57174 h 230747"/>
                <a:gd name="connsiteX3" fmla="*/ 450346 w 554349"/>
                <a:gd name="connsiteY3" fmla="*/ 500 h 230747"/>
                <a:gd name="connsiteX4" fmla="*/ 553597 w 554349"/>
                <a:gd name="connsiteY4" fmla="*/ 76605 h 230747"/>
                <a:gd name="connsiteX5" fmla="*/ 481969 w 554349"/>
                <a:gd name="connsiteY5" fmla="*/ 171759 h 230747"/>
                <a:gd name="connsiteX6" fmla="*/ 348048 w 554349"/>
                <a:gd name="connsiteY6" fmla="*/ 197953 h 230747"/>
                <a:gd name="connsiteX7" fmla="*/ 126972 w 554349"/>
                <a:gd name="connsiteY7" fmla="*/ 229862 h 230747"/>
                <a:gd name="connsiteX8" fmla="*/ 98017 w 554349"/>
                <a:gd name="connsiteY8" fmla="*/ 230148 h 23074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4349" h="230747">
                  <a:moveTo>
                    <a:pt x="98017" y="230148"/>
                  </a:moveTo>
                  <a:cubicBezTo>
                    <a:pt x="43915" y="230053"/>
                    <a:pt x="7338" y="201001"/>
                    <a:pt x="671" y="153281"/>
                  </a:cubicBezTo>
                  <a:cubicBezTo>
                    <a:pt x="-5330" y="110323"/>
                    <a:pt x="29532" y="65556"/>
                    <a:pt x="80586" y="57174"/>
                  </a:cubicBezTo>
                  <a:cubicBezTo>
                    <a:pt x="203649" y="36981"/>
                    <a:pt x="326997" y="18598"/>
                    <a:pt x="450346" y="500"/>
                  </a:cubicBezTo>
                  <a:cubicBezTo>
                    <a:pt x="489303" y="-5215"/>
                    <a:pt x="547692" y="39172"/>
                    <a:pt x="553597" y="76605"/>
                  </a:cubicBezTo>
                  <a:cubicBezTo>
                    <a:pt x="559788" y="115943"/>
                    <a:pt x="527022" y="161187"/>
                    <a:pt x="481969" y="171759"/>
                  </a:cubicBezTo>
                  <a:cubicBezTo>
                    <a:pt x="437678" y="182142"/>
                    <a:pt x="393101" y="195096"/>
                    <a:pt x="348048" y="197953"/>
                  </a:cubicBezTo>
                  <a:cubicBezTo>
                    <a:pt x="273277" y="202621"/>
                    <a:pt x="200220" y="216337"/>
                    <a:pt x="126972" y="229862"/>
                  </a:cubicBezTo>
                  <a:cubicBezTo>
                    <a:pt x="117733" y="231672"/>
                    <a:pt x="107732" y="230148"/>
                    <a:pt x="98017" y="2301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Полилиния: фигура 20">
              <a:extLst>
                <a:ext uri="{FF2B5EF4-FFF2-40B4-BE49-F238E27FC236}">
                  <a16:creationId xmlns:a16="http://schemas.microsoft.com/office/drawing/2014/main" id="{0BE67A58-48F2-0E98-A8ED-F8E6C9B8602E}"/>
                </a:ext>
              </a:extLst>
            </p:cNvPr>
            <p:cNvSpPr/>
            <p:nvPr/>
          </p:nvSpPr>
          <p:spPr>
            <a:xfrm>
              <a:off x="3914026" y="4817417"/>
              <a:ext cx="535642" cy="249502"/>
            </a:xfrm>
            <a:custGeom>
              <a:gdLst>
                <a:gd name="connsiteX0" fmla="*/ 107333 w 535642"/>
                <a:gd name="connsiteY0" fmla="*/ 249502 h 249502"/>
                <a:gd name="connsiteX1" fmla="*/ 1034 w 535642"/>
                <a:gd name="connsiteY1" fmla="*/ 182541 h 249502"/>
                <a:gd name="connsiteX2" fmla="*/ 75520 w 535642"/>
                <a:gd name="connsiteY2" fmla="*/ 80909 h 249502"/>
                <a:gd name="connsiteX3" fmla="*/ 300119 w 535642"/>
                <a:gd name="connsiteY3" fmla="*/ 28998 h 249502"/>
                <a:gd name="connsiteX4" fmla="*/ 441185 w 535642"/>
                <a:gd name="connsiteY4" fmla="*/ 42 h 249502"/>
                <a:gd name="connsiteX5" fmla="*/ 533672 w 535642"/>
                <a:gd name="connsiteY5" fmla="*/ 65288 h 249502"/>
                <a:gd name="connsiteX6" fmla="*/ 481856 w 535642"/>
                <a:gd name="connsiteY6" fmla="*/ 160443 h 249502"/>
                <a:gd name="connsiteX7" fmla="*/ 412419 w 535642"/>
                <a:gd name="connsiteY7" fmla="*/ 179683 h 249502"/>
                <a:gd name="connsiteX8" fmla="*/ 146767 w 535642"/>
                <a:gd name="connsiteY8" fmla="*/ 245596 h 249502"/>
                <a:gd name="connsiteX9" fmla="*/ 107333 w 535642"/>
                <a:gd name="connsiteY9" fmla="*/ 249502 h 24950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642" h="249502">
                  <a:moveTo>
                    <a:pt x="107333" y="249502"/>
                  </a:moveTo>
                  <a:cubicBezTo>
                    <a:pt x="35420" y="249596"/>
                    <a:pt x="8178" y="230356"/>
                    <a:pt x="1034" y="182541"/>
                  </a:cubicBezTo>
                  <a:cubicBezTo>
                    <a:pt x="-5728" y="137488"/>
                    <a:pt x="20846" y="96054"/>
                    <a:pt x="75520" y="80909"/>
                  </a:cubicBezTo>
                  <a:cubicBezTo>
                    <a:pt x="149529" y="60525"/>
                    <a:pt x="225348" y="46619"/>
                    <a:pt x="300119" y="28998"/>
                  </a:cubicBezTo>
                  <a:cubicBezTo>
                    <a:pt x="346887" y="17949"/>
                    <a:pt x="391845" y="-1006"/>
                    <a:pt x="441185" y="42"/>
                  </a:cubicBezTo>
                  <a:cubicBezTo>
                    <a:pt x="490715" y="1090"/>
                    <a:pt x="521576" y="22425"/>
                    <a:pt x="533672" y="65288"/>
                  </a:cubicBezTo>
                  <a:cubicBezTo>
                    <a:pt x="542721" y="97292"/>
                    <a:pt x="519766" y="138440"/>
                    <a:pt x="481856" y="160443"/>
                  </a:cubicBezTo>
                  <a:cubicBezTo>
                    <a:pt x="460139" y="173016"/>
                    <a:pt x="435755" y="173873"/>
                    <a:pt x="412419" y="179683"/>
                  </a:cubicBezTo>
                  <a:cubicBezTo>
                    <a:pt x="323837" y="201591"/>
                    <a:pt x="235445" y="224260"/>
                    <a:pt x="146767" y="245596"/>
                  </a:cubicBezTo>
                  <a:cubicBezTo>
                    <a:pt x="130384" y="249502"/>
                    <a:pt x="112953" y="248930"/>
                    <a:pt x="107333" y="2495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Полилиния: фигура 21">
              <a:extLst>
                <a:ext uri="{FF2B5EF4-FFF2-40B4-BE49-F238E27FC236}">
                  <a16:creationId xmlns:a16="http://schemas.microsoft.com/office/drawing/2014/main" id="{BA444D32-ABC3-8E62-D3CD-1B4C0CD5F9F8}"/>
                </a:ext>
              </a:extLst>
            </p:cNvPr>
            <p:cNvSpPr/>
            <p:nvPr/>
          </p:nvSpPr>
          <p:spPr>
            <a:xfrm>
              <a:off x="7742394" y="4446650"/>
              <a:ext cx="470361" cy="239886"/>
            </a:xfrm>
            <a:custGeom>
              <a:gdLst>
                <a:gd name="connsiteX0" fmla="*/ 256129 w 470361"/>
                <a:gd name="connsiteY0" fmla="*/ 0 h 239886"/>
                <a:gd name="connsiteX1" fmla="*/ 334710 w 470361"/>
                <a:gd name="connsiteY1" fmla="*/ 15907 h 239886"/>
                <a:gd name="connsiteX2" fmla="*/ 470156 w 470361"/>
                <a:gd name="connsiteY2" fmla="*/ 23717 h 239886"/>
                <a:gd name="connsiteX3" fmla="*/ 404624 w 470361"/>
                <a:gd name="connsiteY3" fmla="*/ 121444 h 239886"/>
                <a:gd name="connsiteX4" fmla="*/ 129066 w 470361"/>
                <a:gd name="connsiteY4" fmla="*/ 230124 h 239886"/>
                <a:gd name="connsiteX5" fmla="*/ 28005 w 470361"/>
                <a:gd name="connsiteY5" fmla="*/ 215075 h 239886"/>
                <a:gd name="connsiteX6" fmla="*/ 59724 w 470361"/>
                <a:gd name="connsiteY6" fmla="*/ 71914 h 239886"/>
                <a:gd name="connsiteX7" fmla="*/ 256129 w 470361"/>
                <a:gd name="connsiteY7" fmla="*/ 0 h 23988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0360" h="239885">
                  <a:moveTo>
                    <a:pt x="256129" y="0"/>
                  </a:moveTo>
                  <a:cubicBezTo>
                    <a:pt x="282132" y="6191"/>
                    <a:pt x="308993" y="6668"/>
                    <a:pt x="334710" y="15907"/>
                  </a:cubicBezTo>
                  <a:cubicBezTo>
                    <a:pt x="378620" y="31718"/>
                    <a:pt x="424150" y="36957"/>
                    <a:pt x="470156" y="23717"/>
                  </a:cubicBezTo>
                  <a:cubicBezTo>
                    <a:pt x="472823" y="72771"/>
                    <a:pt x="449486" y="103918"/>
                    <a:pt x="404624" y="121444"/>
                  </a:cubicBezTo>
                  <a:cubicBezTo>
                    <a:pt x="312612" y="157353"/>
                    <a:pt x="221077" y="194310"/>
                    <a:pt x="129066" y="230124"/>
                  </a:cubicBezTo>
                  <a:cubicBezTo>
                    <a:pt x="93061" y="244126"/>
                    <a:pt x="57723" y="246221"/>
                    <a:pt x="28005" y="215075"/>
                  </a:cubicBezTo>
                  <a:cubicBezTo>
                    <a:pt x="-17619" y="167164"/>
                    <a:pt x="-7808" y="102013"/>
                    <a:pt x="59724" y="71914"/>
                  </a:cubicBezTo>
                  <a:cubicBezTo>
                    <a:pt x="122970" y="43720"/>
                    <a:pt x="186025" y="11144"/>
                    <a:pt x="256129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Полилиния: фигура 26">
              <a:extLst>
                <a:ext uri="{FF2B5EF4-FFF2-40B4-BE49-F238E27FC236}">
                  <a16:creationId xmlns:a16="http://schemas.microsoft.com/office/drawing/2014/main" id="{11B5CC47-8731-D8AE-3872-4124F72650BB}"/>
                </a:ext>
              </a:extLst>
            </p:cNvPr>
            <p:cNvSpPr/>
            <p:nvPr/>
          </p:nvSpPr>
          <p:spPr>
            <a:xfrm>
              <a:off x="6857564" y="3432398"/>
              <a:ext cx="408487" cy="285944"/>
            </a:xfrm>
            <a:custGeom>
              <a:gdLst>
                <a:gd name="connsiteX0" fmla="*/ 164933 w 408487"/>
                <a:gd name="connsiteY0" fmla="*/ 284257 h 285944"/>
                <a:gd name="connsiteX1" fmla="*/ 69968 w 408487"/>
                <a:gd name="connsiteY1" fmla="*/ 282923 h 285944"/>
                <a:gd name="connsiteX2" fmla="*/ 1864 w 408487"/>
                <a:gd name="connsiteY2" fmla="*/ 229869 h 285944"/>
                <a:gd name="connsiteX3" fmla="*/ 66444 w 408487"/>
                <a:gd name="connsiteY3" fmla="*/ 153097 h 285944"/>
                <a:gd name="connsiteX4" fmla="*/ 139691 w 408487"/>
                <a:gd name="connsiteY4" fmla="*/ 152621 h 285944"/>
                <a:gd name="connsiteX5" fmla="*/ 207224 w 408487"/>
                <a:gd name="connsiteY5" fmla="*/ 98234 h 285944"/>
                <a:gd name="connsiteX6" fmla="*/ 367053 w 408487"/>
                <a:gd name="connsiteY6" fmla="*/ 19462 h 285944"/>
                <a:gd name="connsiteX7" fmla="*/ 408487 w 408487"/>
                <a:gd name="connsiteY7" fmla="*/ 82231 h 285944"/>
                <a:gd name="connsiteX8" fmla="*/ 360385 w 408487"/>
                <a:gd name="connsiteY8" fmla="*/ 124332 h 285944"/>
                <a:gd name="connsiteX9" fmla="*/ 324095 w 408487"/>
                <a:gd name="connsiteY9" fmla="*/ 162146 h 285944"/>
                <a:gd name="connsiteX10" fmla="*/ 179601 w 408487"/>
                <a:gd name="connsiteY10" fmla="*/ 284828 h 285944"/>
                <a:gd name="connsiteX11" fmla="*/ 164933 w 408487"/>
                <a:gd name="connsiteY11" fmla="*/ 284828 h 285944"/>
                <a:gd name="connsiteX12" fmla="*/ 164933 w 408487"/>
                <a:gd name="connsiteY12" fmla="*/ 284257 h 28594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8487" h="285944">
                  <a:moveTo>
                    <a:pt x="164933" y="284257"/>
                  </a:moveTo>
                  <a:cubicBezTo>
                    <a:pt x="133214" y="284257"/>
                    <a:pt x="100544" y="288829"/>
                    <a:pt x="69968" y="282923"/>
                  </a:cubicBezTo>
                  <a:cubicBezTo>
                    <a:pt x="41203" y="277303"/>
                    <a:pt x="7103" y="271684"/>
                    <a:pt x="1864" y="229869"/>
                  </a:cubicBezTo>
                  <a:cubicBezTo>
                    <a:pt x="-5470" y="171671"/>
                    <a:pt x="7389" y="154717"/>
                    <a:pt x="66444" y="153097"/>
                  </a:cubicBezTo>
                  <a:cubicBezTo>
                    <a:pt x="90828" y="152431"/>
                    <a:pt x="115307" y="153097"/>
                    <a:pt x="139691" y="152621"/>
                  </a:cubicBezTo>
                  <a:cubicBezTo>
                    <a:pt x="190936" y="151573"/>
                    <a:pt x="198651" y="145192"/>
                    <a:pt x="207224" y="98234"/>
                  </a:cubicBezTo>
                  <a:cubicBezTo>
                    <a:pt x="224178" y="5270"/>
                    <a:pt x="284567" y="-23401"/>
                    <a:pt x="367053" y="19462"/>
                  </a:cubicBezTo>
                  <a:cubicBezTo>
                    <a:pt x="394580" y="33749"/>
                    <a:pt x="408582" y="57657"/>
                    <a:pt x="408487" y="82231"/>
                  </a:cubicBezTo>
                  <a:cubicBezTo>
                    <a:pt x="408392" y="103948"/>
                    <a:pt x="393151" y="126523"/>
                    <a:pt x="360385" y="124332"/>
                  </a:cubicBezTo>
                  <a:cubicBezTo>
                    <a:pt x="338002" y="122808"/>
                    <a:pt x="327810" y="139953"/>
                    <a:pt x="324095" y="162146"/>
                  </a:cubicBezTo>
                  <a:cubicBezTo>
                    <a:pt x="303617" y="284828"/>
                    <a:pt x="303331" y="284828"/>
                    <a:pt x="179601" y="284828"/>
                  </a:cubicBezTo>
                  <a:cubicBezTo>
                    <a:pt x="174743" y="284828"/>
                    <a:pt x="169885" y="284828"/>
                    <a:pt x="164933" y="284828"/>
                  </a:cubicBezTo>
                  <a:cubicBezTo>
                    <a:pt x="164933" y="284638"/>
                    <a:pt x="164933" y="284447"/>
                    <a:pt x="164933" y="28425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Полилиния: фигура 27">
              <a:extLst>
                <a:ext uri="{FF2B5EF4-FFF2-40B4-BE49-F238E27FC236}">
                  <a16:creationId xmlns:a16="http://schemas.microsoft.com/office/drawing/2014/main" id="{5275AD5D-4B39-F195-4A41-823136F723DF}"/>
                </a:ext>
              </a:extLst>
            </p:cNvPr>
            <p:cNvSpPr/>
            <p:nvPr/>
          </p:nvSpPr>
          <p:spPr>
            <a:xfrm>
              <a:off x="4678869" y="858879"/>
              <a:ext cx="2387440" cy="2390111"/>
            </a:xfrm>
            <a:custGeom>
              <a:gdLst>
                <a:gd name="connsiteX0" fmla="*/ 1197294 w 2387440"/>
                <a:gd name="connsiteY0" fmla="*/ 2390099 h 2390111"/>
                <a:gd name="connsiteX1" fmla="*/ 305944 w 2387440"/>
                <a:gd name="connsiteY1" fmla="*/ 1989477 h 2390111"/>
                <a:gd name="connsiteX2" fmla="*/ 1 w 2387440"/>
                <a:gd name="connsiteY2" fmla="*/ 1197854 h 2390111"/>
                <a:gd name="connsiteX3" fmla="*/ 383287 w 2387440"/>
                <a:gd name="connsiteY3" fmla="*/ 320792 h 2390111"/>
                <a:gd name="connsiteX4" fmla="*/ 1213772 w 2387440"/>
                <a:gd name="connsiteY4" fmla="*/ 181 h 2390111"/>
                <a:gd name="connsiteX5" fmla="*/ 2387157 w 2387440"/>
                <a:gd name="connsiteY5" fmla="*/ 1227953 h 2390111"/>
                <a:gd name="connsiteX6" fmla="*/ 1197294 w 2387440"/>
                <a:gd name="connsiteY6" fmla="*/ 2390099 h 2390111"/>
                <a:gd name="connsiteX7" fmla="*/ 1198532 w 2387440"/>
                <a:gd name="connsiteY7" fmla="*/ 158391 h 2390111"/>
                <a:gd name="connsiteX8" fmla="*/ 459678 w 2387440"/>
                <a:gd name="connsiteY8" fmla="*/ 452713 h 2390111"/>
                <a:gd name="connsiteX9" fmla="*/ 146400 w 2387440"/>
                <a:gd name="connsiteY9" fmla="*/ 1185186 h 2390111"/>
                <a:gd name="connsiteX10" fmla="*/ 445676 w 2387440"/>
                <a:gd name="connsiteY10" fmla="*/ 1923945 h 2390111"/>
                <a:gd name="connsiteX11" fmla="*/ 1168909 w 2387440"/>
                <a:gd name="connsiteY11" fmla="*/ 2241318 h 2390111"/>
                <a:gd name="connsiteX12" fmla="*/ 2240853 w 2387440"/>
                <a:gd name="connsiteY12" fmla="*/ 1158040 h 2390111"/>
                <a:gd name="connsiteX13" fmla="*/ 1198532 w 2387440"/>
                <a:gd name="connsiteY13" fmla="*/ 158391 h 239011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87440" h="2390111">
                  <a:moveTo>
                    <a:pt x="1197294" y="2390099"/>
                  </a:moveTo>
                  <a:cubicBezTo>
                    <a:pt x="842773" y="2384765"/>
                    <a:pt x="546355" y="2252462"/>
                    <a:pt x="305944" y="1989477"/>
                  </a:cubicBezTo>
                  <a:cubicBezTo>
                    <a:pt x="100204" y="1764497"/>
                    <a:pt x="-380" y="1493796"/>
                    <a:pt x="1" y="1197854"/>
                  </a:cubicBezTo>
                  <a:cubicBezTo>
                    <a:pt x="382" y="857145"/>
                    <a:pt x="127160" y="557584"/>
                    <a:pt x="383287" y="320792"/>
                  </a:cubicBezTo>
                  <a:cubicBezTo>
                    <a:pt x="618078" y="103717"/>
                    <a:pt x="898304" y="-5058"/>
                    <a:pt x="1213772" y="181"/>
                  </a:cubicBezTo>
                  <a:cubicBezTo>
                    <a:pt x="1846518" y="10753"/>
                    <a:pt x="2401825" y="527104"/>
                    <a:pt x="2387157" y="1227953"/>
                  </a:cubicBezTo>
                  <a:cubicBezTo>
                    <a:pt x="2374393" y="1846411"/>
                    <a:pt x="1856995" y="2393147"/>
                    <a:pt x="1197294" y="2390099"/>
                  </a:cubicBezTo>
                  <a:close/>
                  <a:moveTo>
                    <a:pt x="1198532" y="158391"/>
                  </a:moveTo>
                  <a:cubicBezTo>
                    <a:pt x="869824" y="140960"/>
                    <a:pt x="629699" y="288693"/>
                    <a:pt x="459678" y="452713"/>
                  </a:cubicBezTo>
                  <a:cubicBezTo>
                    <a:pt x="254414" y="650738"/>
                    <a:pt x="148400" y="904770"/>
                    <a:pt x="146400" y="1185186"/>
                  </a:cubicBezTo>
                  <a:cubicBezTo>
                    <a:pt x="144400" y="1465126"/>
                    <a:pt x="245079" y="1718300"/>
                    <a:pt x="445676" y="1923945"/>
                  </a:cubicBezTo>
                  <a:cubicBezTo>
                    <a:pt x="644082" y="2127399"/>
                    <a:pt x="887255" y="2233317"/>
                    <a:pt x="1168909" y="2241318"/>
                  </a:cubicBezTo>
                  <a:cubicBezTo>
                    <a:pt x="1761936" y="2258273"/>
                    <a:pt x="2257426" y="1770021"/>
                    <a:pt x="2240853" y="1158040"/>
                  </a:cubicBezTo>
                  <a:cubicBezTo>
                    <a:pt x="2226470" y="629021"/>
                    <a:pt x="1757745" y="133626"/>
                    <a:pt x="1198532" y="15839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Полилиния: фигура 28">
              <a:extLst>
                <a:ext uri="{FF2B5EF4-FFF2-40B4-BE49-F238E27FC236}">
                  <a16:creationId xmlns:a16="http://schemas.microsoft.com/office/drawing/2014/main" id="{3A1C2917-E4DB-9E98-371B-D03CC5820175}"/>
                </a:ext>
              </a:extLst>
            </p:cNvPr>
            <p:cNvSpPr/>
            <p:nvPr/>
          </p:nvSpPr>
          <p:spPr>
            <a:xfrm>
              <a:off x="3466717" y="3658749"/>
              <a:ext cx="503992" cy="514080"/>
            </a:xfrm>
            <a:custGeom>
              <a:gdLst>
                <a:gd name="connsiteX0" fmla="*/ 502922 w 503992"/>
                <a:gd name="connsiteY0" fmla="*/ 261931 h 514080"/>
                <a:gd name="connsiteX1" fmla="*/ 251748 w 503992"/>
                <a:gd name="connsiteY1" fmla="*/ 514058 h 514080"/>
                <a:gd name="connsiteX2" fmla="*/ 97 w 503992"/>
                <a:gd name="connsiteY2" fmla="*/ 253263 h 514080"/>
                <a:gd name="connsiteX3" fmla="*/ 255367 w 503992"/>
                <a:gd name="connsiteY3" fmla="*/ 89 h 514080"/>
                <a:gd name="connsiteX4" fmla="*/ 502922 w 503992"/>
                <a:gd name="connsiteY4" fmla="*/ 261931 h 51408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3992" h="514080">
                  <a:moveTo>
                    <a:pt x="502922" y="261931"/>
                  </a:moveTo>
                  <a:cubicBezTo>
                    <a:pt x="516543" y="416712"/>
                    <a:pt x="360619" y="512153"/>
                    <a:pt x="251748" y="514058"/>
                  </a:cubicBezTo>
                  <a:cubicBezTo>
                    <a:pt x="127923" y="516153"/>
                    <a:pt x="-4094" y="372611"/>
                    <a:pt x="97" y="253263"/>
                  </a:cubicBezTo>
                  <a:cubicBezTo>
                    <a:pt x="4574" y="128105"/>
                    <a:pt x="120970" y="-3912"/>
                    <a:pt x="255367" y="89"/>
                  </a:cubicBezTo>
                  <a:cubicBezTo>
                    <a:pt x="387860" y="3994"/>
                    <a:pt x="517114" y="107245"/>
                    <a:pt x="502922" y="26193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Полилиния: фигура 29">
              <a:extLst>
                <a:ext uri="{FF2B5EF4-FFF2-40B4-BE49-F238E27FC236}">
                  <a16:creationId xmlns:a16="http://schemas.microsoft.com/office/drawing/2014/main" id="{FDE00D96-3299-CE40-A5E4-357898E6A0E8}"/>
                </a:ext>
              </a:extLst>
            </p:cNvPr>
            <p:cNvSpPr/>
            <p:nvPr/>
          </p:nvSpPr>
          <p:spPr>
            <a:xfrm>
              <a:off x="7855636" y="3145052"/>
              <a:ext cx="501226" cy="513311"/>
            </a:xfrm>
            <a:custGeom>
              <a:gdLst>
                <a:gd name="connsiteX0" fmla="*/ 500361 w 501226"/>
                <a:gd name="connsiteY0" fmla="*/ 262897 h 513311"/>
                <a:gd name="connsiteX1" fmla="*/ 252996 w 501226"/>
                <a:gd name="connsiteY1" fmla="*/ 513309 h 513311"/>
                <a:gd name="connsiteX2" fmla="*/ 108 w 501226"/>
                <a:gd name="connsiteY2" fmla="*/ 246704 h 513311"/>
                <a:gd name="connsiteX3" fmla="*/ 250996 w 501226"/>
                <a:gd name="connsiteY3" fmla="*/ 7 h 513311"/>
                <a:gd name="connsiteX4" fmla="*/ 500361 w 501226"/>
                <a:gd name="connsiteY4" fmla="*/ 262897 h 51331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225" h="513311">
                  <a:moveTo>
                    <a:pt x="500361" y="262897"/>
                  </a:moveTo>
                  <a:cubicBezTo>
                    <a:pt x="512839" y="382055"/>
                    <a:pt x="388537" y="513976"/>
                    <a:pt x="252996" y="513309"/>
                  </a:cubicBezTo>
                  <a:cubicBezTo>
                    <a:pt x="103835" y="512452"/>
                    <a:pt x="4965" y="404153"/>
                    <a:pt x="108" y="246704"/>
                  </a:cubicBezTo>
                  <a:cubicBezTo>
                    <a:pt x="-4560" y="95828"/>
                    <a:pt x="143554" y="-946"/>
                    <a:pt x="250996" y="7"/>
                  </a:cubicBezTo>
                  <a:cubicBezTo>
                    <a:pt x="373869" y="1150"/>
                    <a:pt x="513505" y="106592"/>
                    <a:pt x="500361" y="2628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Полилиния: фигура 37">
              <a:extLst>
                <a:ext uri="{FF2B5EF4-FFF2-40B4-BE49-F238E27FC236}">
                  <a16:creationId xmlns:a16="http://schemas.microsoft.com/office/drawing/2014/main" id="{D36252EC-7060-2B9F-AE49-ECD18DFDF869}"/>
                </a:ext>
              </a:extLst>
            </p:cNvPr>
            <p:cNvSpPr/>
            <p:nvPr/>
          </p:nvSpPr>
          <p:spPr>
            <a:xfrm>
              <a:off x="5069666" y="1252262"/>
              <a:ext cx="1615182" cy="1614524"/>
            </a:xfrm>
            <a:custGeom>
              <a:gdLst>
                <a:gd name="connsiteX0" fmla="*/ 807068 w 1615182"/>
                <a:gd name="connsiteY0" fmla="*/ 275 h 1614524"/>
                <a:gd name="connsiteX1" fmla="*/ 1056242 w 1615182"/>
                <a:gd name="connsiteY1" fmla="*/ 370 h 1614524"/>
                <a:gd name="connsiteX2" fmla="*/ 1144444 w 1615182"/>
                <a:gd name="connsiteY2" fmla="*/ 91715 h 1614524"/>
                <a:gd name="connsiteX3" fmla="*/ 1143301 w 1615182"/>
                <a:gd name="connsiteY3" fmla="*/ 421565 h 1614524"/>
                <a:gd name="connsiteX4" fmla="*/ 1193211 w 1615182"/>
                <a:gd name="connsiteY4" fmla="*/ 470429 h 1614524"/>
                <a:gd name="connsiteX5" fmla="*/ 1537064 w 1615182"/>
                <a:gd name="connsiteY5" fmla="*/ 465761 h 1614524"/>
                <a:gd name="connsiteX6" fmla="*/ 1613264 w 1615182"/>
                <a:gd name="connsiteY6" fmla="*/ 535865 h 1614524"/>
                <a:gd name="connsiteX7" fmla="*/ 1613740 w 1615182"/>
                <a:gd name="connsiteY7" fmla="*/ 719127 h 1614524"/>
                <a:gd name="connsiteX8" fmla="*/ 1614978 w 1615182"/>
                <a:gd name="connsiteY8" fmla="*/ 1048882 h 1614524"/>
                <a:gd name="connsiteX9" fmla="*/ 1514871 w 1615182"/>
                <a:gd name="connsiteY9" fmla="*/ 1145656 h 1614524"/>
                <a:gd name="connsiteX10" fmla="*/ 1192450 w 1615182"/>
                <a:gd name="connsiteY10" fmla="*/ 1143656 h 1614524"/>
                <a:gd name="connsiteX11" fmla="*/ 1143491 w 1615182"/>
                <a:gd name="connsiteY11" fmla="*/ 1193567 h 1614524"/>
                <a:gd name="connsiteX12" fmla="*/ 1144444 w 1615182"/>
                <a:gd name="connsiteY12" fmla="*/ 1523418 h 1614524"/>
                <a:gd name="connsiteX13" fmla="*/ 1055290 w 1615182"/>
                <a:gd name="connsiteY13" fmla="*/ 1614095 h 1614524"/>
                <a:gd name="connsiteX14" fmla="*/ 556846 w 1615182"/>
                <a:gd name="connsiteY14" fmla="*/ 1614095 h 1614524"/>
                <a:gd name="connsiteX15" fmla="*/ 469597 w 1615182"/>
                <a:gd name="connsiteY15" fmla="*/ 1526180 h 1614524"/>
                <a:gd name="connsiteX16" fmla="*/ 470264 w 1615182"/>
                <a:gd name="connsiteY16" fmla="*/ 1188995 h 1614524"/>
                <a:gd name="connsiteX17" fmla="*/ 424068 w 1615182"/>
                <a:gd name="connsiteY17" fmla="*/ 1143846 h 1614524"/>
                <a:gd name="connsiteX18" fmla="*/ 86883 w 1615182"/>
                <a:gd name="connsiteY18" fmla="*/ 1144418 h 1614524"/>
                <a:gd name="connsiteX19" fmla="*/ 110 w 1615182"/>
                <a:gd name="connsiteY19" fmla="*/ 1056216 h 1614524"/>
                <a:gd name="connsiteX20" fmla="*/ 110 w 1615182"/>
                <a:gd name="connsiteY20" fmla="*/ 565107 h 1614524"/>
                <a:gd name="connsiteX21" fmla="*/ 92026 w 1615182"/>
                <a:gd name="connsiteY21" fmla="*/ 469857 h 1614524"/>
                <a:gd name="connsiteX22" fmla="*/ 414543 w 1615182"/>
                <a:gd name="connsiteY22" fmla="*/ 469667 h 1614524"/>
                <a:gd name="connsiteX23" fmla="*/ 469311 w 1615182"/>
                <a:gd name="connsiteY23" fmla="*/ 412898 h 1614524"/>
                <a:gd name="connsiteX24" fmla="*/ 469597 w 1615182"/>
                <a:gd name="connsiteY24" fmla="*/ 68379 h 1614524"/>
                <a:gd name="connsiteX25" fmla="*/ 535796 w 1615182"/>
                <a:gd name="connsiteY25" fmla="*/ 465 h 1614524"/>
                <a:gd name="connsiteX26" fmla="*/ 807068 w 1615182"/>
                <a:gd name="connsiteY26" fmla="*/ 275 h 1614524"/>
                <a:gd name="connsiteX27" fmla="*/ 134984 w 1615182"/>
                <a:gd name="connsiteY27" fmla="*/ 989922 h 1614524"/>
                <a:gd name="connsiteX28" fmla="*/ 205755 w 1615182"/>
                <a:gd name="connsiteY28" fmla="*/ 997542 h 1614524"/>
                <a:gd name="connsiteX29" fmla="*/ 528081 w 1615182"/>
                <a:gd name="connsiteY29" fmla="*/ 998114 h 1614524"/>
                <a:gd name="connsiteX30" fmla="*/ 601614 w 1615182"/>
                <a:gd name="connsiteY30" fmla="*/ 1074123 h 1614524"/>
                <a:gd name="connsiteX31" fmla="*/ 601233 w 1615182"/>
                <a:gd name="connsiteY31" fmla="*/ 1425786 h 1614524"/>
                <a:gd name="connsiteX32" fmla="*/ 642476 w 1615182"/>
                <a:gd name="connsiteY32" fmla="*/ 1468268 h 1614524"/>
                <a:gd name="connsiteX33" fmla="*/ 950134 w 1615182"/>
                <a:gd name="connsiteY33" fmla="*/ 1468553 h 1614524"/>
                <a:gd name="connsiteX34" fmla="*/ 998711 w 1615182"/>
                <a:gd name="connsiteY34" fmla="*/ 1418262 h 1614524"/>
                <a:gd name="connsiteX35" fmla="*/ 998140 w 1615182"/>
                <a:gd name="connsiteY35" fmla="*/ 1088601 h 1614524"/>
                <a:gd name="connsiteX36" fmla="*/ 1087198 w 1615182"/>
                <a:gd name="connsiteY36" fmla="*/ 998209 h 1614524"/>
                <a:gd name="connsiteX37" fmla="*/ 1416859 w 1615182"/>
                <a:gd name="connsiteY37" fmla="*/ 998685 h 1614524"/>
                <a:gd name="connsiteX38" fmla="*/ 1468198 w 1615182"/>
                <a:gd name="connsiteY38" fmla="*/ 951346 h 1614524"/>
                <a:gd name="connsiteX39" fmla="*/ 1468008 w 1615182"/>
                <a:gd name="connsiteY39" fmla="*/ 651118 h 1614524"/>
                <a:gd name="connsiteX40" fmla="*/ 1419049 w 1615182"/>
                <a:gd name="connsiteY40" fmla="*/ 601302 h 1614524"/>
                <a:gd name="connsiteX41" fmla="*/ 1118726 w 1615182"/>
                <a:gd name="connsiteY41" fmla="*/ 602731 h 1614524"/>
                <a:gd name="connsiteX42" fmla="*/ 997377 w 1615182"/>
                <a:gd name="connsiteY42" fmla="*/ 477763 h 1614524"/>
                <a:gd name="connsiteX43" fmla="*/ 998711 w 1615182"/>
                <a:gd name="connsiteY43" fmla="*/ 177440 h 1614524"/>
                <a:gd name="connsiteX44" fmla="*/ 952801 w 1615182"/>
                <a:gd name="connsiteY44" fmla="*/ 132006 h 1614524"/>
                <a:gd name="connsiteX45" fmla="*/ 659811 w 1615182"/>
                <a:gd name="connsiteY45" fmla="*/ 132958 h 1614524"/>
                <a:gd name="connsiteX46" fmla="*/ 602090 w 1615182"/>
                <a:gd name="connsiteY46" fmla="*/ 193251 h 1614524"/>
                <a:gd name="connsiteX47" fmla="*/ 601709 w 1615182"/>
                <a:gd name="connsiteY47" fmla="*/ 530246 h 1614524"/>
                <a:gd name="connsiteX48" fmla="*/ 531986 w 1615182"/>
                <a:gd name="connsiteY48" fmla="*/ 601874 h 1614524"/>
                <a:gd name="connsiteX49" fmla="*/ 209660 w 1615182"/>
                <a:gd name="connsiteY49" fmla="*/ 602255 h 1614524"/>
                <a:gd name="connsiteX50" fmla="*/ 132508 w 1615182"/>
                <a:gd name="connsiteY50" fmla="*/ 680550 h 1614524"/>
                <a:gd name="connsiteX51" fmla="*/ 134984 w 1615182"/>
                <a:gd name="connsiteY51" fmla="*/ 989922 h 16145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615182" h="1614524">
                  <a:moveTo>
                    <a:pt x="807068" y="275"/>
                  </a:moveTo>
                  <a:cubicBezTo>
                    <a:pt x="890126" y="275"/>
                    <a:pt x="973184" y="179"/>
                    <a:pt x="1056242" y="370"/>
                  </a:cubicBezTo>
                  <a:cubicBezTo>
                    <a:pt x="1144158" y="465"/>
                    <a:pt x="1144348" y="560"/>
                    <a:pt x="1144444" y="91715"/>
                  </a:cubicBezTo>
                  <a:cubicBezTo>
                    <a:pt x="1144539" y="201633"/>
                    <a:pt x="1145872" y="311647"/>
                    <a:pt x="1143301" y="421565"/>
                  </a:cubicBezTo>
                  <a:cubicBezTo>
                    <a:pt x="1142443" y="460523"/>
                    <a:pt x="1155397" y="471857"/>
                    <a:pt x="1193211" y="470429"/>
                  </a:cubicBezTo>
                  <a:cubicBezTo>
                    <a:pt x="1307797" y="466143"/>
                    <a:pt x="1422478" y="474810"/>
                    <a:pt x="1537064" y="465761"/>
                  </a:cubicBezTo>
                  <a:cubicBezTo>
                    <a:pt x="1586308" y="461856"/>
                    <a:pt x="1611359" y="483383"/>
                    <a:pt x="1613264" y="535865"/>
                  </a:cubicBezTo>
                  <a:cubicBezTo>
                    <a:pt x="1615455" y="596826"/>
                    <a:pt x="1613740" y="657976"/>
                    <a:pt x="1613740" y="719127"/>
                  </a:cubicBezTo>
                  <a:cubicBezTo>
                    <a:pt x="1613740" y="829045"/>
                    <a:pt x="1610502" y="939154"/>
                    <a:pt x="1614978" y="1048882"/>
                  </a:cubicBezTo>
                  <a:cubicBezTo>
                    <a:pt x="1617836" y="1119367"/>
                    <a:pt x="1590976" y="1148895"/>
                    <a:pt x="1514871" y="1145656"/>
                  </a:cubicBezTo>
                  <a:cubicBezTo>
                    <a:pt x="1407524" y="1141084"/>
                    <a:pt x="1299892" y="1146132"/>
                    <a:pt x="1192450" y="1143656"/>
                  </a:cubicBezTo>
                  <a:cubicBezTo>
                    <a:pt x="1153397" y="1142799"/>
                    <a:pt x="1142729" y="1155943"/>
                    <a:pt x="1143491" y="1193567"/>
                  </a:cubicBezTo>
                  <a:cubicBezTo>
                    <a:pt x="1145682" y="1303485"/>
                    <a:pt x="1144825" y="1413404"/>
                    <a:pt x="1144444" y="1523418"/>
                  </a:cubicBezTo>
                  <a:cubicBezTo>
                    <a:pt x="1144158" y="1599808"/>
                    <a:pt x="1130727" y="1613810"/>
                    <a:pt x="1055290" y="1614095"/>
                  </a:cubicBezTo>
                  <a:cubicBezTo>
                    <a:pt x="889174" y="1614667"/>
                    <a:pt x="722962" y="1614667"/>
                    <a:pt x="556846" y="1614095"/>
                  </a:cubicBezTo>
                  <a:cubicBezTo>
                    <a:pt x="476455" y="1613810"/>
                    <a:pt x="469788" y="1606571"/>
                    <a:pt x="469597" y="1526180"/>
                  </a:cubicBezTo>
                  <a:cubicBezTo>
                    <a:pt x="469407" y="1413785"/>
                    <a:pt x="468264" y="1301390"/>
                    <a:pt x="470264" y="1188995"/>
                  </a:cubicBezTo>
                  <a:cubicBezTo>
                    <a:pt x="470931" y="1152990"/>
                    <a:pt x="458643" y="1143275"/>
                    <a:pt x="424068" y="1143846"/>
                  </a:cubicBezTo>
                  <a:cubicBezTo>
                    <a:pt x="311673" y="1145751"/>
                    <a:pt x="199278" y="1144989"/>
                    <a:pt x="86883" y="1144418"/>
                  </a:cubicBezTo>
                  <a:cubicBezTo>
                    <a:pt x="6206" y="1143942"/>
                    <a:pt x="205" y="1137465"/>
                    <a:pt x="110" y="1056216"/>
                  </a:cubicBezTo>
                  <a:cubicBezTo>
                    <a:pt x="-81" y="892482"/>
                    <a:pt x="15" y="728842"/>
                    <a:pt x="110" y="565107"/>
                  </a:cubicBezTo>
                  <a:cubicBezTo>
                    <a:pt x="205" y="470143"/>
                    <a:pt x="300" y="469952"/>
                    <a:pt x="92026" y="469857"/>
                  </a:cubicBezTo>
                  <a:cubicBezTo>
                    <a:pt x="199564" y="469762"/>
                    <a:pt x="307006" y="470143"/>
                    <a:pt x="414543" y="469667"/>
                  </a:cubicBezTo>
                  <a:cubicBezTo>
                    <a:pt x="468550" y="469476"/>
                    <a:pt x="469121" y="468810"/>
                    <a:pt x="469311" y="412898"/>
                  </a:cubicBezTo>
                  <a:cubicBezTo>
                    <a:pt x="469692" y="298026"/>
                    <a:pt x="468931" y="183250"/>
                    <a:pt x="469597" y="68379"/>
                  </a:cubicBezTo>
                  <a:cubicBezTo>
                    <a:pt x="469978" y="5799"/>
                    <a:pt x="474741" y="1037"/>
                    <a:pt x="535796" y="465"/>
                  </a:cubicBezTo>
                  <a:cubicBezTo>
                    <a:pt x="626284" y="-392"/>
                    <a:pt x="716676" y="179"/>
                    <a:pt x="807068" y="275"/>
                  </a:cubicBezTo>
                  <a:close/>
                  <a:moveTo>
                    <a:pt x="134984" y="989922"/>
                  </a:moveTo>
                  <a:cubicBezTo>
                    <a:pt x="157082" y="1004877"/>
                    <a:pt x="182133" y="997257"/>
                    <a:pt x="205755" y="997542"/>
                  </a:cubicBezTo>
                  <a:cubicBezTo>
                    <a:pt x="313197" y="998399"/>
                    <a:pt x="420639" y="997542"/>
                    <a:pt x="528081" y="998114"/>
                  </a:cubicBezTo>
                  <a:cubicBezTo>
                    <a:pt x="597327" y="998495"/>
                    <a:pt x="601328" y="1002876"/>
                    <a:pt x="601614" y="1074123"/>
                  </a:cubicBezTo>
                  <a:cubicBezTo>
                    <a:pt x="601995" y="1191376"/>
                    <a:pt x="602566" y="1308534"/>
                    <a:pt x="601233" y="1425786"/>
                  </a:cubicBezTo>
                  <a:cubicBezTo>
                    <a:pt x="600852" y="1456743"/>
                    <a:pt x="609901" y="1468744"/>
                    <a:pt x="642476" y="1468268"/>
                  </a:cubicBezTo>
                  <a:cubicBezTo>
                    <a:pt x="745060" y="1466553"/>
                    <a:pt x="847644" y="1465887"/>
                    <a:pt x="950134" y="1468553"/>
                  </a:cubicBezTo>
                  <a:cubicBezTo>
                    <a:pt x="989758" y="1469601"/>
                    <a:pt x="999378" y="1455314"/>
                    <a:pt x="998711" y="1418262"/>
                  </a:cubicBezTo>
                  <a:cubicBezTo>
                    <a:pt x="996711" y="1308438"/>
                    <a:pt x="997663" y="1198520"/>
                    <a:pt x="998140" y="1088601"/>
                  </a:cubicBezTo>
                  <a:cubicBezTo>
                    <a:pt x="998425" y="1011544"/>
                    <a:pt x="1011189" y="998495"/>
                    <a:pt x="1087198" y="998209"/>
                  </a:cubicBezTo>
                  <a:cubicBezTo>
                    <a:pt x="1197117" y="997733"/>
                    <a:pt x="1307035" y="997066"/>
                    <a:pt x="1416859" y="998685"/>
                  </a:cubicBezTo>
                  <a:cubicBezTo>
                    <a:pt x="1452292" y="999257"/>
                    <a:pt x="1469436" y="992685"/>
                    <a:pt x="1468198" y="951346"/>
                  </a:cubicBezTo>
                  <a:cubicBezTo>
                    <a:pt x="1465245" y="851334"/>
                    <a:pt x="1465722" y="751131"/>
                    <a:pt x="1468008" y="651118"/>
                  </a:cubicBezTo>
                  <a:cubicBezTo>
                    <a:pt x="1468865" y="613494"/>
                    <a:pt x="1458007" y="600350"/>
                    <a:pt x="1419049" y="601302"/>
                  </a:cubicBezTo>
                  <a:cubicBezTo>
                    <a:pt x="1319037" y="603779"/>
                    <a:pt x="1218739" y="599873"/>
                    <a:pt x="1118726" y="602731"/>
                  </a:cubicBezTo>
                  <a:cubicBezTo>
                    <a:pt x="1011570" y="605779"/>
                    <a:pt x="993853" y="595302"/>
                    <a:pt x="997377" y="477763"/>
                  </a:cubicBezTo>
                  <a:cubicBezTo>
                    <a:pt x="1000330" y="377751"/>
                    <a:pt x="996616" y="277548"/>
                    <a:pt x="998711" y="177440"/>
                  </a:cubicBezTo>
                  <a:cubicBezTo>
                    <a:pt x="999473" y="141816"/>
                    <a:pt x="987757" y="131339"/>
                    <a:pt x="952801" y="132006"/>
                  </a:cubicBezTo>
                  <a:cubicBezTo>
                    <a:pt x="855169" y="134006"/>
                    <a:pt x="757443" y="132006"/>
                    <a:pt x="659811" y="132958"/>
                  </a:cubicBezTo>
                  <a:cubicBezTo>
                    <a:pt x="607710" y="133530"/>
                    <a:pt x="602471" y="139054"/>
                    <a:pt x="602090" y="193251"/>
                  </a:cubicBezTo>
                  <a:cubicBezTo>
                    <a:pt x="601233" y="305551"/>
                    <a:pt x="602185" y="417946"/>
                    <a:pt x="601709" y="530246"/>
                  </a:cubicBezTo>
                  <a:cubicBezTo>
                    <a:pt x="601423" y="597016"/>
                    <a:pt x="597137" y="601493"/>
                    <a:pt x="531986" y="601874"/>
                  </a:cubicBezTo>
                  <a:cubicBezTo>
                    <a:pt x="424544" y="602445"/>
                    <a:pt x="317102" y="601493"/>
                    <a:pt x="209660" y="602255"/>
                  </a:cubicBezTo>
                  <a:cubicBezTo>
                    <a:pt x="122697" y="602826"/>
                    <a:pt x="133650" y="589301"/>
                    <a:pt x="132508" y="680550"/>
                  </a:cubicBezTo>
                  <a:cubicBezTo>
                    <a:pt x="131174" y="783325"/>
                    <a:pt x="146890" y="886195"/>
                    <a:pt x="134984" y="9899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9" name="Google Shape;30;p16">
            <a:extLst>
              <a:ext uri="{FF2B5EF4-FFF2-40B4-BE49-F238E27FC236}">
                <a16:creationId xmlns:a16="http://schemas.microsoft.com/office/drawing/2014/main" id="{4FBF187B-B9D1-CC9B-E2D5-728349CEB4B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5728" y="269172"/>
            <a:ext cx="5732322" cy="3088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800"/>
              <a:buNone/>
              <a:defRPr b="1" cap="all" baseline="0">
                <a:solidFill>
                  <a:schemeClr val="bg1"/>
                </a:solidFill>
                <a:latin typeface="+mj-lt"/>
              </a:defRPr>
            </a:lvl1pPr>
            <a:lvl2pPr lvl="1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Прямоугольник: скругленные верхние углы 39">
            <a:extLst>
              <a:ext uri="{FF2B5EF4-FFF2-40B4-BE49-F238E27FC236}">
                <a16:creationId xmlns:a16="http://schemas.microsoft.com/office/drawing/2014/main" id="{21535F4D-71D3-76DC-8D49-6A168E9172B5}"/>
              </a:ext>
            </a:extLst>
          </p:cNvPr>
          <p:cNvSpPr/>
          <p:nvPr userDrawn="1"/>
        </p:nvSpPr>
        <p:spPr>
          <a:xfrm>
            <a:off x="11417031" y="6427073"/>
            <a:ext cx="433874" cy="434918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916043"/>
      </p:ext>
    </p:extLst>
  </p:cSld>
  <p:clrMapOvr>
    <a:masterClrMapping/>
  </p:clrMapOvr>
  <p:transition/>
  <p:timing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matchingName="Заголовок раздела" userDrawn="1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</a:xfrm>
      </p:grpSpPr>
      <p:grpSp>
        <p:nvGrpSpPr>
          <p:cNvPr id="4" name="Рисунок 2">
            <a:extLst>
              <a:ext uri="{FF2B5EF4-FFF2-40B4-BE49-F238E27FC236}">
                <a16:creationId xmlns:a16="http://schemas.microsoft.com/office/drawing/2014/main" id="{0770A637-A4BF-EFB8-CB6C-52D6874ABED7}"/>
              </a:ext>
            </a:extLst>
          </p:cNvPr>
          <p:cNvGrpSpPr/>
          <p:nvPr/>
        </p:nvGrpSpPr>
        <p:grpSpPr>
          <a:xfrm>
            <a:off x="11008297" y="259980"/>
            <a:ext cx="855756" cy="700177"/>
            <a:chOff x="2385155" y="358845"/>
            <a:chExt cx="7511129" cy="6145586"/>
          </a:xfrm>
        </p:grpSpPr>
        <p:sp>
          <p:nvSpPr>
            <p:cNvPr id="5" name="Полилиния: фигура 4">
              <a:extLst>
                <a:ext uri="{FF2B5EF4-FFF2-40B4-BE49-F238E27FC236}">
                  <a16:creationId xmlns:a16="http://schemas.microsoft.com/office/drawing/2014/main" id="{F52F703D-66C8-DD93-F082-23024BCE067F}"/>
                </a:ext>
              </a:extLst>
            </p:cNvPr>
            <p:cNvSpPr/>
            <p:nvPr/>
          </p:nvSpPr>
          <p:spPr>
            <a:xfrm>
              <a:off x="2399455" y="3671814"/>
              <a:ext cx="6973876" cy="2832617"/>
            </a:xfrm>
            <a:custGeom>
              <a:gdLst>
                <a:gd name="connsiteX0" fmla="*/ 3565195 w 6973876"/>
                <a:gd name="connsiteY0" fmla="*/ 2832618 h 2832617"/>
                <a:gd name="connsiteX1" fmla="*/ 3406127 w 6973876"/>
                <a:gd name="connsiteY1" fmla="*/ 2803948 h 2832617"/>
                <a:gd name="connsiteX2" fmla="*/ 3346691 w 6973876"/>
                <a:gd name="connsiteY2" fmla="*/ 2782993 h 2832617"/>
                <a:gd name="connsiteX3" fmla="*/ 3229058 w 6973876"/>
                <a:gd name="connsiteY3" fmla="*/ 2645071 h 2832617"/>
                <a:gd name="connsiteX4" fmla="*/ 3207245 w 6973876"/>
                <a:gd name="connsiteY4" fmla="*/ 2617639 h 2832617"/>
                <a:gd name="connsiteX5" fmla="*/ 3024556 w 6973876"/>
                <a:gd name="connsiteY5" fmla="*/ 2589540 h 2832617"/>
                <a:gd name="connsiteX6" fmla="*/ 2931878 w 6973876"/>
                <a:gd name="connsiteY6" fmla="*/ 2546201 h 2832617"/>
                <a:gd name="connsiteX7" fmla="*/ 2855963 w 6973876"/>
                <a:gd name="connsiteY7" fmla="*/ 2366560 h 2832617"/>
                <a:gd name="connsiteX8" fmla="*/ 2842533 w 6973876"/>
                <a:gd name="connsiteY8" fmla="*/ 2325412 h 2832617"/>
                <a:gd name="connsiteX9" fmla="*/ 2748140 w 6973876"/>
                <a:gd name="connsiteY9" fmla="*/ 2260737 h 2832617"/>
                <a:gd name="connsiteX10" fmla="*/ 2625839 w 6973876"/>
                <a:gd name="connsiteY10" fmla="*/ 2272643 h 2832617"/>
                <a:gd name="connsiteX11" fmla="*/ 2552687 w 6973876"/>
                <a:gd name="connsiteY11" fmla="*/ 2250259 h 2832617"/>
                <a:gd name="connsiteX12" fmla="*/ 2451627 w 6973876"/>
                <a:gd name="connsiteY12" fmla="*/ 2144722 h 2832617"/>
                <a:gd name="connsiteX13" fmla="*/ 2432768 w 6973876"/>
                <a:gd name="connsiteY13" fmla="*/ 2054235 h 2832617"/>
                <a:gd name="connsiteX14" fmla="*/ 2392667 w 6973876"/>
                <a:gd name="connsiteY14" fmla="*/ 1988798 h 2832617"/>
                <a:gd name="connsiteX15" fmla="*/ 2321039 w 6973876"/>
                <a:gd name="connsiteY15" fmla="*/ 1983750 h 2832617"/>
                <a:gd name="connsiteX16" fmla="*/ 2064721 w 6973876"/>
                <a:gd name="connsiteY16" fmla="*/ 1971844 h 2832617"/>
                <a:gd name="connsiteX17" fmla="*/ 1981759 w 6973876"/>
                <a:gd name="connsiteY17" fmla="*/ 2039757 h 2832617"/>
                <a:gd name="connsiteX18" fmla="*/ 1895367 w 6973876"/>
                <a:gd name="connsiteY18" fmla="*/ 2181394 h 2832617"/>
                <a:gd name="connsiteX19" fmla="*/ 1906035 w 6973876"/>
                <a:gd name="connsiteY19" fmla="*/ 2243782 h 2832617"/>
                <a:gd name="connsiteX20" fmla="*/ 1847456 w 6973876"/>
                <a:gd name="connsiteY20" fmla="*/ 2289217 h 2832617"/>
                <a:gd name="connsiteX21" fmla="*/ 1594758 w 6973876"/>
                <a:gd name="connsiteY21" fmla="*/ 2178441 h 2832617"/>
                <a:gd name="connsiteX22" fmla="*/ 1495603 w 6973876"/>
                <a:gd name="connsiteY22" fmla="*/ 2128053 h 2832617"/>
                <a:gd name="connsiteX23" fmla="*/ 1354537 w 6973876"/>
                <a:gd name="connsiteY23" fmla="*/ 2067474 h 2832617"/>
                <a:gd name="connsiteX24" fmla="*/ 1301769 w 6973876"/>
                <a:gd name="connsiteY24" fmla="*/ 2016992 h 2832617"/>
                <a:gd name="connsiteX25" fmla="*/ 1262050 w 6973876"/>
                <a:gd name="connsiteY25" fmla="*/ 1930410 h 2832617"/>
                <a:gd name="connsiteX26" fmla="*/ 1216425 w 6973876"/>
                <a:gd name="connsiteY26" fmla="*/ 1896120 h 2832617"/>
                <a:gd name="connsiteX27" fmla="*/ 1112698 w 6973876"/>
                <a:gd name="connsiteY27" fmla="*/ 1942126 h 2832617"/>
                <a:gd name="connsiteX28" fmla="*/ 1030878 w 6973876"/>
                <a:gd name="connsiteY28" fmla="*/ 1982892 h 2832617"/>
                <a:gd name="connsiteX29" fmla="*/ 960774 w 6973876"/>
                <a:gd name="connsiteY29" fmla="*/ 1951746 h 2832617"/>
                <a:gd name="connsiteX30" fmla="*/ 930199 w 6973876"/>
                <a:gd name="connsiteY30" fmla="*/ 1944031 h 2832617"/>
                <a:gd name="connsiteX31" fmla="*/ 926579 w 6973876"/>
                <a:gd name="connsiteY31" fmla="*/ 1971177 h 2832617"/>
                <a:gd name="connsiteX32" fmla="*/ 947915 w 6973876"/>
                <a:gd name="connsiteY32" fmla="*/ 2062236 h 2832617"/>
                <a:gd name="connsiteX33" fmla="*/ 935628 w 6973876"/>
                <a:gd name="connsiteY33" fmla="*/ 2292455 h 2832617"/>
                <a:gd name="connsiteX34" fmla="*/ 843712 w 6973876"/>
                <a:gd name="connsiteY34" fmla="*/ 2345129 h 2832617"/>
                <a:gd name="connsiteX35" fmla="*/ 660641 w 6973876"/>
                <a:gd name="connsiteY35" fmla="*/ 2492290 h 2832617"/>
                <a:gd name="connsiteX36" fmla="*/ 660165 w 6973876"/>
                <a:gd name="connsiteY36" fmla="*/ 2646309 h 2832617"/>
                <a:gd name="connsiteX37" fmla="*/ 576726 w 6973876"/>
                <a:gd name="connsiteY37" fmla="*/ 2728224 h 2832617"/>
                <a:gd name="connsiteX38" fmla="*/ 388893 w 6973876"/>
                <a:gd name="connsiteY38" fmla="*/ 2713651 h 2832617"/>
                <a:gd name="connsiteX39" fmla="*/ 337839 w 6973876"/>
                <a:gd name="connsiteY39" fmla="*/ 2667931 h 2832617"/>
                <a:gd name="connsiteX40" fmla="*/ 323837 w 6973876"/>
                <a:gd name="connsiteY40" fmla="*/ 2524389 h 2832617"/>
                <a:gd name="connsiteX41" fmla="*/ 268497 w 6973876"/>
                <a:gd name="connsiteY41" fmla="*/ 2388943 h 2832617"/>
                <a:gd name="connsiteX42" fmla="*/ 197917 w 6973876"/>
                <a:gd name="connsiteY42" fmla="*/ 2241116 h 2832617"/>
                <a:gd name="connsiteX43" fmla="*/ 116383 w 6973876"/>
                <a:gd name="connsiteY43" fmla="*/ 2149675 h 2832617"/>
                <a:gd name="connsiteX44" fmla="*/ 28372 w 6973876"/>
                <a:gd name="connsiteY44" fmla="*/ 2009562 h 2832617"/>
                <a:gd name="connsiteX45" fmla="*/ 4750 w 6973876"/>
                <a:gd name="connsiteY45" fmla="*/ 1845733 h 2832617"/>
                <a:gd name="connsiteX46" fmla="*/ 940 w 6973876"/>
                <a:gd name="connsiteY46" fmla="*/ 1773247 h 2832617"/>
                <a:gd name="connsiteX47" fmla="*/ 60090 w 6973876"/>
                <a:gd name="connsiteY47" fmla="*/ 1716192 h 2832617"/>
                <a:gd name="connsiteX48" fmla="*/ 214204 w 6973876"/>
                <a:gd name="connsiteY48" fmla="*/ 1646375 h 2832617"/>
                <a:gd name="connsiteX49" fmla="*/ 285356 w 6973876"/>
                <a:gd name="connsiteY49" fmla="*/ 1617037 h 2832617"/>
                <a:gd name="connsiteX50" fmla="*/ 423278 w 6973876"/>
                <a:gd name="connsiteY50" fmla="*/ 1621324 h 2832617"/>
                <a:gd name="connsiteX51" fmla="*/ 463378 w 6973876"/>
                <a:gd name="connsiteY51" fmla="*/ 1622657 h 2832617"/>
                <a:gd name="connsiteX52" fmla="*/ 495668 w 6973876"/>
                <a:gd name="connsiteY52" fmla="*/ 1568746 h 2832617"/>
                <a:gd name="connsiteX53" fmla="*/ 452044 w 6973876"/>
                <a:gd name="connsiteY53" fmla="*/ 1459017 h 2832617"/>
                <a:gd name="connsiteX54" fmla="*/ 390417 w 6973876"/>
                <a:gd name="connsiteY54" fmla="*/ 1421394 h 2832617"/>
                <a:gd name="connsiteX55" fmla="*/ 353555 w 6973876"/>
                <a:gd name="connsiteY55" fmla="*/ 1378150 h 2832617"/>
                <a:gd name="connsiteX56" fmla="*/ 376701 w 6973876"/>
                <a:gd name="connsiteY56" fmla="*/ 1112022 h 2832617"/>
                <a:gd name="connsiteX57" fmla="*/ 376987 w 6973876"/>
                <a:gd name="connsiteY57" fmla="*/ 1046204 h 2832617"/>
                <a:gd name="connsiteX58" fmla="*/ 315074 w 6973876"/>
                <a:gd name="connsiteY58" fmla="*/ 892185 h 2832617"/>
                <a:gd name="connsiteX59" fmla="*/ 397942 w 6973876"/>
                <a:gd name="connsiteY59" fmla="*/ 750072 h 2832617"/>
                <a:gd name="connsiteX60" fmla="*/ 563772 w 6973876"/>
                <a:gd name="connsiteY60" fmla="*/ 807222 h 2832617"/>
                <a:gd name="connsiteX61" fmla="*/ 540436 w 6973876"/>
                <a:gd name="connsiteY61" fmla="*/ 880374 h 2832617"/>
                <a:gd name="connsiteX62" fmla="*/ 525862 w 6973876"/>
                <a:gd name="connsiteY62" fmla="*/ 881231 h 2832617"/>
                <a:gd name="connsiteX63" fmla="*/ 484143 w 6973876"/>
                <a:gd name="connsiteY63" fmla="*/ 955240 h 2832617"/>
                <a:gd name="connsiteX64" fmla="*/ 499954 w 6973876"/>
                <a:gd name="connsiteY64" fmla="*/ 987816 h 2832617"/>
                <a:gd name="connsiteX65" fmla="*/ 493858 w 6973876"/>
                <a:gd name="connsiteY65" fmla="*/ 1185079 h 2832617"/>
                <a:gd name="connsiteX66" fmla="*/ 529291 w 6973876"/>
                <a:gd name="connsiteY66" fmla="*/ 1351671 h 2832617"/>
                <a:gd name="connsiteX67" fmla="*/ 607301 w 6973876"/>
                <a:gd name="connsiteY67" fmla="*/ 1422823 h 2832617"/>
                <a:gd name="connsiteX68" fmla="*/ 627589 w 6973876"/>
                <a:gd name="connsiteY68" fmla="*/ 1607893 h 2832617"/>
                <a:gd name="connsiteX69" fmla="*/ 544246 w 6973876"/>
                <a:gd name="connsiteY69" fmla="*/ 1750197 h 2832617"/>
                <a:gd name="connsiteX70" fmla="*/ 511003 w 6973876"/>
                <a:gd name="connsiteY70" fmla="*/ 1761055 h 2832617"/>
                <a:gd name="connsiteX71" fmla="*/ 388226 w 6973876"/>
                <a:gd name="connsiteY71" fmla="*/ 1751340 h 2832617"/>
                <a:gd name="connsiteX72" fmla="*/ 282975 w 6973876"/>
                <a:gd name="connsiteY72" fmla="*/ 1795822 h 2832617"/>
                <a:gd name="connsiteX73" fmla="*/ 190582 w 6973876"/>
                <a:gd name="connsiteY73" fmla="*/ 1840970 h 2832617"/>
                <a:gd name="connsiteX74" fmla="*/ 147244 w 6973876"/>
                <a:gd name="connsiteY74" fmla="*/ 1872117 h 2832617"/>
                <a:gd name="connsiteX75" fmla="*/ 165246 w 6973876"/>
                <a:gd name="connsiteY75" fmla="*/ 2015373 h 2832617"/>
                <a:gd name="connsiteX76" fmla="*/ 209347 w 6973876"/>
                <a:gd name="connsiteY76" fmla="*/ 2048901 h 2832617"/>
                <a:gd name="connsiteX77" fmla="*/ 316027 w 6973876"/>
                <a:gd name="connsiteY77" fmla="*/ 2174917 h 2832617"/>
                <a:gd name="connsiteX78" fmla="*/ 420230 w 6973876"/>
                <a:gd name="connsiteY78" fmla="*/ 2361607 h 2832617"/>
                <a:gd name="connsiteX79" fmla="*/ 455187 w 6973876"/>
                <a:gd name="connsiteY79" fmla="*/ 2467429 h 2832617"/>
                <a:gd name="connsiteX80" fmla="*/ 455092 w 6973876"/>
                <a:gd name="connsiteY80" fmla="*/ 2540772 h 2832617"/>
                <a:gd name="connsiteX81" fmla="*/ 502717 w 6973876"/>
                <a:gd name="connsiteY81" fmla="*/ 2582396 h 2832617"/>
                <a:gd name="connsiteX82" fmla="*/ 528148 w 6973876"/>
                <a:gd name="connsiteY82" fmla="*/ 2540200 h 2832617"/>
                <a:gd name="connsiteX83" fmla="*/ 528053 w 6973876"/>
                <a:gd name="connsiteY83" fmla="*/ 2503529 h 2832617"/>
                <a:gd name="connsiteX84" fmla="*/ 661689 w 6973876"/>
                <a:gd name="connsiteY84" fmla="*/ 2245497 h 2832617"/>
                <a:gd name="connsiteX85" fmla="*/ 781323 w 6973876"/>
                <a:gd name="connsiteY85" fmla="*/ 2199396 h 2832617"/>
                <a:gd name="connsiteX86" fmla="*/ 820471 w 6973876"/>
                <a:gd name="connsiteY86" fmla="*/ 2127482 h 2832617"/>
                <a:gd name="connsiteX87" fmla="*/ 785800 w 6973876"/>
                <a:gd name="connsiteY87" fmla="*/ 2010611 h 2832617"/>
                <a:gd name="connsiteX88" fmla="*/ 806945 w 6973876"/>
                <a:gd name="connsiteY88" fmla="*/ 1871355 h 2832617"/>
                <a:gd name="connsiteX89" fmla="*/ 896194 w 6973876"/>
                <a:gd name="connsiteY89" fmla="*/ 1784392 h 2832617"/>
                <a:gd name="connsiteX90" fmla="*/ 988968 w 6973876"/>
                <a:gd name="connsiteY90" fmla="*/ 1790297 h 2832617"/>
                <a:gd name="connsiteX91" fmla="*/ 1074693 w 6973876"/>
                <a:gd name="connsiteY91" fmla="*/ 1798203 h 2832617"/>
                <a:gd name="connsiteX92" fmla="*/ 1212710 w 6973876"/>
                <a:gd name="connsiteY92" fmla="*/ 1763056 h 2832617"/>
                <a:gd name="connsiteX93" fmla="*/ 1337107 w 6973876"/>
                <a:gd name="connsiteY93" fmla="*/ 1761532 h 2832617"/>
                <a:gd name="connsiteX94" fmla="*/ 1406353 w 6973876"/>
                <a:gd name="connsiteY94" fmla="*/ 1847066 h 2832617"/>
                <a:gd name="connsiteX95" fmla="*/ 1411592 w 6973876"/>
                <a:gd name="connsiteY95" fmla="*/ 1934029 h 2832617"/>
                <a:gd name="connsiteX96" fmla="*/ 1527131 w 6973876"/>
                <a:gd name="connsiteY96" fmla="*/ 1996990 h 2832617"/>
                <a:gd name="connsiteX97" fmla="*/ 1708582 w 6973876"/>
                <a:gd name="connsiteY97" fmla="*/ 2099574 h 2832617"/>
                <a:gd name="connsiteX98" fmla="*/ 1737824 w 6973876"/>
                <a:gd name="connsiteY98" fmla="*/ 2125387 h 2832617"/>
                <a:gd name="connsiteX99" fmla="*/ 1811737 w 6973876"/>
                <a:gd name="connsiteY99" fmla="*/ 2054997 h 2832617"/>
                <a:gd name="connsiteX100" fmla="*/ 1848409 w 6973876"/>
                <a:gd name="connsiteY100" fmla="*/ 2002038 h 2832617"/>
                <a:gd name="connsiteX101" fmla="*/ 1893367 w 6973876"/>
                <a:gd name="connsiteY101" fmla="*/ 1910407 h 2832617"/>
                <a:gd name="connsiteX102" fmla="*/ 2134826 w 6973876"/>
                <a:gd name="connsiteY102" fmla="*/ 1847923 h 2832617"/>
                <a:gd name="connsiteX103" fmla="*/ 2355805 w 6973876"/>
                <a:gd name="connsiteY103" fmla="*/ 1847447 h 2832617"/>
                <a:gd name="connsiteX104" fmla="*/ 2577262 w 6973876"/>
                <a:gd name="connsiteY104" fmla="*/ 1942887 h 2832617"/>
                <a:gd name="connsiteX105" fmla="*/ 2586977 w 6973876"/>
                <a:gd name="connsiteY105" fmla="*/ 2028708 h 2832617"/>
                <a:gd name="connsiteX106" fmla="*/ 2654605 w 6973876"/>
                <a:gd name="connsiteY106" fmla="*/ 2128816 h 2832617"/>
                <a:gd name="connsiteX107" fmla="*/ 2835104 w 6973876"/>
                <a:gd name="connsiteY107" fmla="*/ 2111385 h 2832617"/>
                <a:gd name="connsiteX108" fmla="*/ 2927687 w 6973876"/>
                <a:gd name="connsiteY108" fmla="*/ 2176441 h 2832617"/>
                <a:gd name="connsiteX109" fmla="*/ 3008363 w 6973876"/>
                <a:gd name="connsiteY109" fmla="*/ 2392658 h 2832617"/>
                <a:gd name="connsiteX110" fmla="*/ 3086183 w 6973876"/>
                <a:gd name="connsiteY110" fmla="*/ 2453237 h 2832617"/>
                <a:gd name="connsiteX111" fmla="*/ 3268491 w 6973876"/>
                <a:gd name="connsiteY111" fmla="*/ 2492004 h 2832617"/>
                <a:gd name="connsiteX112" fmla="*/ 3331928 w 6973876"/>
                <a:gd name="connsiteY112" fmla="*/ 2545154 h 2832617"/>
                <a:gd name="connsiteX113" fmla="*/ 3359074 w 6973876"/>
                <a:gd name="connsiteY113" fmla="*/ 2596493 h 2832617"/>
                <a:gd name="connsiteX114" fmla="*/ 3591579 w 6973876"/>
                <a:gd name="connsiteY114" fmla="*/ 2651167 h 2832617"/>
                <a:gd name="connsiteX115" fmla="*/ 3827609 w 6973876"/>
                <a:gd name="connsiteY115" fmla="*/ 2545249 h 2832617"/>
                <a:gd name="connsiteX116" fmla="*/ 3888950 w 6973876"/>
                <a:gd name="connsiteY116" fmla="*/ 2556774 h 2832617"/>
                <a:gd name="connsiteX117" fmla="*/ 3995630 w 6973876"/>
                <a:gd name="connsiteY117" fmla="*/ 2600398 h 2832617"/>
                <a:gd name="connsiteX118" fmla="*/ 4066400 w 6973876"/>
                <a:gd name="connsiteY118" fmla="*/ 2611638 h 2832617"/>
                <a:gd name="connsiteX119" fmla="*/ 4095737 w 6973876"/>
                <a:gd name="connsiteY119" fmla="*/ 2571061 h 2832617"/>
                <a:gd name="connsiteX120" fmla="*/ 4129075 w 6973876"/>
                <a:gd name="connsiteY120" fmla="*/ 2410661 h 2832617"/>
                <a:gd name="connsiteX121" fmla="*/ 4186034 w 6973876"/>
                <a:gd name="connsiteY121" fmla="*/ 2370560 h 2832617"/>
                <a:gd name="connsiteX122" fmla="*/ 4419778 w 6973876"/>
                <a:gd name="connsiteY122" fmla="*/ 2405993 h 2832617"/>
                <a:gd name="connsiteX123" fmla="*/ 4473499 w 6973876"/>
                <a:gd name="connsiteY123" fmla="*/ 2465334 h 2832617"/>
                <a:gd name="connsiteX124" fmla="*/ 4504170 w 6973876"/>
                <a:gd name="connsiteY124" fmla="*/ 2497433 h 2832617"/>
                <a:gd name="connsiteX125" fmla="*/ 4652283 w 6973876"/>
                <a:gd name="connsiteY125" fmla="*/ 2491147 h 2832617"/>
                <a:gd name="connsiteX126" fmla="*/ 4813160 w 6973876"/>
                <a:gd name="connsiteY126" fmla="*/ 2476859 h 2832617"/>
                <a:gd name="connsiteX127" fmla="*/ 5012328 w 6973876"/>
                <a:gd name="connsiteY127" fmla="*/ 2507339 h 2832617"/>
                <a:gd name="connsiteX128" fmla="*/ 5051190 w 6973876"/>
                <a:gd name="connsiteY128" fmla="*/ 2485336 h 2832617"/>
                <a:gd name="connsiteX129" fmla="*/ 5255120 w 6973876"/>
                <a:gd name="connsiteY129" fmla="*/ 2317410 h 2832617"/>
                <a:gd name="connsiteX130" fmla="*/ 5332654 w 6973876"/>
                <a:gd name="connsiteY130" fmla="*/ 2304266 h 2832617"/>
                <a:gd name="connsiteX131" fmla="*/ 5376660 w 6973876"/>
                <a:gd name="connsiteY131" fmla="*/ 2304171 h 2832617"/>
                <a:gd name="connsiteX132" fmla="*/ 5488483 w 6973876"/>
                <a:gd name="connsiteY132" fmla="*/ 2169106 h 2832617"/>
                <a:gd name="connsiteX133" fmla="*/ 5472481 w 6973876"/>
                <a:gd name="connsiteY133" fmla="*/ 2010706 h 2832617"/>
                <a:gd name="connsiteX134" fmla="*/ 5524678 w 6973876"/>
                <a:gd name="connsiteY134" fmla="*/ 1877070 h 2832617"/>
                <a:gd name="connsiteX135" fmla="*/ 5540108 w 6973876"/>
                <a:gd name="connsiteY135" fmla="*/ 1861449 h 2832617"/>
                <a:gd name="connsiteX136" fmla="*/ 5845194 w 6973876"/>
                <a:gd name="connsiteY136" fmla="*/ 1746292 h 2832617"/>
                <a:gd name="connsiteX137" fmla="*/ 5891581 w 6973876"/>
                <a:gd name="connsiteY137" fmla="*/ 1763056 h 2832617"/>
                <a:gd name="connsiteX138" fmla="*/ 6048839 w 6973876"/>
                <a:gd name="connsiteY138" fmla="*/ 1891357 h 2832617"/>
                <a:gd name="connsiteX139" fmla="*/ 6135135 w 6973876"/>
                <a:gd name="connsiteY139" fmla="*/ 1922600 h 2832617"/>
                <a:gd name="connsiteX140" fmla="*/ 6290488 w 6973876"/>
                <a:gd name="connsiteY140" fmla="*/ 1970319 h 2832617"/>
                <a:gd name="connsiteX141" fmla="*/ 6342209 w 6973876"/>
                <a:gd name="connsiteY141" fmla="*/ 1995275 h 2832617"/>
                <a:gd name="connsiteX142" fmla="*/ 6404883 w 6973876"/>
                <a:gd name="connsiteY142" fmla="*/ 1980702 h 2832617"/>
                <a:gd name="connsiteX143" fmla="*/ 6427076 w 6973876"/>
                <a:gd name="connsiteY143" fmla="*/ 1934029 h 2832617"/>
                <a:gd name="connsiteX144" fmla="*/ 6440031 w 6973876"/>
                <a:gd name="connsiteY144" fmla="*/ 1885452 h 2832617"/>
                <a:gd name="connsiteX145" fmla="*/ 6441459 w 6973876"/>
                <a:gd name="connsiteY145" fmla="*/ 1863640 h 2832617"/>
                <a:gd name="connsiteX146" fmla="*/ 6615957 w 6973876"/>
                <a:gd name="connsiteY146" fmla="*/ 1790964 h 2832617"/>
                <a:gd name="connsiteX147" fmla="*/ 6674822 w 6973876"/>
                <a:gd name="connsiteY147" fmla="*/ 1877261 h 2832617"/>
                <a:gd name="connsiteX148" fmla="*/ 6731019 w 6973876"/>
                <a:gd name="connsiteY148" fmla="*/ 2166630 h 2832617"/>
                <a:gd name="connsiteX149" fmla="*/ 6702730 w 6973876"/>
                <a:gd name="connsiteY149" fmla="*/ 2267786 h 2832617"/>
                <a:gd name="connsiteX150" fmla="*/ 6676727 w 6973876"/>
                <a:gd name="connsiteY150" fmla="*/ 2293598 h 2832617"/>
                <a:gd name="connsiteX151" fmla="*/ 6649390 w 6973876"/>
                <a:gd name="connsiteY151" fmla="*/ 2391039 h 2832617"/>
                <a:gd name="connsiteX152" fmla="*/ 6732258 w 6973876"/>
                <a:gd name="connsiteY152" fmla="*/ 2421519 h 2832617"/>
                <a:gd name="connsiteX153" fmla="*/ 6805410 w 6973876"/>
                <a:gd name="connsiteY153" fmla="*/ 2362845 h 2832617"/>
                <a:gd name="connsiteX154" fmla="*/ 6836842 w 6973876"/>
                <a:gd name="connsiteY154" fmla="*/ 2088430 h 2832617"/>
                <a:gd name="connsiteX155" fmla="*/ 6835890 w 6973876"/>
                <a:gd name="connsiteY155" fmla="*/ 1985845 h 2832617"/>
                <a:gd name="connsiteX156" fmla="*/ 6760927 w 6973876"/>
                <a:gd name="connsiteY156" fmla="*/ 1568174 h 2832617"/>
                <a:gd name="connsiteX157" fmla="*/ 6732067 w 6973876"/>
                <a:gd name="connsiteY157" fmla="*/ 1518073 h 2832617"/>
                <a:gd name="connsiteX158" fmla="*/ 6570999 w 6973876"/>
                <a:gd name="connsiteY158" fmla="*/ 1287091 h 2832617"/>
                <a:gd name="connsiteX159" fmla="*/ 6523184 w 6973876"/>
                <a:gd name="connsiteY159" fmla="*/ 1265565 h 2832617"/>
                <a:gd name="connsiteX160" fmla="*/ 6466319 w 6973876"/>
                <a:gd name="connsiteY160" fmla="*/ 1310047 h 2832617"/>
                <a:gd name="connsiteX161" fmla="*/ 6426981 w 6973876"/>
                <a:gd name="connsiteY161" fmla="*/ 1415107 h 2832617"/>
                <a:gd name="connsiteX162" fmla="*/ 6340113 w 6973876"/>
                <a:gd name="connsiteY162" fmla="*/ 1417012 h 2832617"/>
                <a:gd name="connsiteX163" fmla="*/ 6235815 w 6973876"/>
                <a:gd name="connsiteY163" fmla="*/ 1379484 h 2832617"/>
                <a:gd name="connsiteX164" fmla="*/ 6191809 w 6973876"/>
                <a:gd name="connsiteY164" fmla="*/ 1379675 h 2832617"/>
                <a:gd name="connsiteX165" fmla="*/ 6118562 w 6973876"/>
                <a:gd name="connsiteY165" fmla="*/ 1297664 h 2832617"/>
                <a:gd name="connsiteX166" fmla="*/ 6147613 w 6973876"/>
                <a:gd name="connsiteY166" fmla="*/ 819033 h 2832617"/>
                <a:gd name="connsiteX167" fmla="*/ 6200477 w 6973876"/>
                <a:gd name="connsiteY167" fmla="*/ 625294 h 2832617"/>
                <a:gd name="connsiteX168" fmla="*/ 6311062 w 6973876"/>
                <a:gd name="connsiteY168" fmla="*/ 458035 h 2832617"/>
                <a:gd name="connsiteX169" fmla="*/ 6380880 w 6973876"/>
                <a:gd name="connsiteY169" fmla="*/ 349260 h 2832617"/>
                <a:gd name="connsiteX170" fmla="*/ 6494704 w 6973876"/>
                <a:gd name="connsiteY170" fmla="*/ 285823 h 2832617"/>
                <a:gd name="connsiteX171" fmla="*/ 6542805 w 6973876"/>
                <a:gd name="connsiteY171" fmla="*/ 277251 h 2832617"/>
                <a:gd name="connsiteX172" fmla="*/ 6553473 w 6973876"/>
                <a:gd name="connsiteY172" fmla="*/ 207337 h 2832617"/>
                <a:gd name="connsiteX173" fmla="*/ 6505658 w 6973876"/>
                <a:gd name="connsiteY173" fmla="*/ 102753 h 2832617"/>
                <a:gd name="connsiteX174" fmla="*/ 6554045 w 6973876"/>
                <a:gd name="connsiteY174" fmla="*/ 3216 h 2832617"/>
                <a:gd name="connsiteX175" fmla="*/ 6614910 w 6973876"/>
                <a:gd name="connsiteY175" fmla="*/ 28553 h 2832617"/>
                <a:gd name="connsiteX176" fmla="*/ 6701301 w 6973876"/>
                <a:gd name="connsiteY176" fmla="*/ 152854 h 2832617"/>
                <a:gd name="connsiteX177" fmla="*/ 6714446 w 6973876"/>
                <a:gd name="connsiteY177" fmla="*/ 212766 h 2832617"/>
                <a:gd name="connsiteX178" fmla="*/ 6638531 w 6973876"/>
                <a:gd name="connsiteY178" fmla="*/ 407648 h 2832617"/>
                <a:gd name="connsiteX179" fmla="*/ 6545472 w 6973876"/>
                <a:gd name="connsiteY179" fmla="*/ 447939 h 2832617"/>
                <a:gd name="connsiteX180" fmla="*/ 6468987 w 6973876"/>
                <a:gd name="connsiteY180" fmla="*/ 476038 h 2832617"/>
                <a:gd name="connsiteX181" fmla="*/ 6421457 w 6973876"/>
                <a:gd name="connsiteY181" fmla="*/ 539760 h 2832617"/>
                <a:gd name="connsiteX182" fmla="*/ 6279343 w 6973876"/>
                <a:gd name="connsiteY182" fmla="*/ 891423 h 2832617"/>
                <a:gd name="connsiteX183" fmla="*/ 6278106 w 6973876"/>
                <a:gd name="connsiteY183" fmla="*/ 1133358 h 2832617"/>
                <a:gd name="connsiteX184" fmla="*/ 6273343 w 6973876"/>
                <a:gd name="connsiteY184" fmla="*/ 1198509 h 2832617"/>
                <a:gd name="connsiteX185" fmla="*/ 6280868 w 6973876"/>
                <a:gd name="connsiteY185" fmla="*/ 1245181 h 2832617"/>
                <a:gd name="connsiteX186" fmla="*/ 6348686 w 6973876"/>
                <a:gd name="connsiteY186" fmla="*/ 1221559 h 2832617"/>
                <a:gd name="connsiteX187" fmla="*/ 6459081 w 6973876"/>
                <a:gd name="connsiteY187" fmla="*/ 1142026 h 2832617"/>
                <a:gd name="connsiteX188" fmla="*/ 6588620 w 6973876"/>
                <a:gd name="connsiteY188" fmla="*/ 1129643 h 2832617"/>
                <a:gd name="connsiteX189" fmla="*/ 6655581 w 6973876"/>
                <a:gd name="connsiteY189" fmla="*/ 1165743 h 2832617"/>
                <a:gd name="connsiteX190" fmla="*/ 6856463 w 6973876"/>
                <a:gd name="connsiteY190" fmla="*/ 1457303 h 2832617"/>
                <a:gd name="connsiteX191" fmla="*/ 6938378 w 6973876"/>
                <a:gd name="connsiteY191" fmla="*/ 1717050 h 2832617"/>
                <a:gd name="connsiteX192" fmla="*/ 6971811 w 6973876"/>
                <a:gd name="connsiteY192" fmla="*/ 2055854 h 2832617"/>
                <a:gd name="connsiteX193" fmla="*/ 6922376 w 6973876"/>
                <a:gd name="connsiteY193" fmla="*/ 2451903 h 2832617"/>
                <a:gd name="connsiteX194" fmla="*/ 6854654 w 6973876"/>
                <a:gd name="connsiteY194" fmla="*/ 2521913 h 2832617"/>
                <a:gd name="connsiteX195" fmla="*/ 6847510 w 6973876"/>
                <a:gd name="connsiteY195" fmla="*/ 2523246 h 2832617"/>
                <a:gd name="connsiteX196" fmla="*/ 6588811 w 6973876"/>
                <a:gd name="connsiteY196" fmla="*/ 2523436 h 2832617"/>
                <a:gd name="connsiteX197" fmla="*/ 6512992 w 6973876"/>
                <a:gd name="connsiteY197" fmla="*/ 2424281 h 2832617"/>
                <a:gd name="connsiteX198" fmla="*/ 6502038 w 6973876"/>
                <a:gd name="connsiteY198" fmla="*/ 2382752 h 2832617"/>
                <a:gd name="connsiteX199" fmla="*/ 6539281 w 6973876"/>
                <a:gd name="connsiteY199" fmla="*/ 2242353 h 2832617"/>
                <a:gd name="connsiteX200" fmla="*/ 6577190 w 6973876"/>
                <a:gd name="connsiteY200" fmla="*/ 2093192 h 2832617"/>
                <a:gd name="connsiteX201" fmla="*/ 6566046 w 6973876"/>
                <a:gd name="connsiteY201" fmla="*/ 2019945 h 2832617"/>
                <a:gd name="connsiteX202" fmla="*/ 6345542 w 6973876"/>
                <a:gd name="connsiteY202" fmla="*/ 2140817 h 2832617"/>
                <a:gd name="connsiteX203" fmla="*/ 6278772 w 6973876"/>
                <a:gd name="connsiteY203" fmla="*/ 2118814 h 2832617"/>
                <a:gd name="connsiteX204" fmla="*/ 6183808 w 6973876"/>
                <a:gd name="connsiteY204" fmla="*/ 2066236 h 2832617"/>
                <a:gd name="connsiteX205" fmla="*/ 6128372 w 6973876"/>
                <a:gd name="connsiteY205" fmla="*/ 2055664 h 2832617"/>
                <a:gd name="connsiteX206" fmla="*/ 5969591 w 6973876"/>
                <a:gd name="connsiteY206" fmla="*/ 2000990 h 2832617"/>
                <a:gd name="connsiteX207" fmla="*/ 5832812 w 6973876"/>
                <a:gd name="connsiteY207" fmla="*/ 1893929 h 2832617"/>
                <a:gd name="connsiteX208" fmla="*/ 5793568 w 6973876"/>
                <a:gd name="connsiteY208" fmla="*/ 1879546 h 2832617"/>
                <a:gd name="connsiteX209" fmla="*/ 5620881 w 6973876"/>
                <a:gd name="connsiteY209" fmla="*/ 1969939 h 2832617"/>
                <a:gd name="connsiteX210" fmla="*/ 5608117 w 6973876"/>
                <a:gd name="connsiteY210" fmla="*/ 2022421 h 2832617"/>
                <a:gd name="connsiteX211" fmla="*/ 5633358 w 6973876"/>
                <a:gd name="connsiteY211" fmla="*/ 2310743 h 2832617"/>
                <a:gd name="connsiteX212" fmla="*/ 5606021 w 6973876"/>
                <a:gd name="connsiteY212" fmla="*/ 2366845 h 2832617"/>
                <a:gd name="connsiteX213" fmla="*/ 5389709 w 6973876"/>
                <a:gd name="connsiteY213" fmla="*/ 2437521 h 2832617"/>
                <a:gd name="connsiteX214" fmla="*/ 5272932 w 6973876"/>
                <a:gd name="connsiteY214" fmla="*/ 2464381 h 2832617"/>
                <a:gd name="connsiteX215" fmla="*/ 5135487 w 6973876"/>
                <a:gd name="connsiteY215" fmla="*/ 2602399 h 2832617"/>
                <a:gd name="connsiteX216" fmla="*/ 5022139 w 6973876"/>
                <a:gd name="connsiteY216" fmla="*/ 2644213 h 2832617"/>
                <a:gd name="connsiteX217" fmla="*/ 4771631 w 6973876"/>
                <a:gd name="connsiteY217" fmla="*/ 2610019 h 2832617"/>
                <a:gd name="connsiteX218" fmla="*/ 4623994 w 6973876"/>
                <a:gd name="connsiteY218" fmla="*/ 2641832 h 2832617"/>
                <a:gd name="connsiteX219" fmla="*/ 4512266 w 6973876"/>
                <a:gd name="connsiteY219" fmla="*/ 2640499 h 2832617"/>
                <a:gd name="connsiteX220" fmla="*/ 4396251 w 6973876"/>
                <a:gd name="connsiteY220" fmla="*/ 2601446 h 2832617"/>
                <a:gd name="connsiteX221" fmla="*/ 4356151 w 6973876"/>
                <a:gd name="connsiteY221" fmla="*/ 2572395 h 2832617"/>
                <a:gd name="connsiteX222" fmla="*/ 4269950 w 6973876"/>
                <a:gd name="connsiteY222" fmla="*/ 2517531 h 2832617"/>
                <a:gd name="connsiteX223" fmla="*/ 4228611 w 6973876"/>
                <a:gd name="connsiteY223" fmla="*/ 2558298 h 2832617"/>
                <a:gd name="connsiteX224" fmla="*/ 4248709 w 6973876"/>
                <a:gd name="connsiteY224" fmla="*/ 2649833 h 2832617"/>
                <a:gd name="connsiteX225" fmla="*/ 4177367 w 6973876"/>
                <a:gd name="connsiteY225" fmla="*/ 2743750 h 2832617"/>
                <a:gd name="connsiteX226" fmla="*/ 4023347 w 6973876"/>
                <a:gd name="connsiteY226" fmla="*/ 2744131 h 2832617"/>
                <a:gd name="connsiteX227" fmla="*/ 3933146 w 6973876"/>
                <a:gd name="connsiteY227" fmla="*/ 2722414 h 2832617"/>
                <a:gd name="connsiteX228" fmla="*/ 3725596 w 6973876"/>
                <a:gd name="connsiteY228" fmla="*/ 2730320 h 2832617"/>
                <a:gd name="connsiteX229" fmla="*/ 3579196 w 6973876"/>
                <a:gd name="connsiteY229" fmla="*/ 2831951 h 2832617"/>
                <a:gd name="connsiteX230" fmla="*/ 3565195 w 6973876"/>
                <a:gd name="connsiteY230" fmla="*/ 2832618 h 283261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</a:cxnLst>
              <a:rect l="l" t="t" r="r" b="b"/>
              <a:pathLst>
                <a:path w="6973876" h="2832617">
                  <a:moveTo>
                    <a:pt x="3565195" y="2832618"/>
                  </a:moveTo>
                  <a:cubicBezTo>
                    <a:pt x="3514903" y="2808139"/>
                    <a:pt x="3459277" y="2812234"/>
                    <a:pt x="3406127" y="2803948"/>
                  </a:cubicBezTo>
                  <a:cubicBezTo>
                    <a:pt x="3384220" y="2800519"/>
                    <a:pt x="3363170" y="2801566"/>
                    <a:pt x="3346691" y="2782993"/>
                  </a:cubicBezTo>
                  <a:cubicBezTo>
                    <a:pt x="3306496" y="2737749"/>
                    <a:pt x="3253442" y="2703459"/>
                    <a:pt x="3229058" y="2645071"/>
                  </a:cubicBezTo>
                  <a:cubicBezTo>
                    <a:pt x="3224105" y="2633260"/>
                    <a:pt x="3218675" y="2619162"/>
                    <a:pt x="3207245" y="2617639"/>
                  </a:cubicBezTo>
                  <a:cubicBezTo>
                    <a:pt x="3146095" y="2609923"/>
                    <a:pt x="3088564" y="2576872"/>
                    <a:pt x="3024556" y="2589540"/>
                  </a:cubicBezTo>
                  <a:cubicBezTo>
                    <a:pt x="2978741" y="2598684"/>
                    <a:pt x="2955880" y="2588778"/>
                    <a:pt x="2931878" y="2546201"/>
                  </a:cubicBezTo>
                  <a:cubicBezTo>
                    <a:pt x="2899683" y="2489242"/>
                    <a:pt x="2876918" y="2428282"/>
                    <a:pt x="2855963" y="2366560"/>
                  </a:cubicBezTo>
                  <a:cubicBezTo>
                    <a:pt x="2851296" y="2352939"/>
                    <a:pt x="2847772" y="2338842"/>
                    <a:pt x="2842533" y="2325412"/>
                  </a:cubicBezTo>
                  <a:cubicBezTo>
                    <a:pt x="2818054" y="2262356"/>
                    <a:pt x="2815482" y="2259784"/>
                    <a:pt x="2748140" y="2260737"/>
                  </a:cubicBezTo>
                  <a:cubicBezTo>
                    <a:pt x="2707278" y="2261309"/>
                    <a:pt x="2666225" y="2254736"/>
                    <a:pt x="2625839" y="2272643"/>
                  </a:cubicBezTo>
                  <a:cubicBezTo>
                    <a:pt x="2598788" y="2284644"/>
                    <a:pt x="2571928" y="2267786"/>
                    <a:pt x="2552687" y="2250259"/>
                  </a:cubicBezTo>
                  <a:cubicBezTo>
                    <a:pt x="2516683" y="2217493"/>
                    <a:pt x="2482583" y="2182251"/>
                    <a:pt x="2451627" y="2144722"/>
                  </a:cubicBezTo>
                  <a:cubicBezTo>
                    <a:pt x="2431148" y="2119862"/>
                    <a:pt x="2410955" y="2094526"/>
                    <a:pt x="2432768" y="2054235"/>
                  </a:cubicBezTo>
                  <a:cubicBezTo>
                    <a:pt x="2449722" y="2022993"/>
                    <a:pt x="2422957" y="2001942"/>
                    <a:pt x="2392667" y="1988798"/>
                  </a:cubicBezTo>
                  <a:cubicBezTo>
                    <a:pt x="2368569" y="1978416"/>
                    <a:pt x="2342852" y="1976797"/>
                    <a:pt x="2321039" y="1983750"/>
                  </a:cubicBezTo>
                  <a:cubicBezTo>
                    <a:pt x="2233409" y="2011753"/>
                    <a:pt x="2149399" y="1991370"/>
                    <a:pt x="2064721" y="1971844"/>
                  </a:cubicBezTo>
                  <a:cubicBezTo>
                    <a:pt x="2027003" y="1963176"/>
                    <a:pt x="1980330" y="2001942"/>
                    <a:pt x="1981759" y="2039757"/>
                  </a:cubicBezTo>
                  <a:cubicBezTo>
                    <a:pt x="1985950" y="2146151"/>
                    <a:pt x="1985950" y="2146151"/>
                    <a:pt x="1895367" y="2181394"/>
                  </a:cubicBezTo>
                  <a:cubicBezTo>
                    <a:pt x="1896129" y="2202539"/>
                    <a:pt x="1914227" y="2221494"/>
                    <a:pt x="1906035" y="2243782"/>
                  </a:cubicBezTo>
                  <a:cubicBezTo>
                    <a:pt x="1896129" y="2270738"/>
                    <a:pt x="1878794" y="2292646"/>
                    <a:pt x="1847456" y="2289217"/>
                  </a:cubicBezTo>
                  <a:cubicBezTo>
                    <a:pt x="1752111" y="2278739"/>
                    <a:pt x="1652861" y="2277596"/>
                    <a:pt x="1594758" y="2178441"/>
                  </a:cubicBezTo>
                  <a:cubicBezTo>
                    <a:pt x="1574089" y="2143103"/>
                    <a:pt x="1538370" y="2126339"/>
                    <a:pt x="1495603" y="2128053"/>
                  </a:cubicBezTo>
                  <a:cubicBezTo>
                    <a:pt x="1439119" y="2130340"/>
                    <a:pt x="1391780" y="2111575"/>
                    <a:pt x="1354537" y="2067474"/>
                  </a:cubicBezTo>
                  <a:cubicBezTo>
                    <a:pt x="1338821" y="2048901"/>
                    <a:pt x="1322248" y="2029089"/>
                    <a:pt x="1301769" y="2016992"/>
                  </a:cubicBezTo>
                  <a:cubicBezTo>
                    <a:pt x="1266717" y="1996228"/>
                    <a:pt x="1259002" y="1966034"/>
                    <a:pt x="1262050" y="1930410"/>
                  </a:cubicBezTo>
                  <a:cubicBezTo>
                    <a:pt x="1265288" y="1892786"/>
                    <a:pt x="1240809" y="1886309"/>
                    <a:pt x="1216425" y="1896120"/>
                  </a:cubicBezTo>
                  <a:cubicBezTo>
                    <a:pt x="1181944" y="1909931"/>
                    <a:pt x="1142702" y="1909169"/>
                    <a:pt x="1112698" y="1942126"/>
                  </a:cubicBezTo>
                  <a:cubicBezTo>
                    <a:pt x="1094791" y="1961843"/>
                    <a:pt x="1067930" y="1984798"/>
                    <a:pt x="1030878" y="1982892"/>
                  </a:cubicBezTo>
                  <a:cubicBezTo>
                    <a:pt x="1001446" y="1981464"/>
                    <a:pt x="979443" y="1973844"/>
                    <a:pt x="960774" y="1951746"/>
                  </a:cubicBezTo>
                  <a:cubicBezTo>
                    <a:pt x="953249" y="1942793"/>
                    <a:pt x="942962" y="1932982"/>
                    <a:pt x="930199" y="1944031"/>
                  </a:cubicBezTo>
                  <a:cubicBezTo>
                    <a:pt x="921817" y="1951269"/>
                    <a:pt x="921531" y="1964795"/>
                    <a:pt x="926579" y="1971177"/>
                  </a:cubicBezTo>
                  <a:cubicBezTo>
                    <a:pt x="948010" y="1998418"/>
                    <a:pt x="939343" y="2032137"/>
                    <a:pt x="947915" y="2062236"/>
                  </a:cubicBezTo>
                  <a:cubicBezTo>
                    <a:pt x="969823" y="2138722"/>
                    <a:pt x="945153" y="2216065"/>
                    <a:pt x="935628" y="2292455"/>
                  </a:cubicBezTo>
                  <a:cubicBezTo>
                    <a:pt x="931151" y="2328650"/>
                    <a:pt x="879907" y="2352748"/>
                    <a:pt x="843712" y="2345129"/>
                  </a:cubicBezTo>
                  <a:cubicBezTo>
                    <a:pt x="745890" y="2324554"/>
                    <a:pt x="664546" y="2389134"/>
                    <a:pt x="660641" y="2492290"/>
                  </a:cubicBezTo>
                  <a:cubicBezTo>
                    <a:pt x="658736" y="2543534"/>
                    <a:pt x="660736" y="2594969"/>
                    <a:pt x="660165" y="2646309"/>
                  </a:cubicBezTo>
                  <a:cubicBezTo>
                    <a:pt x="659498" y="2706412"/>
                    <a:pt x="637019" y="2733082"/>
                    <a:pt x="576726" y="2728224"/>
                  </a:cubicBezTo>
                  <a:cubicBezTo>
                    <a:pt x="514147" y="2723176"/>
                    <a:pt x="452139" y="2713079"/>
                    <a:pt x="388893" y="2713651"/>
                  </a:cubicBezTo>
                  <a:cubicBezTo>
                    <a:pt x="362318" y="2713841"/>
                    <a:pt x="348126" y="2691743"/>
                    <a:pt x="337839" y="2667931"/>
                  </a:cubicBezTo>
                  <a:cubicBezTo>
                    <a:pt x="317836" y="2621354"/>
                    <a:pt x="320789" y="2572300"/>
                    <a:pt x="323837" y="2524389"/>
                  </a:cubicBezTo>
                  <a:cubicBezTo>
                    <a:pt x="327361" y="2468763"/>
                    <a:pt x="312026" y="2423805"/>
                    <a:pt x="268497" y="2388943"/>
                  </a:cubicBezTo>
                  <a:cubicBezTo>
                    <a:pt x="221253" y="2351129"/>
                    <a:pt x="212680" y="2293313"/>
                    <a:pt x="197917" y="2241116"/>
                  </a:cubicBezTo>
                  <a:cubicBezTo>
                    <a:pt x="184677" y="2194157"/>
                    <a:pt x="159817" y="2163868"/>
                    <a:pt x="116383" y="2149675"/>
                  </a:cubicBezTo>
                  <a:cubicBezTo>
                    <a:pt x="46564" y="2126910"/>
                    <a:pt x="30753" y="2075666"/>
                    <a:pt x="28372" y="2009562"/>
                  </a:cubicBezTo>
                  <a:cubicBezTo>
                    <a:pt x="26371" y="1954699"/>
                    <a:pt x="15418" y="1899835"/>
                    <a:pt x="4750" y="1845733"/>
                  </a:cubicBezTo>
                  <a:cubicBezTo>
                    <a:pt x="-108" y="1821253"/>
                    <a:pt x="-965" y="1797060"/>
                    <a:pt x="940" y="1773247"/>
                  </a:cubicBezTo>
                  <a:cubicBezTo>
                    <a:pt x="3702" y="1738957"/>
                    <a:pt x="17894" y="1716859"/>
                    <a:pt x="60090" y="1716192"/>
                  </a:cubicBezTo>
                  <a:cubicBezTo>
                    <a:pt x="119716" y="1715240"/>
                    <a:pt x="181915" y="1715907"/>
                    <a:pt x="214204" y="1646375"/>
                  </a:cubicBezTo>
                  <a:cubicBezTo>
                    <a:pt x="225825" y="1621324"/>
                    <a:pt x="261067" y="1619228"/>
                    <a:pt x="285356" y="1617037"/>
                  </a:cubicBezTo>
                  <a:cubicBezTo>
                    <a:pt x="330886" y="1612846"/>
                    <a:pt x="378130" y="1607226"/>
                    <a:pt x="423278" y="1621324"/>
                  </a:cubicBezTo>
                  <a:cubicBezTo>
                    <a:pt x="437661" y="1625800"/>
                    <a:pt x="452615" y="1634849"/>
                    <a:pt x="463378" y="1622657"/>
                  </a:cubicBezTo>
                  <a:cubicBezTo>
                    <a:pt x="477475" y="1606750"/>
                    <a:pt x="498430" y="1584652"/>
                    <a:pt x="495668" y="1568746"/>
                  </a:cubicBezTo>
                  <a:cubicBezTo>
                    <a:pt x="489096" y="1530360"/>
                    <a:pt x="492906" y="1484640"/>
                    <a:pt x="452044" y="1459017"/>
                  </a:cubicBezTo>
                  <a:cubicBezTo>
                    <a:pt x="431660" y="1446254"/>
                    <a:pt x="410324" y="1434824"/>
                    <a:pt x="390417" y="1421394"/>
                  </a:cubicBezTo>
                  <a:cubicBezTo>
                    <a:pt x="374415" y="1410536"/>
                    <a:pt x="354984" y="1398915"/>
                    <a:pt x="353555" y="1378150"/>
                  </a:cubicBezTo>
                  <a:cubicBezTo>
                    <a:pt x="347459" y="1288425"/>
                    <a:pt x="309169" y="1195747"/>
                    <a:pt x="376701" y="1112022"/>
                  </a:cubicBezTo>
                  <a:cubicBezTo>
                    <a:pt x="393370" y="1091353"/>
                    <a:pt x="391465" y="1068397"/>
                    <a:pt x="376987" y="1046204"/>
                  </a:cubicBezTo>
                  <a:cubicBezTo>
                    <a:pt x="346221" y="999055"/>
                    <a:pt x="339744" y="942286"/>
                    <a:pt x="315074" y="892185"/>
                  </a:cubicBezTo>
                  <a:cubicBezTo>
                    <a:pt x="292786" y="846846"/>
                    <a:pt x="344125" y="764836"/>
                    <a:pt x="397942" y="750072"/>
                  </a:cubicBezTo>
                  <a:cubicBezTo>
                    <a:pt x="458616" y="733308"/>
                    <a:pt x="522529" y="755406"/>
                    <a:pt x="563772" y="807222"/>
                  </a:cubicBezTo>
                  <a:cubicBezTo>
                    <a:pt x="589870" y="840083"/>
                    <a:pt x="580631" y="869420"/>
                    <a:pt x="540436" y="880374"/>
                  </a:cubicBezTo>
                  <a:cubicBezTo>
                    <a:pt x="535864" y="881612"/>
                    <a:pt x="530625" y="880660"/>
                    <a:pt x="525862" y="881231"/>
                  </a:cubicBezTo>
                  <a:cubicBezTo>
                    <a:pt x="460616" y="889994"/>
                    <a:pt x="457092" y="896281"/>
                    <a:pt x="484143" y="955240"/>
                  </a:cubicBezTo>
                  <a:cubicBezTo>
                    <a:pt x="489191" y="966289"/>
                    <a:pt x="492525" y="978767"/>
                    <a:pt x="499954" y="987816"/>
                  </a:cubicBezTo>
                  <a:cubicBezTo>
                    <a:pt x="556533" y="1055729"/>
                    <a:pt x="534721" y="1119832"/>
                    <a:pt x="493858" y="1185079"/>
                  </a:cubicBezTo>
                  <a:cubicBezTo>
                    <a:pt x="452425" y="1251373"/>
                    <a:pt x="466617" y="1306522"/>
                    <a:pt x="529291" y="1351671"/>
                  </a:cubicBezTo>
                  <a:cubicBezTo>
                    <a:pt x="557771" y="1372149"/>
                    <a:pt x="599205" y="1381674"/>
                    <a:pt x="607301" y="1422823"/>
                  </a:cubicBezTo>
                  <a:cubicBezTo>
                    <a:pt x="619493" y="1484068"/>
                    <a:pt x="645211" y="1547791"/>
                    <a:pt x="627589" y="1607893"/>
                  </a:cubicBezTo>
                  <a:cubicBezTo>
                    <a:pt x="612540" y="1659138"/>
                    <a:pt x="573583" y="1703429"/>
                    <a:pt x="544246" y="1750197"/>
                  </a:cubicBezTo>
                  <a:cubicBezTo>
                    <a:pt x="537197" y="1761532"/>
                    <a:pt x="523195" y="1762198"/>
                    <a:pt x="511003" y="1761055"/>
                  </a:cubicBezTo>
                  <a:cubicBezTo>
                    <a:pt x="470236" y="1757341"/>
                    <a:pt x="429755" y="1765627"/>
                    <a:pt x="388226" y="1751340"/>
                  </a:cubicBezTo>
                  <a:cubicBezTo>
                    <a:pt x="332791" y="1732385"/>
                    <a:pt x="311264" y="1744196"/>
                    <a:pt x="282975" y="1795822"/>
                  </a:cubicBezTo>
                  <a:cubicBezTo>
                    <a:pt x="262210" y="1833827"/>
                    <a:pt x="235159" y="1856686"/>
                    <a:pt x="190582" y="1840970"/>
                  </a:cubicBezTo>
                  <a:cubicBezTo>
                    <a:pt x="158578" y="1829731"/>
                    <a:pt x="150292" y="1848304"/>
                    <a:pt x="147244" y="1872117"/>
                  </a:cubicBezTo>
                  <a:cubicBezTo>
                    <a:pt x="141148" y="1920980"/>
                    <a:pt x="165627" y="1966414"/>
                    <a:pt x="165246" y="2015373"/>
                  </a:cubicBezTo>
                  <a:cubicBezTo>
                    <a:pt x="165055" y="2037090"/>
                    <a:pt x="192392" y="2043377"/>
                    <a:pt x="209347" y="2048901"/>
                  </a:cubicBezTo>
                  <a:cubicBezTo>
                    <a:pt x="272116" y="2068999"/>
                    <a:pt x="305359" y="2113957"/>
                    <a:pt x="316027" y="2174917"/>
                  </a:cubicBezTo>
                  <a:cubicBezTo>
                    <a:pt x="329076" y="2250069"/>
                    <a:pt x="372700" y="2308076"/>
                    <a:pt x="420230" y="2361607"/>
                  </a:cubicBezTo>
                  <a:cubicBezTo>
                    <a:pt x="449662" y="2394753"/>
                    <a:pt x="457378" y="2427234"/>
                    <a:pt x="455187" y="2467429"/>
                  </a:cubicBezTo>
                  <a:cubicBezTo>
                    <a:pt x="453853" y="2491813"/>
                    <a:pt x="454520" y="2516293"/>
                    <a:pt x="455092" y="2540772"/>
                  </a:cubicBezTo>
                  <a:cubicBezTo>
                    <a:pt x="455854" y="2571537"/>
                    <a:pt x="473094" y="2583444"/>
                    <a:pt x="502717" y="2582396"/>
                  </a:cubicBezTo>
                  <a:cubicBezTo>
                    <a:pt x="533768" y="2581253"/>
                    <a:pt x="527386" y="2558679"/>
                    <a:pt x="528148" y="2540200"/>
                  </a:cubicBezTo>
                  <a:cubicBezTo>
                    <a:pt x="528625" y="2528009"/>
                    <a:pt x="528910" y="2515721"/>
                    <a:pt x="528053" y="2503529"/>
                  </a:cubicBezTo>
                  <a:cubicBezTo>
                    <a:pt x="519862" y="2390182"/>
                    <a:pt x="577297" y="2310553"/>
                    <a:pt x="661689" y="2245497"/>
                  </a:cubicBezTo>
                  <a:cubicBezTo>
                    <a:pt x="696455" y="2218732"/>
                    <a:pt x="725411" y="2180727"/>
                    <a:pt x="781323" y="2199396"/>
                  </a:cubicBezTo>
                  <a:cubicBezTo>
                    <a:pt x="804469" y="2207111"/>
                    <a:pt x="827614" y="2166916"/>
                    <a:pt x="820471" y="2127482"/>
                  </a:cubicBezTo>
                  <a:cubicBezTo>
                    <a:pt x="813232" y="2087763"/>
                    <a:pt x="805326" y="2047853"/>
                    <a:pt x="785800" y="2010611"/>
                  </a:cubicBezTo>
                  <a:cubicBezTo>
                    <a:pt x="747700" y="1937649"/>
                    <a:pt x="750367" y="1928124"/>
                    <a:pt x="806945" y="1871355"/>
                  </a:cubicBezTo>
                  <a:cubicBezTo>
                    <a:pt x="836282" y="1841923"/>
                    <a:pt x="864190" y="1810681"/>
                    <a:pt x="896194" y="1784392"/>
                  </a:cubicBezTo>
                  <a:cubicBezTo>
                    <a:pt x="936295" y="1751530"/>
                    <a:pt x="951249" y="1752293"/>
                    <a:pt x="988968" y="1790297"/>
                  </a:cubicBezTo>
                  <a:cubicBezTo>
                    <a:pt x="1017448" y="1818968"/>
                    <a:pt x="1038689" y="1829254"/>
                    <a:pt x="1074693" y="1798203"/>
                  </a:cubicBezTo>
                  <a:cubicBezTo>
                    <a:pt x="1112603" y="1765532"/>
                    <a:pt x="1166038" y="1771057"/>
                    <a:pt x="1212710" y="1763056"/>
                  </a:cubicBezTo>
                  <a:cubicBezTo>
                    <a:pt x="1253096" y="1756102"/>
                    <a:pt x="1295673" y="1760198"/>
                    <a:pt x="1337107" y="1761532"/>
                  </a:cubicBezTo>
                  <a:cubicBezTo>
                    <a:pt x="1391590" y="1763246"/>
                    <a:pt x="1419117" y="1795060"/>
                    <a:pt x="1406353" y="1847066"/>
                  </a:cubicBezTo>
                  <a:cubicBezTo>
                    <a:pt x="1398733" y="1878022"/>
                    <a:pt x="1382350" y="1905931"/>
                    <a:pt x="1411592" y="1934029"/>
                  </a:cubicBezTo>
                  <a:cubicBezTo>
                    <a:pt x="1444453" y="1965652"/>
                    <a:pt x="1470838" y="2004228"/>
                    <a:pt x="1527131" y="1996990"/>
                  </a:cubicBezTo>
                  <a:cubicBezTo>
                    <a:pt x="1611332" y="1986036"/>
                    <a:pt x="1658385" y="2046805"/>
                    <a:pt x="1708582" y="2099574"/>
                  </a:cubicBezTo>
                  <a:cubicBezTo>
                    <a:pt x="1716392" y="2107766"/>
                    <a:pt x="1715154" y="2124148"/>
                    <a:pt x="1737824" y="2125387"/>
                  </a:cubicBezTo>
                  <a:cubicBezTo>
                    <a:pt x="1746110" y="2087858"/>
                    <a:pt x="1769828" y="2060712"/>
                    <a:pt x="1811737" y="2054997"/>
                  </a:cubicBezTo>
                  <a:cubicBezTo>
                    <a:pt x="1843646" y="2050616"/>
                    <a:pt x="1850504" y="2028898"/>
                    <a:pt x="1848409" y="2002038"/>
                  </a:cubicBezTo>
                  <a:cubicBezTo>
                    <a:pt x="1845265" y="1961843"/>
                    <a:pt x="1869269" y="1939745"/>
                    <a:pt x="1893367" y="1910407"/>
                  </a:cubicBezTo>
                  <a:cubicBezTo>
                    <a:pt x="1961185" y="1827826"/>
                    <a:pt x="2036528" y="1808776"/>
                    <a:pt x="2134826" y="1847923"/>
                  </a:cubicBezTo>
                  <a:cubicBezTo>
                    <a:pt x="2206549" y="1876498"/>
                    <a:pt x="2282368" y="1850305"/>
                    <a:pt x="2355805" y="1847447"/>
                  </a:cubicBezTo>
                  <a:cubicBezTo>
                    <a:pt x="2447627" y="1843828"/>
                    <a:pt x="2508015" y="1902406"/>
                    <a:pt x="2577262" y="1942887"/>
                  </a:cubicBezTo>
                  <a:cubicBezTo>
                    <a:pt x="2608789" y="1961366"/>
                    <a:pt x="2599169" y="1997180"/>
                    <a:pt x="2586977" y="2028708"/>
                  </a:cubicBezTo>
                  <a:cubicBezTo>
                    <a:pt x="2564689" y="2086620"/>
                    <a:pt x="2592026" y="2123291"/>
                    <a:pt x="2654605" y="2128816"/>
                  </a:cubicBezTo>
                  <a:cubicBezTo>
                    <a:pt x="2716041" y="2134245"/>
                    <a:pt x="2773763" y="2110528"/>
                    <a:pt x="2835104" y="2111385"/>
                  </a:cubicBezTo>
                  <a:cubicBezTo>
                    <a:pt x="2886062" y="2112051"/>
                    <a:pt x="2915113" y="2133769"/>
                    <a:pt x="2927687" y="2176441"/>
                  </a:cubicBezTo>
                  <a:cubicBezTo>
                    <a:pt x="2949499" y="2250545"/>
                    <a:pt x="2985408" y="2319125"/>
                    <a:pt x="3008363" y="2392658"/>
                  </a:cubicBezTo>
                  <a:cubicBezTo>
                    <a:pt x="3020079" y="2430377"/>
                    <a:pt x="3040081" y="2450284"/>
                    <a:pt x="3086183" y="2453237"/>
                  </a:cubicBezTo>
                  <a:cubicBezTo>
                    <a:pt x="3147619" y="2457237"/>
                    <a:pt x="3208579" y="2473525"/>
                    <a:pt x="3268491" y="2492004"/>
                  </a:cubicBezTo>
                  <a:cubicBezTo>
                    <a:pt x="3299733" y="2501624"/>
                    <a:pt x="3319545" y="2516293"/>
                    <a:pt x="3331928" y="2545154"/>
                  </a:cubicBezTo>
                  <a:cubicBezTo>
                    <a:pt x="3339547" y="2562870"/>
                    <a:pt x="3349358" y="2579729"/>
                    <a:pt x="3359074" y="2596493"/>
                  </a:cubicBezTo>
                  <a:cubicBezTo>
                    <a:pt x="3410413" y="2685552"/>
                    <a:pt x="3509283" y="2710222"/>
                    <a:pt x="3591579" y="2651167"/>
                  </a:cubicBezTo>
                  <a:cubicBezTo>
                    <a:pt x="3663493" y="2599446"/>
                    <a:pt x="3746170" y="2574967"/>
                    <a:pt x="3827609" y="2545249"/>
                  </a:cubicBezTo>
                  <a:cubicBezTo>
                    <a:pt x="3853993" y="2535629"/>
                    <a:pt x="3869709" y="2552393"/>
                    <a:pt x="3888950" y="2556774"/>
                  </a:cubicBezTo>
                  <a:cubicBezTo>
                    <a:pt x="3926002" y="2565251"/>
                    <a:pt x="3962102" y="2581920"/>
                    <a:pt x="3995630" y="2600398"/>
                  </a:cubicBezTo>
                  <a:cubicBezTo>
                    <a:pt x="4019252" y="2613352"/>
                    <a:pt x="4042493" y="2612209"/>
                    <a:pt x="4066400" y="2611638"/>
                  </a:cubicBezTo>
                  <a:cubicBezTo>
                    <a:pt x="4092308" y="2611066"/>
                    <a:pt x="4104691" y="2603066"/>
                    <a:pt x="4095737" y="2571061"/>
                  </a:cubicBezTo>
                  <a:cubicBezTo>
                    <a:pt x="4079735" y="2513626"/>
                    <a:pt x="4112596" y="2462762"/>
                    <a:pt x="4129075" y="2410661"/>
                  </a:cubicBezTo>
                  <a:cubicBezTo>
                    <a:pt x="4136314" y="2387896"/>
                    <a:pt x="4163936" y="2367131"/>
                    <a:pt x="4186034" y="2370560"/>
                  </a:cubicBezTo>
                  <a:cubicBezTo>
                    <a:pt x="4263854" y="2382657"/>
                    <a:pt x="4343483" y="2383705"/>
                    <a:pt x="4419778" y="2405993"/>
                  </a:cubicBezTo>
                  <a:cubicBezTo>
                    <a:pt x="4450734" y="2415042"/>
                    <a:pt x="4473213" y="2430568"/>
                    <a:pt x="4473499" y="2465334"/>
                  </a:cubicBezTo>
                  <a:cubicBezTo>
                    <a:pt x="4473689" y="2487718"/>
                    <a:pt x="4488548" y="2488956"/>
                    <a:pt x="4504170" y="2497433"/>
                  </a:cubicBezTo>
                  <a:cubicBezTo>
                    <a:pt x="4555890" y="2525532"/>
                    <a:pt x="4606278" y="2505625"/>
                    <a:pt x="4652283" y="2491147"/>
                  </a:cubicBezTo>
                  <a:cubicBezTo>
                    <a:pt x="4706671" y="2474001"/>
                    <a:pt x="4755153" y="2467429"/>
                    <a:pt x="4813160" y="2476859"/>
                  </a:cubicBezTo>
                  <a:cubicBezTo>
                    <a:pt x="4879168" y="2487527"/>
                    <a:pt x="4947558" y="2484384"/>
                    <a:pt x="5012328" y="2507339"/>
                  </a:cubicBezTo>
                  <a:cubicBezTo>
                    <a:pt x="5032140" y="2514387"/>
                    <a:pt x="5041856" y="2502672"/>
                    <a:pt x="5051190" y="2485336"/>
                  </a:cubicBezTo>
                  <a:cubicBezTo>
                    <a:pt x="5096148" y="2401897"/>
                    <a:pt x="5183588" y="2369226"/>
                    <a:pt x="5255120" y="2317410"/>
                  </a:cubicBezTo>
                  <a:cubicBezTo>
                    <a:pt x="5279314" y="2299885"/>
                    <a:pt x="5306174" y="2304743"/>
                    <a:pt x="5332654" y="2304266"/>
                  </a:cubicBezTo>
                  <a:cubicBezTo>
                    <a:pt x="5347322" y="2303980"/>
                    <a:pt x="5361991" y="2304171"/>
                    <a:pt x="5376660" y="2304171"/>
                  </a:cubicBezTo>
                  <a:cubicBezTo>
                    <a:pt x="5500103" y="2304266"/>
                    <a:pt x="5505437" y="2294551"/>
                    <a:pt x="5488483" y="2169106"/>
                  </a:cubicBezTo>
                  <a:cubicBezTo>
                    <a:pt x="5481435" y="2116814"/>
                    <a:pt x="5482768" y="2063283"/>
                    <a:pt x="5472481" y="2010706"/>
                  </a:cubicBezTo>
                  <a:cubicBezTo>
                    <a:pt x="5461813" y="1956509"/>
                    <a:pt x="5477434" y="1910027"/>
                    <a:pt x="5524678" y="1877070"/>
                  </a:cubicBezTo>
                  <a:cubicBezTo>
                    <a:pt x="5530583" y="1872974"/>
                    <a:pt x="5535822" y="1867259"/>
                    <a:pt x="5540108" y="1861449"/>
                  </a:cubicBezTo>
                  <a:cubicBezTo>
                    <a:pt x="5616690" y="1756293"/>
                    <a:pt x="5728703" y="1745816"/>
                    <a:pt x="5845194" y="1746292"/>
                  </a:cubicBezTo>
                  <a:cubicBezTo>
                    <a:pt x="5863196" y="1746387"/>
                    <a:pt x="5877389" y="1751150"/>
                    <a:pt x="5891581" y="1763056"/>
                  </a:cubicBezTo>
                  <a:cubicBezTo>
                    <a:pt x="5943397" y="1806585"/>
                    <a:pt x="5996641" y="1848399"/>
                    <a:pt x="6048839" y="1891357"/>
                  </a:cubicBezTo>
                  <a:cubicBezTo>
                    <a:pt x="6074175" y="1912217"/>
                    <a:pt x="6101607" y="1926695"/>
                    <a:pt x="6135135" y="1922600"/>
                  </a:cubicBezTo>
                  <a:cubicBezTo>
                    <a:pt x="6194285" y="1915456"/>
                    <a:pt x="6244196" y="1935267"/>
                    <a:pt x="6290488" y="1970319"/>
                  </a:cubicBezTo>
                  <a:cubicBezTo>
                    <a:pt x="6305537" y="1981654"/>
                    <a:pt x="6324302" y="1988798"/>
                    <a:pt x="6342209" y="1995275"/>
                  </a:cubicBezTo>
                  <a:cubicBezTo>
                    <a:pt x="6365354" y="2003562"/>
                    <a:pt x="6383357" y="1983845"/>
                    <a:pt x="6404883" y="1980702"/>
                  </a:cubicBezTo>
                  <a:cubicBezTo>
                    <a:pt x="6434696" y="1976320"/>
                    <a:pt x="6419837" y="1949746"/>
                    <a:pt x="6427076" y="1934029"/>
                  </a:cubicBezTo>
                  <a:cubicBezTo>
                    <a:pt x="6434315" y="1918313"/>
                    <a:pt x="6441459" y="1903359"/>
                    <a:pt x="6440031" y="1885452"/>
                  </a:cubicBezTo>
                  <a:cubicBezTo>
                    <a:pt x="6439459" y="1878213"/>
                    <a:pt x="6439269" y="1870307"/>
                    <a:pt x="6441459" y="1863640"/>
                  </a:cubicBezTo>
                  <a:cubicBezTo>
                    <a:pt x="6451365" y="1834493"/>
                    <a:pt x="6567285" y="1786582"/>
                    <a:pt x="6615957" y="1790964"/>
                  </a:cubicBezTo>
                  <a:cubicBezTo>
                    <a:pt x="6652438" y="1794202"/>
                    <a:pt x="6663011" y="1812205"/>
                    <a:pt x="6674822" y="1877261"/>
                  </a:cubicBezTo>
                  <a:cubicBezTo>
                    <a:pt x="6692348" y="1973939"/>
                    <a:pt x="6711969" y="2070237"/>
                    <a:pt x="6731019" y="2166630"/>
                  </a:cubicBezTo>
                  <a:cubicBezTo>
                    <a:pt x="6738639" y="2205302"/>
                    <a:pt x="6728543" y="2238734"/>
                    <a:pt x="6702730" y="2267786"/>
                  </a:cubicBezTo>
                  <a:cubicBezTo>
                    <a:pt x="6694634" y="2276929"/>
                    <a:pt x="6686633" y="2286645"/>
                    <a:pt x="6676727" y="2293598"/>
                  </a:cubicBezTo>
                  <a:cubicBezTo>
                    <a:pt x="6640722" y="2319030"/>
                    <a:pt x="6634340" y="2359225"/>
                    <a:pt x="6649390" y="2391039"/>
                  </a:cubicBezTo>
                  <a:cubicBezTo>
                    <a:pt x="6661392" y="2416566"/>
                    <a:pt x="6699777" y="2423043"/>
                    <a:pt x="6732258" y="2421519"/>
                  </a:cubicBezTo>
                  <a:cubicBezTo>
                    <a:pt x="6771119" y="2419709"/>
                    <a:pt x="6796075" y="2399135"/>
                    <a:pt x="6805410" y="2362845"/>
                  </a:cubicBezTo>
                  <a:cubicBezTo>
                    <a:pt x="6828460" y="2272929"/>
                    <a:pt x="6848653" y="2182727"/>
                    <a:pt x="6836842" y="2088430"/>
                  </a:cubicBezTo>
                  <a:cubicBezTo>
                    <a:pt x="6832651" y="2054711"/>
                    <a:pt x="6838080" y="2019945"/>
                    <a:pt x="6835890" y="1985845"/>
                  </a:cubicBezTo>
                  <a:cubicBezTo>
                    <a:pt x="6827031" y="1843828"/>
                    <a:pt x="6802457" y="1704382"/>
                    <a:pt x="6760927" y="1568174"/>
                  </a:cubicBezTo>
                  <a:cubicBezTo>
                    <a:pt x="6755403" y="1550172"/>
                    <a:pt x="6743116" y="1533884"/>
                    <a:pt x="6732067" y="1518073"/>
                  </a:cubicBezTo>
                  <a:cubicBezTo>
                    <a:pt x="6678632" y="1440920"/>
                    <a:pt x="6624053" y="1364434"/>
                    <a:pt x="6570999" y="1287091"/>
                  </a:cubicBezTo>
                  <a:cubicBezTo>
                    <a:pt x="6558521" y="1268803"/>
                    <a:pt x="6541567" y="1254421"/>
                    <a:pt x="6523184" y="1265565"/>
                  </a:cubicBezTo>
                  <a:cubicBezTo>
                    <a:pt x="6503752" y="1277376"/>
                    <a:pt x="6470892" y="1268422"/>
                    <a:pt x="6466319" y="1310047"/>
                  </a:cubicBezTo>
                  <a:cubicBezTo>
                    <a:pt x="6462414" y="1345480"/>
                    <a:pt x="6460604" y="1386723"/>
                    <a:pt x="6426981" y="1415107"/>
                  </a:cubicBezTo>
                  <a:cubicBezTo>
                    <a:pt x="6391548" y="1445111"/>
                    <a:pt x="6371260" y="1450635"/>
                    <a:pt x="6340113" y="1417012"/>
                  </a:cubicBezTo>
                  <a:cubicBezTo>
                    <a:pt x="6310110" y="1384532"/>
                    <a:pt x="6277058" y="1374721"/>
                    <a:pt x="6235815" y="1379484"/>
                  </a:cubicBezTo>
                  <a:cubicBezTo>
                    <a:pt x="6221337" y="1381198"/>
                    <a:pt x="6206478" y="1380246"/>
                    <a:pt x="6191809" y="1379675"/>
                  </a:cubicBezTo>
                  <a:cubicBezTo>
                    <a:pt x="6133706" y="1377579"/>
                    <a:pt x="6105227" y="1353195"/>
                    <a:pt x="6118562" y="1297664"/>
                  </a:cubicBezTo>
                  <a:cubicBezTo>
                    <a:pt x="6156471" y="1139168"/>
                    <a:pt x="6141041" y="978767"/>
                    <a:pt x="6147613" y="819033"/>
                  </a:cubicBezTo>
                  <a:cubicBezTo>
                    <a:pt x="6150375" y="752072"/>
                    <a:pt x="6179522" y="689302"/>
                    <a:pt x="6200477" y="625294"/>
                  </a:cubicBezTo>
                  <a:cubicBezTo>
                    <a:pt x="6222479" y="558143"/>
                    <a:pt x="6261151" y="505946"/>
                    <a:pt x="6311062" y="458035"/>
                  </a:cubicBezTo>
                  <a:cubicBezTo>
                    <a:pt x="6342113" y="428222"/>
                    <a:pt x="6365831" y="390979"/>
                    <a:pt x="6380880" y="349260"/>
                  </a:cubicBezTo>
                  <a:cubicBezTo>
                    <a:pt x="6404788" y="283156"/>
                    <a:pt x="6429267" y="268869"/>
                    <a:pt x="6494704" y="285823"/>
                  </a:cubicBezTo>
                  <a:cubicBezTo>
                    <a:pt x="6513659" y="290681"/>
                    <a:pt x="6531280" y="304397"/>
                    <a:pt x="6542805" y="277251"/>
                  </a:cubicBezTo>
                  <a:cubicBezTo>
                    <a:pt x="6552140" y="255153"/>
                    <a:pt x="6578715" y="238008"/>
                    <a:pt x="6553473" y="207337"/>
                  </a:cubicBezTo>
                  <a:cubicBezTo>
                    <a:pt x="6528994" y="177619"/>
                    <a:pt x="6516325" y="139996"/>
                    <a:pt x="6505658" y="102753"/>
                  </a:cubicBezTo>
                  <a:cubicBezTo>
                    <a:pt x="6494037" y="62176"/>
                    <a:pt x="6515849" y="14647"/>
                    <a:pt x="6554045" y="3216"/>
                  </a:cubicBezTo>
                  <a:cubicBezTo>
                    <a:pt x="6579381" y="-4403"/>
                    <a:pt x="6602813" y="549"/>
                    <a:pt x="6614910" y="28553"/>
                  </a:cubicBezTo>
                  <a:cubicBezTo>
                    <a:pt x="6635293" y="75892"/>
                    <a:pt x="6660153" y="119993"/>
                    <a:pt x="6701301" y="152854"/>
                  </a:cubicBezTo>
                  <a:cubicBezTo>
                    <a:pt x="6721684" y="169142"/>
                    <a:pt x="6722351" y="191526"/>
                    <a:pt x="6714446" y="212766"/>
                  </a:cubicBezTo>
                  <a:cubicBezTo>
                    <a:pt x="6690347" y="278203"/>
                    <a:pt x="6666630" y="343926"/>
                    <a:pt x="6638531" y="407648"/>
                  </a:cubicBezTo>
                  <a:cubicBezTo>
                    <a:pt x="6618910" y="452035"/>
                    <a:pt x="6590811" y="465274"/>
                    <a:pt x="6545472" y="447939"/>
                  </a:cubicBezTo>
                  <a:cubicBezTo>
                    <a:pt x="6506896" y="433175"/>
                    <a:pt x="6488037" y="444129"/>
                    <a:pt x="6468987" y="476038"/>
                  </a:cubicBezTo>
                  <a:cubicBezTo>
                    <a:pt x="6455556" y="498516"/>
                    <a:pt x="6442317" y="521567"/>
                    <a:pt x="6421457" y="539760"/>
                  </a:cubicBezTo>
                  <a:cubicBezTo>
                    <a:pt x="6314967" y="632629"/>
                    <a:pt x="6288202" y="759597"/>
                    <a:pt x="6279343" y="891423"/>
                  </a:cubicBezTo>
                  <a:cubicBezTo>
                    <a:pt x="6273915" y="971719"/>
                    <a:pt x="6278677" y="1052681"/>
                    <a:pt x="6278106" y="1133358"/>
                  </a:cubicBezTo>
                  <a:cubicBezTo>
                    <a:pt x="6277915" y="1155075"/>
                    <a:pt x="6282582" y="1177554"/>
                    <a:pt x="6273343" y="1198509"/>
                  </a:cubicBezTo>
                  <a:cubicBezTo>
                    <a:pt x="6265533" y="1216225"/>
                    <a:pt x="6252769" y="1237752"/>
                    <a:pt x="6280868" y="1245181"/>
                  </a:cubicBezTo>
                  <a:cubicBezTo>
                    <a:pt x="6306014" y="1251849"/>
                    <a:pt x="6342018" y="1255564"/>
                    <a:pt x="6348686" y="1221559"/>
                  </a:cubicBezTo>
                  <a:cubicBezTo>
                    <a:pt x="6361449" y="1156408"/>
                    <a:pt x="6403074" y="1148883"/>
                    <a:pt x="6459081" y="1142026"/>
                  </a:cubicBezTo>
                  <a:cubicBezTo>
                    <a:pt x="6502229" y="1136691"/>
                    <a:pt x="6545187" y="1132310"/>
                    <a:pt x="6588620" y="1129643"/>
                  </a:cubicBezTo>
                  <a:cubicBezTo>
                    <a:pt x="6619862" y="1127738"/>
                    <a:pt x="6640722" y="1142026"/>
                    <a:pt x="6655581" y="1165743"/>
                  </a:cubicBezTo>
                  <a:cubicBezTo>
                    <a:pt x="6718446" y="1265946"/>
                    <a:pt x="6793217" y="1358148"/>
                    <a:pt x="6856463" y="1457303"/>
                  </a:cubicBezTo>
                  <a:cubicBezTo>
                    <a:pt x="6904946" y="1533408"/>
                    <a:pt x="6925615" y="1625896"/>
                    <a:pt x="6938378" y="1717050"/>
                  </a:cubicBezTo>
                  <a:cubicBezTo>
                    <a:pt x="6953999" y="1829540"/>
                    <a:pt x="6963524" y="1942411"/>
                    <a:pt x="6971811" y="2055854"/>
                  </a:cubicBezTo>
                  <a:cubicBezTo>
                    <a:pt x="6981812" y="2193585"/>
                    <a:pt x="6953904" y="2321983"/>
                    <a:pt x="6922376" y="2451903"/>
                  </a:cubicBezTo>
                  <a:cubicBezTo>
                    <a:pt x="6913804" y="2487146"/>
                    <a:pt x="6888753" y="2509816"/>
                    <a:pt x="6854654" y="2521913"/>
                  </a:cubicBezTo>
                  <a:cubicBezTo>
                    <a:pt x="6852368" y="2522675"/>
                    <a:pt x="6849320" y="2522008"/>
                    <a:pt x="6847510" y="2523246"/>
                  </a:cubicBezTo>
                  <a:cubicBezTo>
                    <a:pt x="6761213" y="2582872"/>
                    <a:pt x="6675393" y="2559060"/>
                    <a:pt x="6588811" y="2523436"/>
                  </a:cubicBezTo>
                  <a:cubicBezTo>
                    <a:pt x="6543472" y="2504768"/>
                    <a:pt x="6504038" y="2483622"/>
                    <a:pt x="6512992" y="2424281"/>
                  </a:cubicBezTo>
                  <a:cubicBezTo>
                    <a:pt x="6515278" y="2408946"/>
                    <a:pt x="6504324" y="2396468"/>
                    <a:pt x="6502038" y="2382752"/>
                  </a:cubicBezTo>
                  <a:cubicBezTo>
                    <a:pt x="6493275" y="2330841"/>
                    <a:pt x="6493751" y="2278930"/>
                    <a:pt x="6539281" y="2242353"/>
                  </a:cubicBezTo>
                  <a:cubicBezTo>
                    <a:pt x="6590526" y="2201206"/>
                    <a:pt x="6598050" y="2152152"/>
                    <a:pt x="6577190" y="2093192"/>
                  </a:cubicBezTo>
                  <a:cubicBezTo>
                    <a:pt x="6570427" y="2074047"/>
                    <a:pt x="6570713" y="2052330"/>
                    <a:pt x="6566046" y="2019945"/>
                  </a:cubicBezTo>
                  <a:cubicBezTo>
                    <a:pt x="6515278" y="2115766"/>
                    <a:pt x="6420504" y="2108813"/>
                    <a:pt x="6345542" y="2140817"/>
                  </a:cubicBezTo>
                  <a:cubicBezTo>
                    <a:pt x="6321920" y="2150914"/>
                    <a:pt x="6297250" y="2133197"/>
                    <a:pt x="6278772" y="2118814"/>
                  </a:cubicBezTo>
                  <a:cubicBezTo>
                    <a:pt x="6249531" y="2095954"/>
                    <a:pt x="6214955" y="2084429"/>
                    <a:pt x="6183808" y="2066236"/>
                  </a:cubicBezTo>
                  <a:cubicBezTo>
                    <a:pt x="6165425" y="2055473"/>
                    <a:pt x="6144374" y="2047853"/>
                    <a:pt x="6128372" y="2055664"/>
                  </a:cubicBezTo>
                  <a:cubicBezTo>
                    <a:pt x="6055887" y="2090716"/>
                    <a:pt x="6016454" y="2033661"/>
                    <a:pt x="5969591" y="2000990"/>
                  </a:cubicBezTo>
                  <a:cubicBezTo>
                    <a:pt x="5922156" y="1967938"/>
                    <a:pt x="5877770" y="1930410"/>
                    <a:pt x="5832812" y="1893929"/>
                  </a:cubicBezTo>
                  <a:cubicBezTo>
                    <a:pt x="5820810" y="1884214"/>
                    <a:pt x="5809666" y="1876974"/>
                    <a:pt x="5793568" y="1879546"/>
                  </a:cubicBezTo>
                  <a:cubicBezTo>
                    <a:pt x="5725846" y="1890310"/>
                    <a:pt x="5662790" y="1908407"/>
                    <a:pt x="5620881" y="1969939"/>
                  </a:cubicBezTo>
                  <a:cubicBezTo>
                    <a:pt x="5609069" y="1987274"/>
                    <a:pt x="5603735" y="2000228"/>
                    <a:pt x="5608117" y="2022421"/>
                  </a:cubicBezTo>
                  <a:cubicBezTo>
                    <a:pt x="5626786" y="2117385"/>
                    <a:pt x="5636406" y="2213493"/>
                    <a:pt x="5633358" y="2310743"/>
                  </a:cubicBezTo>
                  <a:cubicBezTo>
                    <a:pt x="5632596" y="2335604"/>
                    <a:pt x="5625166" y="2354844"/>
                    <a:pt x="5606021" y="2366845"/>
                  </a:cubicBezTo>
                  <a:cubicBezTo>
                    <a:pt x="5540108" y="2408184"/>
                    <a:pt x="5477815" y="2457904"/>
                    <a:pt x="5389709" y="2437521"/>
                  </a:cubicBezTo>
                  <a:cubicBezTo>
                    <a:pt x="5349704" y="2428282"/>
                    <a:pt x="5309889" y="2437902"/>
                    <a:pt x="5272932" y="2464381"/>
                  </a:cubicBezTo>
                  <a:cubicBezTo>
                    <a:pt x="5218926" y="2503148"/>
                    <a:pt x="5172158" y="2546582"/>
                    <a:pt x="5135487" y="2602399"/>
                  </a:cubicBezTo>
                  <a:cubicBezTo>
                    <a:pt x="5098910" y="2658215"/>
                    <a:pt x="5088528" y="2658406"/>
                    <a:pt x="5022139" y="2644213"/>
                  </a:cubicBezTo>
                  <a:cubicBezTo>
                    <a:pt x="4939653" y="2626688"/>
                    <a:pt x="4857642" y="2608685"/>
                    <a:pt x="4771631" y="2610019"/>
                  </a:cubicBezTo>
                  <a:cubicBezTo>
                    <a:pt x="4718863" y="2610876"/>
                    <a:pt x="4672000" y="2627068"/>
                    <a:pt x="4623994" y="2641832"/>
                  </a:cubicBezTo>
                  <a:cubicBezTo>
                    <a:pt x="4585703" y="2653643"/>
                    <a:pt x="4549032" y="2651452"/>
                    <a:pt x="4512266" y="2640499"/>
                  </a:cubicBezTo>
                  <a:cubicBezTo>
                    <a:pt x="4473213" y="2628878"/>
                    <a:pt x="4435018" y="2614305"/>
                    <a:pt x="4396251" y="2601446"/>
                  </a:cubicBezTo>
                  <a:cubicBezTo>
                    <a:pt x="4379487" y="2595827"/>
                    <a:pt x="4359294" y="2587445"/>
                    <a:pt x="4356151" y="2572395"/>
                  </a:cubicBezTo>
                  <a:cubicBezTo>
                    <a:pt x="4345769" y="2521913"/>
                    <a:pt x="4306145" y="2523912"/>
                    <a:pt x="4269950" y="2517531"/>
                  </a:cubicBezTo>
                  <a:cubicBezTo>
                    <a:pt x="4234707" y="2511340"/>
                    <a:pt x="4214133" y="2527627"/>
                    <a:pt x="4228611" y="2558298"/>
                  </a:cubicBezTo>
                  <a:cubicBezTo>
                    <a:pt x="4242899" y="2588492"/>
                    <a:pt x="4238327" y="2619639"/>
                    <a:pt x="4248709" y="2649833"/>
                  </a:cubicBezTo>
                  <a:cubicBezTo>
                    <a:pt x="4269092" y="2709174"/>
                    <a:pt x="4240613" y="2742511"/>
                    <a:pt x="4177367" y="2743750"/>
                  </a:cubicBezTo>
                  <a:cubicBezTo>
                    <a:pt x="4126027" y="2744797"/>
                    <a:pt x="4074687" y="2742511"/>
                    <a:pt x="4023347" y="2744131"/>
                  </a:cubicBezTo>
                  <a:cubicBezTo>
                    <a:pt x="3990677" y="2745179"/>
                    <a:pt x="3960101" y="2740701"/>
                    <a:pt x="3933146" y="2722414"/>
                  </a:cubicBezTo>
                  <a:cubicBezTo>
                    <a:pt x="3861708" y="2673931"/>
                    <a:pt x="3791033" y="2683933"/>
                    <a:pt x="3725596" y="2730320"/>
                  </a:cubicBezTo>
                  <a:cubicBezTo>
                    <a:pt x="3677113" y="2764705"/>
                    <a:pt x="3619773" y="2786422"/>
                    <a:pt x="3579196" y="2831951"/>
                  </a:cubicBezTo>
                  <a:cubicBezTo>
                    <a:pt x="3575005" y="2832618"/>
                    <a:pt x="3570148" y="2832618"/>
                    <a:pt x="3565195" y="2832618"/>
                  </a:cubicBezTo>
                  <a:close/>
                </a:path>
              </a:pathLst>
            </a:custGeom>
            <a:solidFill>
              <a:srgbClr val="71A7D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Полилиния: фигура 5">
              <a:extLst>
                <a:ext uri="{FF2B5EF4-FFF2-40B4-BE49-F238E27FC236}">
                  <a16:creationId xmlns:a16="http://schemas.microsoft.com/office/drawing/2014/main" id="{B3024988-2AE8-1FB9-6FE7-019A6E024201}"/>
                </a:ext>
              </a:extLst>
            </p:cNvPr>
            <p:cNvSpPr/>
            <p:nvPr/>
          </p:nvSpPr>
          <p:spPr>
            <a:xfrm>
              <a:off x="4219229" y="358845"/>
              <a:ext cx="3286138" cy="4266417"/>
            </a:xfrm>
            <a:custGeom>
              <a:gdLst>
                <a:gd name="connsiteX0" fmla="*/ 1708464 w 3286138"/>
                <a:gd name="connsiteY0" fmla="*/ 152 h 4266417"/>
                <a:gd name="connsiteX1" fmla="*/ 1775044 w 3286138"/>
                <a:gd name="connsiteY1" fmla="*/ 3200 h 4266417"/>
                <a:gd name="connsiteX2" fmla="*/ 2484180 w 3286138"/>
                <a:gd name="connsiteY2" fmla="*/ 241611 h 4266417"/>
                <a:gd name="connsiteX3" fmla="*/ 2830033 w 3286138"/>
                <a:gd name="connsiteY3" fmla="*/ 510882 h 4266417"/>
                <a:gd name="connsiteX4" fmla="*/ 3054442 w 3286138"/>
                <a:gd name="connsiteY4" fmla="*/ 811777 h 4266417"/>
                <a:gd name="connsiteX5" fmla="*/ 3175886 w 3286138"/>
                <a:gd name="connsiteY5" fmla="*/ 1058189 h 4266417"/>
                <a:gd name="connsiteX6" fmla="*/ 3273898 w 3286138"/>
                <a:gd name="connsiteY6" fmla="*/ 1470621 h 4266417"/>
                <a:gd name="connsiteX7" fmla="*/ 3285423 w 3286138"/>
                <a:gd name="connsiteY7" fmla="*/ 1724463 h 4266417"/>
                <a:gd name="connsiteX8" fmla="*/ 3203603 w 3286138"/>
                <a:gd name="connsiteY8" fmla="*/ 2162136 h 4266417"/>
                <a:gd name="connsiteX9" fmla="*/ 3007293 w 3286138"/>
                <a:gd name="connsiteY9" fmla="*/ 2563234 h 4266417"/>
                <a:gd name="connsiteX10" fmla="*/ 2782598 w 3286138"/>
                <a:gd name="connsiteY10" fmla="*/ 2855842 h 4266417"/>
                <a:gd name="connsiteX11" fmla="*/ 2521899 w 3286138"/>
                <a:gd name="connsiteY11" fmla="*/ 3185026 h 4266417"/>
                <a:gd name="connsiteX12" fmla="*/ 2273868 w 3286138"/>
                <a:gd name="connsiteY12" fmla="*/ 3497065 h 4266417"/>
                <a:gd name="connsiteX13" fmla="*/ 2023170 w 3286138"/>
                <a:gd name="connsiteY13" fmla="*/ 3815772 h 4266417"/>
                <a:gd name="connsiteX14" fmla="*/ 1823621 w 3286138"/>
                <a:gd name="connsiteY14" fmla="*/ 4064374 h 4266417"/>
                <a:gd name="connsiteX15" fmla="*/ 1691795 w 3286138"/>
                <a:gd name="connsiteY15" fmla="*/ 4228395 h 4266417"/>
                <a:gd name="connsiteX16" fmla="*/ 1600165 w 3286138"/>
                <a:gd name="connsiteY16" fmla="*/ 4230681 h 4266417"/>
                <a:gd name="connsiteX17" fmla="*/ 1425000 w 3286138"/>
                <a:gd name="connsiteY17" fmla="*/ 4008843 h 4266417"/>
                <a:gd name="connsiteX18" fmla="*/ 1159633 w 3286138"/>
                <a:gd name="connsiteY18" fmla="*/ 3673754 h 4266417"/>
                <a:gd name="connsiteX19" fmla="*/ 911126 w 3286138"/>
                <a:gd name="connsiteY19" fmla="*/ 3361810 h 4266417"/>
                <a:gd name="connsiteX20" fmla="*/ 704243 w 3286138"/>
                <a:gd name="connsiteY20" fmla="*/ 3100730 h 4266417"/>
                <a:gd name="connsiteX21" fmla="*/ 456212 w 3286138"/>
                <a:gd name="connsiteY21" fmla="*/ 2788881 h 4266417"/>
                <a:gd name="connsiteX22" fmla="*/ 267046 w 3286138"/>
                <a:gd name="connsiteY22" fmla="*/ 2533230 h 4266417"/>
                <a:gd name="connsiteX23" fmla="*/ 29397 w 3286138"/>
                <a:gd name="connsiteY23" fmla="*/ 1932774 h 4266417"/>
                <a:gd name="connsiteX24" fmla="*/ 727 w 3286138"/>
                <a:gd name="connsiteY24" fmla="*/ 1630356 h 4266417"/>
                <a:gd name="connsiteX25" fmla="*/ 119694 w 3286138"/>
                <a:gd name="connsiteY25" fmla="*/ 1046283 h 4266417"/>
                <a:gd name="connsiteX26" fmla="*/ 298002 w 3286138"/>
                <a:gd name="connsiteY26" fmla="*/ 715765 h 4266417"/>
                <a:gd name="connsiteX27" fmla="*/ 569464 w 3286138"/>
                <a:gd name="connsiteY27" fmla="*/ 414584 h 4266417"/>
                <a:gd name="connsiteX28" fmla="*/ 890647 w 3286138"/>
                <a:gd name="connsiteY28" fmla="*/ 192747 h 4266417"/>
                <a:gd name="connsiteX29" fmla="*/ 1424809 w 3286138"/>
                <a:gd name="connsiteY29" fmla="*/ 24726 h 4266417"/>
                <a:gd name="connsiteX30" fmla="*/ 1571495 w 3286138"/>
                <a:gd name="connsiteY30" fmla="*/ 4057 h 4266417"/>
                <a:gd name="connsiteX31" fmla="*/ 1708464 w 3286138"/>
                <a:gd name="connsiteY31" fmla="*/ 152 h 4266417"/>
                <a:gd name="connsiteX32" fmla="*/ 1656934 w 3286138"/>
                <a:gd name="connsiteY32" fmla="*/ 4065898 h 4266417"/>
                <a:gd name="connsiteX33" fmla="*/ 1819145 w 3286138"/>
                <a:gd name="connsiteY33" fmla="*/ 3855872 h 4266417"/>
                <a:gd name="connsiteX34" fmla="*/ 2116896 w 3286138"/>
                <a:gd name="connsiteY34" fmla="*/ 3464490 h 4266417"/>
                <a:gd name="connsiteX35" fmla="*/ 2449890 w 3286138"/>
                <a:gd name="connsiteY35" fmla="*/ 3035579 h 4266417"/>
                <a:gd name="connsiteX36" fmla="*/ 2680871 w 3286138"/>
                <a:gd name="connsiteY36" fmla="*/ 2738113 h 4266417"/>
                <a:gd name="connsiteX37" fmla="*/ 2790885 w 3286138"/>
                <a:gd name="connsiteY37" fmla="*/ 2585332 h 4266417"/>
                <a:gd name="connsiteX38" fmla="*/ 2983385 w 3286138"/>
                <a:gd name="connsiteY38" fmla="*/ 2253100 h 4266417"/>
                <a:gd name="connsiteX39" fmla="*/ 3121784 w 3286138"/>
                <a:gd name="connsiteY39" fmla="*/ 1830285 h 4266417"/>
                <a:gd name="connsiteX40" fmla="*/ 3111116 w 3286138"/>
                <a:gd name="connsiteY40" fmla="*/ 1397755 h 4266417"/>
                <a:gd name="connsiteX41" fmla="*/ 2880611 w 3286138"/>
                <a:gd name="connsiteY41" fmla="*/ 822350 h 4266417"/>
                <a:gd name="connsiteX42" fmla="*/ 2399503 w 3286138"/>
                <a:gd name="connsiteY42" fmla="*/ 373341 h 4266417"/>
                <a:gd name="connsiteX43" fmla="*/ 1687890 w 3286138"/>
                <a:gd name="connsiteY43" fmla="*/ 155981 h 4266417"/>
                <a:gd name="connsiteX44" fmla="*/ 1525774 w 3286138"/>
                <a:gd name="connsiteY44" fmla="*/ 162458 h 4266417"/>
                <a:gd name="connsiteX45" fmla="*/ 1430906 w 3286138"/>
                <a:gd name="connsiteY45" fmla="*/ 175031 h 4266417"/>
                <a:gd name="connsiteX46" fmla="*/ 1033332 w 3286138"/>
                <a:gd name="connsiteY46" fmla="*/ 299332 h 4266417"/>
                <a:gd name="connsiteX47" fmla="*/ 634806 w 3286138"/>
                <a:gd name="connsiteY47" fmla="*/ 561746 h 4266417"/>
                <a:gd name="connsiteX48" fmla="*/ 210753 w 3286138"/>
                <a:gd name="connsiteY48" fmla="*/ 1262310 h 4266417"/>
                <a:gd name="connsiteX49" fmla="*/ 162556 w 3286138"/>
                <a:gd name="connsiteY49" fmla="*/ 1532439 h 4266417"/>
                <a:gd name="connsiteX50" fmla="*/ 175130 w 3286138"/>
                <a:gd name="connsiteY50" fmla="*/ 1871243 h 4266417"/>
                <a:gd name="connsiteX51" fmla="*/ 285619 w 3286138"/>
                <a:gd name="connsiteY51" fmla="*/ 2214143 h 4266417"/>
                <a:gd name="connsiteX52" fmla="*/ 434781 w 3286138"/>
                <a:gd name="connsiteY52" fmla="*/ 2470746 h 4266417"/>
                <a:gd name="connsiteX53" fmla="*/ 684907 w 3286138"/>
                <a:gd name="connsiteY53" fmla="*/ 2833554 h 4266417"/>
                <a:gd name="connsiteX54" fmla="*/ 922556 w 3286138"/>
                <a:gd name="connsiteY54" fmla="*/ 3135115 h 4266417"/>
                <a:gd name="connsiteX55" fmla="*/ 1147346 w 3286138"/>
                <a:gd name="connsiteY55" fmla="*/ 3427437 h 4266417"/>
                <a:gd name="connsiteX56" fmla="*/ 1484341 w 3286138"/>
                <a:gd name="connsiteY56" fmla="*/ 3861587 h 4266417"/>
                <a:gd name="connsiteX57" fmla="*/ 1656934 w 3286138"/>
                <a:gd name="connsiteY57" fmla="*/ 4065898 h 426641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3286138" h="4266417">
                  <a:moveTo>
                    <a:pt x="1708464" y="152"/>
                  </a:moveTo>
                  <a:cubicBezTo>
                    <a:pt x="1756470" y="152"/>
                    <a:pt x="1761137" y="2152"/>
                    <a:pt x="1775044" y="3200"/>
                  </a:cubicBezTo>
                  <a:cubicBezTo>
                    <a:pt x="2036410" y="22345"/>
                    <a:pt x="2257009" y="107880"/>
                    <a:pt x="2484180" y="241611"/>
                  </a:cubicBezTo>
                  <a:cubicBezTo>
                    <a:pt x="2612196" y="317049"/>
                    <a:pt x="2728591" y="406584"/>
                    <a:pt x="2830033" y="510882"/>
                  </a:cubicBezTo>
                  <a:cubicBezTo>
                    <a:pt x="2916425" y="599751"/>
                    <a:pt x="2993386" y="700335"/>
                    <a:pt x="3054442" y="811777"/>
                  </a:cubicBezTo>
                  <a:cubicBezTo>
                    <a:pt x="3098638" y="892359"/>
                    <a:pt x="3145977" y="971321"/>
                    <a:pt x="3175886" y="1058189"/>
                  </a:cubicBezTo>
                  <a:cubicBezTo>
                    <a:pt x="3221986" y="1192110"/>
                    <a:pt x="3271326" y="1324413"/>
                    <a:pt x="3273898" y="1470621"/>
                  </a:cubicBezTo>
                  <a:cubicBezTo>
                    <a:pt x="3275422" y="1554822"/>
                    <a:pt x="3289424" y="1639690"/>
                    <a:pt x="3285423" y="1724463"/>
                  </a:cubicBezTo>
                  <a:cubicBezTo>
                    <a:pt x="3278375" y="1873910"/>
                    <a:pt x="3254372" y="2019452"/>
                    <a:pt x="3203603" y="2162136"/>
                  </a:cubicBezTo>
                  <a:cubicBezTo>
                    <a:pt x="3153025" y="2304059"/>
                    <a:pt x="3088541" y="2437409"/>
                    <a:pt x="3007293" y="2563234"/>
                  </a:cubicBezTo>
                  <a:cubicBezTo>
                    <a:pt x="2940332" y="2666771"/>
                    <a:pt x="2858322" y="2758878"/>
                    <a:pt x="2782598" y="2855842"/>
                  </a:cubicBezTo>
                  <a:cubicBezTo>
                    <a:pt x="2696492" y="2966142"/>
                    <a:pt x="2608958" y="3075489"/>
                    <a:pt x="2521899" y="3185026"/>
                  </a:cubicBezTo>
                  <a:cubicBezTo>
                    <a:pt x="2439317" y="3289039"/>
                    <a:pt x="2356259" y="3392766"/>
                    <a:pt x="2273868" y="3497065"/>
                  </a:cubicBezTo>
                  <a:cubicBezTo>
                    <a:pt x="2190048" y="3603078"/>
                    <a:pt x="2107085" y="3709854"/>
                    <a:pt x="2023170" y="3815772"/>
                  </a:cubicBezTo>
                  <a:cubicBezTo>
                    <a:pt x="1957162" y="3899020"/>
                    <a:pt x="1890201" y="3981602"/>
                    <a:pt x="1823621" y="4064374"/>
                  </a:cubicBezTo>
                  <a:cubicBezTo>
                    <a:pt x="1779616" y="4119048"/>
                    <a:pt x="1734848" y="4173054"/>
                    <a:pt x="1691795" y="4228395"/>
                  </a:cubicBezTo>
                  <a:cubicBezTo>
                    <a:pt x="1653505" y="4277639"/>
                    <a:pt x="1639979" y="4279734"/>
                    <a:pt x="1600165" y="4230681"/>
                  </a:cubicBezTo>
                  <a:cubicBezTo>
                    <a:pt x="1540729" y="4157529"/>
                    <a:pt x="1483388" y="4082757"/>
                    <a:pt x="1425000" y="4008843"/>
                  </a:cubicBezTo>
                  <a:cubicBezTo>
                    <a:pt x="1336703" y="3897115"/>
                    <a:pt x="1248311" y="3785387"/>
                    <a:pt x="1159633" y="3673754"/>
                  </a:cubicBezTo>
                  <a:cubicBezTo>
                    <a:pt x="1076956" y="3569646"/>
                    <a:pt x="993898" y="3465823"/>
                    <a:pt x="911126" y="3361810"/>
                  </a:cubicBezTo>
                  <a:cubicBezTo>
                    <a:pt x="842070" y="3274847"/>
                    <a:pt x="773299" y="3187693"/>
                    <a:pt x="704243" y="3100730"/>
                  </a:cubicBezTo>
                  <a:cubicBezTo>
                    <a:pt x="621566" y="2996812"/>
                    <a:pt x="537841" y="2893656"/>
                    <a:pt x="456212" y="2788881"/>
                  </a:cubicBezTo>
                  <a:cubicBezTo>
                    <a:pt x="391061" y="2705252"/>
                    <a:pt x="323624" y="2623527"/>
                    <a:pt x="267046" y="2533230"/>
                  </a:cubicBezTo>
                  <a:cubicBezTo>
                    <a:pt x="150555" y="2347493"/>
                    <a:pt x="67402" y="2149182"/>
                    <a:pt x="29397" y="1932774"/>
                  </a:cubicBezTo>
                  <a:cubicBezTo>
                    <a:pt x="11776" y="1832762"/>
                    <a:pt x="-3560" y="1732083"/>
                    <a:pt x="727" y="1630356"/>
                  </a:cubicBezTo>
                  <a:cubicBezTo>
                    <a:pt x="9204" y="1429569"/>
                    <a:pt x="43589" y="1234306"/>
                    <a:pt x="119694" y="1046283"/>
                  </a:cubicBezTo>
                  <a:cubicBezTo>
                    <a:pt x="167224" y="928935"/>
                    <a:pt x="226184" y="816825"/>
                    <a:pt x="298002" y="715765"/>
                  </a:cubicBezTo>
                  <a:cubicBezTo>
                    <a:pt x="375726" y="606513"/>
                    <a:pt x="462118" y="502024"/>
                    <a:pt x="569464" y="414584"/>
                  </a:cubicBezTo>
                  <a:cubicBezTo>
                    <a:pt x="671382" y="331622"/>
                    <a:pt x="775109" y="252660"/>
                    <a:pt x="890647" y="192747"/>
                  </a:cubicBezTo>
                  <a:cubicBezTo>
                    <a:pt x="1058097" y="105975"/>
                    <a:pt x="1237072" y="53111"/>
                    <a:pt x="1424809" y="24726"/>
                  </a:cubicBezTo>
                  <a:cubicBezTo>
                    <a:pt x="1472244" y="17583"/>
                    <a:pt x="1497962" y="11296"/>
                    <a:pt x="1571495" y="4057"/>
                  </a:cubicBezTo>
                  <a:cubicBezTo>
                    <a:pt x="1624834" y="-1182"/>
                    <a:pt x="1659601" y="152"/>
                    <a:pt x="1708464" y="152"/>
                  </a:cubicBezTo>
                  <a:close/>
                  <a:moveTo>
                    <a:pt x="1656934" y="4065898"/>
                  </a:moveTo>
                  <a:cubicBezTo>
                    <a:pt x="1713607" y="3992651"/>
                    <a:pt x="1766757" y="3924547"/>
                    <a:pt x="1819145" y="3855872"/>
                  </a:cubicBezTo>
                  <a:cubicBezTo>
                    <a:pt x="1918586" y="3725570"/>
                    <a:pt x="2016979" y="3594411"/>
                    <a:pt x="2116896" y="3464490"/>
                  </a:cubicBezTo>
                  <a:cubicBezTo>
                    <a:pt x="2227291" y="3321043"/>
                    <a:pt x="2338829" y="3178454"/>
                    <a:pt x="2449890" y="3035579"/>
                  </a:cubicBezTo>
                  <a:cubicBezTo>
                    <a:pt x="2526947" y="2936424"/>
                    <a:pt x="2604481" y="2837840"/>
                    <a:pt x="2680871" y="2738113"/>
                  </a:cubicBezTo>
                  <a:cubicBezTo>
                    <a:pt x="2719066" y="2688297"/>
                    <a:pt x="2759929" y="2639529"/>
                    <a:pt x="2790885" y="2585332"/>
                  </a:cubicBezTo>
                  <a:cubicBezTo>
                    <a:pt x="2854322" y="2474080"/>
                    <a:pt x="2915567" y="2361114"/>
                    <a:pt x="2983385" y="2253100"/>
                  </a:cubicBezTo>
                  <a:cubicBezTo>
                    <a:pt x="3065872" y="2121560"/>
                    <a:pt x="3107401" y="1979066"/>
                    <a:pt x="3121784" y="1830285"/>
                  </a:cubicBezTo>
                  <a:cubicBezTo>
                    <a:pt x="3135690" y="1687029"/>
                    <a:pt x="3136166" y="1541868"/>
                    <a:pt x="3111116" y="1397755"/>
                  </a:cubicBezTo>
                  <a:cubicBezTo>
                    <a:pt x="3074920" y="1189158"/>
                    <a:pt x="2999769" y="994848"/>
                    <a:pt x="2880611" y="822350"/>
                  </a:cubicBezTo>
                  <a:cubicBezTo>
                    <a:pt x="2754118" y="639279"/>
                    <a:pt x="2596099" y="486498"/>
                    <a:pt x="2399503" y="373341"/>
                  </a:cubicBezTo>
                  <a:cubicBezTo>
                    <a:pt x="2180333" y="247230"/>
                    <a:pt x="1941731" y="154076"/>
                    <a:pt x="1687890" y="155981"/>
                  </a:cubicBezTo>
                  <a:cubicBezTo>
                    <a:pt x="1617024" y="156552"/>
                    <a:pt x="1600355" y="155981"/>
                    <a:pt x="1525774" y="162458"/>
                  </a:cubicBezTo>
                  <a:cubicBezTo>
                    <a:pt x="1508820" y="163982"/>
                    <a:pt x="1447289" y="171221"/>
                    <a:pt x="1430906" y="175031"/>
                  </a:cubicBezTo>
                  <a:cubicBezTo>
                    <a:pt x="1295174" y="206749"/>
                    <a:pt x="1162681" y="242754"/>
                    <a:pt x="1033332" y="299332"/>
                  </a:cubicBezTo>
                  <a:cubicBezTo>
                    <a:pt x="884266" y="364483"/>
                    <a:pt x="752249" y="453256"/>
                    <a:pt x="634806" y="561746"/>
                  </a:cubicBezTo>
                  <a:cubicBezTo>
                    <a:pt x="427161" y="753675"/>
                    <a:pt x="286667" y="989514"/>
                    <a:pt x="210753" y="1262310"/>
                  </a:cubicBezTo>
                  <a:cubicBezTo>
                    <a:pt x="186178" y="1350606"/>
                    <a:pt x="165033" y="1440903"/>
                    <a:pt x="162556" y="1532439"/>
                  </a:cubicBezTo>
                  <a:cubicBezTo>
                    <a:pt x="159413" y="1645310"/>
                    <a:pt x="154936" y="1758943"/>
                    <a:pt x="175130" y="1871243"/>
                  </a:cubicBezTo>
                  <a:cubicBezTo>
                    <a:pt x="196561" y="1990496"/>
                    <a:pt x="222659" y="2108225"/>
                    <a:pt x="285619" y="2214143"/>
                  </a:cubicBezTo>
                  <a:cubicBezTo>
                    <a:pt x="336197" y="2299201"/>
                    <a:pt x="390585" y="2382450"/>
                    <a:pt x="434781" y="2470746"/>
                  </a:cubicBezTo>
                  <a:cubicBezTo>
                    <a:pt x="501456" y="2603811"/>
                    <a:pt x="594896" y="2717349"/>
                    <a:pt x="684907" y="2833554"/>
                  </a:cubicBezTo>
                  <a:cubicBezTo>
                    <a:pt x="763298" y="2934709"/>
                    <a:pt x="843975" y="3034055"/>
                    <a:pt x="922556" y="3135115"/>
                  </a:cubicBezTo>
                  <a:cubicBezTo>
                    <a:pt x="998089" y="3232080"/>
                    <a:pt x="1070765" y="3331330"/>
                    <a:pt x="1147346" y="3427437"/>
                  </a:cubicBezTo>
                  <a:cubicBezTo>
                    <a:pt x="1261551" y="3570789"/>
                    <a:pt x="1370231" y="3718331"/>
                    <a:pt x="1484341" y="3861587"/>
                  </a:cubicBezTo>
                  <a:cubicBezTo>
                    <a:pt x="1538348" y="3929119"/>
                    <a:pt x="1581877" y="4006653"/>
                    <a:pt x="1656934" y="4065898"/>
                  </a:cubicBezTo>
                  <a:close/>
                </a:path>
              </a:pathLst>
            </a:custGeom>
            <a:solidFill>
              <a:srgbClr val="71A7D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Полилиния: фигура 6">
              <a:extLst>
                <a:ext uri="{FF2B5EF4-FFF2-40B4-BE49-F238E27FC236}">
                  <a16:creationId xmlns:a16="http://schemas.microsoft.com/office/drawing/2014/main" id="{5B3C3278-1E02-2EF3-8B5B-1916266DE5A4}"/>
                </a:ext>
              </a:extLst>
            </p:cNvPr>
            <p:cNvSpPr/>
            <p:nvPr/>
          </p:nvSpPr>
          <p:spPr>
            <a:xfrm>
              <a:off x="8397901" y="1906653"/>
              <a:ext cx="1498382" cy="2404455"/>
            </a:xfrm>
            <a:custGeom>
              <a:gdLst>
                <a:gd name="connsiteX0" fmla="*/ 1498383 w 1498382"/>
                <a:gd name="connsiteY0" fmla="*/ 2353308 h 2404455"/>
                <a:gd name="connsiteX1" fmla="*/ 1366367 w 1498382"/>
                <a:gd name="connsiteY1" fmla="*/ 2390836 h 2404455"/>
                <a:gd name="connsiteX2" fmla="*/ 983176 w 1498382"/>
                <a:gd name="connsiteY2" fmla="*/ 2180143 h 2404455"/>
                <a:gd name="connsiteX3" fmla="*/ 895927 w 1498382"/>
                <a:gd name="connsiteY3" fmla="*/ 2074511 h 2404455"/>
                <a:gd name="connsiteX4" fmla="*/ 799344 w 1498382"/>
                <a:gd name="connsiteY4" fmla="*/ 1835148 h 2404455"/>
                <a:gd name="connsiteX5" fmla="*/ 735811 w 1498382"/>
                <a:gd name="connsiteY5" fmla="*/ 1714656 h 2404455"/>
                <a:gd name="connsiteX6" fmla="*/ 676375 w 1498382"/>
                <a:gd name="connsiteY6" fmla="*/ 1547016 h 2404455"/>
                <a:gd name="connsiteX7" fmla="*/ 705237 w 1498382"/>
                <a:gd name="connsiteY7" fmla="*/ 1495010 h 2404455"/>
                <a:gd name="connsiteX8" fmla="*/ 753623 w 1498382"/>
                <a:gd name="connsiteY8" fmla="*/ 1514060 h 2404455"/>
                <a:gd name="connsiteX9" fmla="*/ 955458 w 1498382"/>
                <a:gd name="connsiteY9" fmla="*/ 1875629 h 2404455"/>
                <a:gd name="connsiteX10" fmla="*/ 1113859 w 1498382"/>
                <a:gd name="connsiteY10" fmla="*/ 2108325 h 2404455"/>
                <a:gd name="connsiteX11" fmla="*/ 1246352 w 1498382"/>
                <a:gd name="connsiteY11" fmla="*/ 2196050 h 2404455"/>
                <a:gd name="connsiteX12" fmla="*/ 1328838 w 1498382"/>
                <a:gd name="connsiteY12" fmla="*/ 2216719 h 2404455"/>
                <a:gd name="connsiteX13" fmla="*/ 1323313 w 1498382"/>
                <a:gd name="connsiteY13" fmla="*/ 2177762 h 2404455"/>
                <a:gd name="connsiteX14" fmla="*/ 1264830 w 1498382"/>
                <a:gd name="connsiteY14" fmla="*/ 2065653 h 2404455"/>
                <a:gd name="connsiteX15" fmla="*/ 1233969 w 1498382"/>
                <a:gd name="connsiteY15" fmla="*/ 2004121 h 2404455"/>
                <a:gd name="connsiteX16" fmla="*/ 1166342 w 1498382"/>
                <a:gd name="connsiteY16" fmla="*/ 1836672 h 2404455"/>
                <a:gd name="connsiteX17" fmla="*/ 1145768 w 1498382"/>
                <a:gd name="connsiteY17" fmla="*/ 1807335 h 2404455"/>
                <a:gd name="connsiteX18" fmla="*/ 1030229 w 1498382"/>
                <a:gd name="connsiteY18" fmla="*/ 1706370 h 2404455"/>
                <a:gd name="connsiteX19" fmla="*/ 877258 w 1498382"/>
                <a:gd name="connsiteY19" fmla="*/ 1548064 h 2404455"/>
                <a:gd name="connsiteX20" fmla="*/ 837158 w 1498382"/>
                <a:gd name="connsiteY20" fmla="*/ 1470912 h 2404455"/>
                <a:gd name="connsiteX21" fmla="*/ 838396 w 1498382"/>
                <a:gd name="connsiteY21" fmla="*/ 1325274 h 2404455"/>
                <a:gd name="connsiteX22" fmla="*/ 851445 w 1498382"/>
                <a:gd name="connsiteY22" fmla="*/ 1255837 h 2404455"/>
                <a:gd name="connsiteX23" fmla="*/ 888593 w 1498382"/>
                <a:gd name="connsiteY23" fmla="*/ 1137346 h 2404455"/>
                <a:gd name="connsiteX24" fmla="*/ 905166 w 1498382"/>
                <a:gd name="connsiteY24" fmla="*/ 1045621 h 2404455"/>
                <a:gd name="connsiteX25" fmla="*/ 818774 w 1498382"/>
                <a:gd name="connsiteY25" fmla="*/ 831880 h 2404455"/>
                <a:gd name="connsiteX26" fmla="*/ 819155 w 1498382"/>
                <a:gd name="connsiteY26" fmla="*/ 733486 h 2404455"/>
                <a:gd name="connsiteX27" fmla="*/ 787056 w 1498382"/>
                <a:gd name="connsiteY27" fmla="*/ 695577 h 2404455"/>
                <a:gd name="connsiteX28" fmla="*/ 679804 w 1498382"/>
                <a:gd name="connsiteY28" fmla="*/ 710912 h 2404455"/>
                <a:gd name="connsiteX29" fmla="*/ 618654 w 1498382"/>
                <a:gd name="connsiteY29" fmla="*/ 658905 h 2404455"/>
                <a:gd name="connsiteX30" fmla="*/ 602747 w 1498382"/>
                <a:gd name="connsiteY30" fmla="*/ 456594 h 2404455"/>
                <a:gd name="connsiteX31" fmla="*/ 640657 w 1498382"/>
                <a:gd name="connsiteY31" fmla="*/ 390967 h 2404455"/>
                <a:gd name="connsiteX32" fmla="*/ 747337 w 1498382"/>
                <a:gd name="connsiteY32" fmla="*/ 329721 h 2404455"/>
                <a:gd name="connsiteX33" fmla="*/ 789628 w 1498382"/>
                <a:gd name="connsiteY33" fmla="*/ 188656 h 2404455"/>
                <a:gd name="connsiteX34" fmla="*/ 728668 w 1498382"/>
                <a:gd name="connsiteY34" fmla="*/ 153890 h 2404455"/>
                <a:gd name="connsiteX35" fmla="*/ 699140 w 1498382"/>
                <a:gd name="connsiteY35" fmla="*/ 195895 h 2404455"/>
                <a:gd name="connsiteX36" fmla="*/ 690092 w 1498382"/>
                <a:gd name="connsiteY36" fmla="*/ 237996 h 2404455"/>
                <a:gd name="connsiteX37" fmla="*/ 618559 w 1498382"/>
                <a:gd name="connsiteY37" fmla="*/ 311338 h 2404455"/>
                <a:gd name="connsiteX38" fmla="*/ 541216 w 1498382"/>
                <a:gd name="connsiteY38" fmla="*/ 329055 h 2404455"/>
                <a:gd name="connsiteX39" fmla="*/ 372242 w 1498382"/>
                <a:gd name="connsiteY39" fmla="*/ 400492 h 2404455"/>
                <a:gd name="connsiteX40" fmla="*/ 149738 w 1498382"/>
                <a:gd name="connsiteY40" fmla="*/ 598517 h 2404455"/>
                <a:gd name="connsiteX41" fmla="*/ 39820 w 1498382"/>
                <a:gd name="connsiteY41" fmla="*/ 623091 h 2404455"/>
                <a:gd name="connsiteX42" fmla="*/ 19055 w 1498382"/>
                <a:gd name="connsiteY42" fmla="*/ 540224 h 2404455"/>
                <a:gd name="connsiteX43" fmla="*/ 190600 w 1498382"/>
                <a:gd name="connsiteY43" fmla="*/ 369726 h 2404455"/>
                <a:gd name="connsiteX44" fmla="*/ 326713 w 1498382"/>
                <a:gd name="connsiteY44" fmla="*/ 261808 h 2404455"/>
                <a:gd name="connsiteX45" fmla="*/ 500639 w 1498382"/>
                <a:gd name="connsiteY45" fmla="*/ 200181 h 2404455"/>
                <a:gd name="connsiteX46" fmla="*/ 582173 w 1498382"/>
                <a:gd name="connsiteY46" fmla="*/ 122934 h 2404455"/>
                <a:gd name="connsiteX47" fmla="*/ 603986 w 1498382"/>
                <a:gd name="connsiteY47" fmla="*/ 46924 h 2404455"/>
                <a:gd name="connsiteX48" fmla="*/ 712094 w 1498382"/>
                <a:gd name="connsiteY48" fmla="*/ 6062 h 2404455"/>
                <a:gd name="connsiteX49" fmla="*/ 849350 w 1498382"/>
                <a:gd name="connsiteY49" fmla="*/ 49877 h 2404455"/>
                <a:gd name="connsiteX50" fmla="*/ 923835 w 1498382"/>
                <a:gd name="connsiteY50" fmla="*/ 144460 h 2404455"/>
                <a:gd name="connsiteX51" fmla="*/ 913167 w 1498382"/>
                <a:gd name="connsiteY51" fmla="*/ 369060 h 2404455"/>
                <a:gd name="connsiteX52" fmla="*/ 870876 w 1498382"/>
                <a:gd name="connsiteY52" fmla="*/ 421828 h 2404455"/>
                <a:gd name="connsiteX53" fmla="*/ 767054 w 1498382"/>
                <a:gd name="connsiteY53" fmla="*/ 473930 h 2404455"/>
                <a:gd name="connsiteX54" fmla="*/ 735050 w 1498382"/>
                <a:gd name="connsiteY54" fmla="*/ 524793 h 2404455"/>
                <a:gd name="connsiteX55" fmla="*/ 779245 w 1498382"/>
                <a:gd name="connsiteY55" fmla="*/ 561655 h 2404455"/>
                <a:gd name="connsiteX56" fmla="*/ 861922 w 1498382"/>
                <a:gd name="connsiteY56" fmla="*/ 537271 h 2404455"/>
                <a:gd name="connsiteX57" fmla="*/ 940504 w 1498382"/>
                <a:gd name="connsiteY57" fmla="*/ 541653 h 2404455"/>
                <a:gd name="connsiteX58" fmla="*/ 979270 w 1498382"/>
                <a:gd name="connsiteY58" fmla="*/ 616424 h 2404455"/>
                <a:gd name="connsiteX59" fmla="*/ 968317 w 1498382"/>
                <a:gd name="connsiteY59" fmla="*/ 672717 h 2404455"/>
                <a:gd name="connsiteX60" fmla="*/ 986700 w 1498382"/>
                <a:gd name="connsiteY60" fmla="*/ 891887 h 2404455"/>
                <a:gd name="connsiteX61" fmla="*/ 1057662 w 1498382"/>
                <a:gd name="connsiteY61" fmla="*/ 1057813 h 2404455"/>
                <a:gd name="connsiteX62" fmla="*/ 1037563 w 1498382"/>
                <a:gd name="connsiteY62" fmla="*/ 1175541 h 2404455"/>
                <a:gd name="connsiteX63" fmla="*/ 984033 w 1498382"/>
                <a:gd name="connsiteY63" fmla="*/ 1309844 h 2404455"/>
                <a:gd name="connsiteX64" fmla="*/ 978318 w 1498382"/>
                <a:gd name="connsiteY64" fmla="*/ 1352421 h 2404455"/>
                <a:gd name="connsiteX65" fmla="*/ 988129 w 1498382"/>
                <a:gd name="connsiteY65" fmla="*/ 1469102 h 2404455"/>
                <a:gd name="connsiteX66" fmla="*/ 1157864 w 1498382"/>
                <a:gd name="connsiteY66" fmla="*/ 1616930 h 2404455"/>
                <a:gd name="connsiteX67" fmla="*/ 1224730 w 1498382"/>
                <a:gd name="connsiteY67" fmla="*/ 1676366 h 2404455"/>
                <a:gd name="connsiteX68" fmla="*/ 1305692 w 1498382"/>
                <a:gd name="connsiteY68" fmla="*/ 1786856 h 2404455"/>
                <a:gd name="connsiteX69" fmla="*/ 1363509 w 1498382"/>
                <a:gd name="connsiteY69" fmla="*/ 1913443 h 2404455"/>
                <a:gd name="connsiteX70" fmla="*/ 1414182 w 1498382"/>
                <a:gd name="connsiteY70" fmla="*/ 2011646 h 2404455"/>
                <a:gd name="connsiteX71" fmla="*/ 1468475 w 1498382"/>
                <a:gd name="connsiteY71" fmla="*/ 2128804 h 2404455"/>
                <a:gd name="connsiteX72" fmla="*/ 1484286 w 1498382"/>
                <a:gd name="connsiteY72" fmla="*/ 2308921 h 2404455"/>
                <a:gd name="connsiteX73" fmla="*/ 1498002 w 1498382"/>
                <a:gd name="connsiteY73" fmla="*/ 2323875 h 2404455"/>
                <a:gd name="connsiteX74" fmla="*/ 1498383 w 1498382"/>
                <a:gd name="connsiteY74" fmla="*/ 2353308 h 240445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1498382" h="2404455">
                  <a:moveTo>
                    <a:pt x="1498383" y="2353308"/>
                  </a:moveTo>
                  <a:cubicBezTo>
                    <a:pt x="1447805" y="2414839"/>
                    <a:pt x="1444091" y="2411887"/>
                    <a:pt x="1366367" y="2390836"/>
                  </a:cubicBezTo>
                  <a:cubicBezTo>
                    <a:pt x="1221015" y="2351403"/>
                    <a:pt x="1102524" y="2264916"/>
                    <a:pt x="983176" y="2180143"/>
                  </a:cubicBezTo>
                  <a:cubicBezTo>
                    <a:pt x="946028" y="2153759"/>
                    <a:pt x="917453" y="2117469"/>
                    <a:pt x="895927" y="2074511"/>
                  </a:cubicBezTo>
                  <a:cubicBezTo>
                    <a:pt x="857160" y="1997073"/>
                    <a:pt x="815441" y="1921349"/>
                    <a:pt x="799344" y="1835148"/>
                  </a:cubicBezTo>
                  <a:cubicBezTo>
                    <a:pt x="790485" y="1787999"/>
                    <a:pt x="759624" y="1753423"/>
                    <a:pt x="735811" y="1714656"/>
                  </a:cubicBezTo>
                  <a:cubicBezTo>
                    <a:pt x="704188" y="1663222"/>
                    <a:pt x="670756" y="1612453"/>
                    <a:pt x="676375" y="1547016"/>
                  </a:cubicBezTo>
                  <a:cubicBezTo>
                    <a:pt x="678376" y="1523966"/>
                    <a:pt x="679804" y="1506821"/>
                    <a:pt x="705237" y="1495010"/>
                  </a:cubicBezTo>
                  <a:cubicBezTo>
                    <a:pt x="732002" y="1482627"/>
                    <a:pt x="741622" y="1501297"/>
                    <a:pt x="753623" y="1514060"/>
                  </a:cubicBezTo>
                  <a:cubicBezTo>
                    <a:pt x="851160" y="1617597"/>
                    <a:pt x="917263" y="1738755"/>
                    <a:pt x="955458" y="1875629"/>
                  </a:cubicBezTo>
                  <a:cubicBezTo>
                    <a:pt x="982033" y="1970689"/>
                    <a:pt x="1027086" y="2053651"/>
                    <a:pt x="1113859" y="2108325"/>
                  </a:cubicBezTo>
                  <a:cubicBezTo>
                    <a:pt x="1158626" y="2136614"/>
                    <a:pt x="1201680" y="2167666"/>
                    <a:pt x="1246352" y="2196050"/>
                  </a:cubicBezTo>
                  <a:cubicBezTo>
                    <a:pt x="1270354" y="2211290"/>
                    <a:pt x="1294548" y="2230149"/>
                    <a:pt x="1328838" y="2216719"/>
                  </a:cubicBezTo>
                  <a:cubicBezTo>
                    <a:pt x="1326838" y="2204051"/>
                    <a:pt x="1321980" y="2190621"/>
                    <a:pt x="1323313" y="2177762"/>
                  </a:cubicBezTo>
                  <a:cubicBezTo>
                    <a:pt x="1328647" y="2126899"/>
                    <a:pt x="1315884" y="2088417"/>
                    <a:pt x="1264830" y="2065653"/>
                  </a:cubicBezTo>
                  <a:cubicBezTo>
                    <a:pt x="1241970" y="2055461"/>
                    <a:pt x="1233779" y="2031744"/>
                    <a:pt x="1233969" y="2004121"/>
                  </a:cubicBezTo>
                  <a:cubicBezTo>
                    <a:pt x="1234541" y="1939732"/>
                    <a:pt x="1221015" y="1879915"/>
                    <a:pt x="1166342" y="1836672"/>
                  </a:cubicBezTo>
                  <a:cubicBezTo>
                    <a:pt x="1157388" y="1829528"/>
                    <a:pt x="1151769" y="1817622"/>
                    <a:pt x="1145768" y="1807335"/>
                  </a:cubicBezTo>
                  <a:cubicBezTo>
                    <a:pt x="1118526" y="1760757"/>
                    <a:pt x="1084998" y="1725515"/>
                    <a:pt x="1030229" y="1706370"/>
                  </a:cubicBezTo>
                  <a:cubicBezTo>
                    <a:pt x="955458" y="1680176"/>
                    <a:pt x="921168" y="1607596"/>
                    <a:pt x="877258" y="1548064"/>
                  </a:cubicBezTo>
                  <a:cubicBezTo>
                    <a:pt x="860303" y="1525014"/>
                    <a:pt x="852779" y="1495200"/>
                    <a:pt x="837158" y="1470912"/>
                  </a:cubicBezTo>
                  <a:cubicBezTo>
                    <a:pt x="805249" y="1421287"/>
                    <a:pt x="795057" y="1374042"/>
                    <a:pt x="838396" y="1325274"/>
                  </a:cubicBezTo>
                  <a:cubicBezTo>
                    <a:pt x="855922" y="1305653"/>
                    <a:pt x="858779" y="1278316"/>
                    <a:pt x="851445" y="1255837"/>
                  </a:cubicBezTo>
                  <a:cubicBezTo>
                    <a:pt x="835157" y="1205736"/>
                    <a:pt x="849921" y="1167922"/>
                    <a:pt x="888593" y="1137346"/>
                  </a:cubicBezTo>
                  <a:cubicBezTo>
                    <a:pt x="922120" y="1110867"/>
                    <a:pt x="925550" y="1086292"/>
                    <a:pt x="905166" y="1045621"/>
                  </a:cubicBezTo>
                  <a:cubicBezTo>
                    <a:pt x="870876" y="977136"/>
                    <a:pt x="848206" y="902936"/>
                    <a:pt x="818774" y="831880"/>
                  </a:cubicBezTo>
                  <a:cubicBezTo>
                    <a:pt x="804772" y="798161"/>
                    <a:pt x="805630" y="766824"/>
                    <a:pt x="819155" y="733486"/>
                  </a:cubicBezTo>
                  <a:cubicBezTo>
                    <a:pt x="831443" y="703292"/>
                    <a:pt x="815059" y="693767"/>
                    <a:pt x="787056" y="695577"/>
                  </a:cubicBezTo>
                  <a:cubicBezTo>
                    <a:pt x="750956" y="697863"/>
                    <a:pt x="717524" y="714531"/>
                    <a:pt x="679804" y="710912"/>
                  </a:cubicBezTo>
                  <a:cubicBezTo>
                    <a:pt x="645134" y="707578"/>
                    <a:pt x="627131" y="689385"/>
                    <a:pt x="618654" y="658905"/>
                  </a:cubicBezTo>
                  <a:cubicBezTo>
                    <a:pt x="600080" y="592611"/>
                    <a:pt x="604938" y="524412"/>
                    <a:pt x="602747" y="456594"/>
                  </a:cubicBezTo>
                  <a:cubicBezTo>
                    <a:pt x="601700" y="424876"/>
                    <a:pt x="617130" y="405445"/>
                    <a:pt x="640657" y="390967"/>
                  </a:cubicBezTo>
                  <a:cubicBezTo>
                    <a:pt x="675519" y="369441"/>
                    <a:pt x="711999" y="350486"/>
                    <a:pt x="747337" y="329721"/>
                  </a:cubicBezTo>
                  <a:cubicBezTo>
                    <a:pt x="788961" y="305242"/>
                    <a:pt x="812107" y="229614"/>
                    <a:pt x="789628" y="188656"/>
                  </a:cubicBezTo>
                  <a:cubicBezTo>
                    <a:pt x="776959" y="165606"/>
                    <a:pt x="752766" y="156557"/>
                    <a:pt x="728668" y="153890"/>
                  </a:cubicBezTo>
                  <a:cubicBezTo>
                    <a:pt x="697997" y="150461"/>
                    <a:pt x="710666" y="182655"/>
                    <a:pt x="699140" y="195895"/>
                  </a:cubicBezTo>
                  <a:cubicBezTo>
                    <a:pt x="688663" y="207897"/>
                    <a:pt x="693520" y="224089"/>
                    <a:pt x="690092" y="237996"/>
                  </a:cubicBezTo>
                  <a:cubicBezTo>
                    <a:pt x="680853" y="276381"/>
                    <a:pt x="657040" y="305623"/>
                    <a:pt x="618559" y="311338"/>
                  </a:cubicBezTo>
                  <a:cubicBezTo>
                    <a:pt x="591984" y="315243"/>
                    <a:pt x="568076" y="326578"/>
                    <a:pt x="541216" y="329055"/>
                  </a:cubicBezTo>
                  <a:cubicBezTo>
                    <a:pt x="477779" y="334865"/>
                    <a:pt x="425011" y="359725"/>
                    <a:pt x="372242" y="400492"/>
                  </a:cubicBezTo>
                  <a:cubicBezTo>
                    <a:pt x="293090" y="461833"/>
                    <a:pt x="219747" y="527841"/>
                    <a:pt x="149738" y="598517"/>
                  </a:cubicBezTo>
                  <a:cubicBezTo>
                    <a:pt x="118496" y="630045"/>
                    <a:pt x="85063" y="644713"/>
                    <a:pt x="39820" y="623091"/>
                  </a:cubicBezTo>
                  <a:cubicBezTo>
                    <a:pt x="-2566" y="602803"/>
                    <a:pt x="-13711" y="574990"/>
                    <a:pt x="19055" y="540224"/>
                  </a:cubicBezTo>
                  <a:cubicBezTo>
                    <a:pt x="74300" y="481550"/>
                    <a:pt x="131165" y="424114"/>
                    <a:pt x="190600" y="369726"/>
                  </a:cubicBezTo>
                  <a:cubicBezTo>
                    <a:pt x="233272" y="330769"/>
                    <a:pt x="281755" y="298289"/>
                    <a:pt x="326713" y="261808"/>
                  </a:cubicBezTo>
                  <a:cubicBezTo>
                    <a:pt x="377576" y="220660"/>
                    <a:pt x="439870" y="207706"/>
                    <a:pt x="500639" y="200181"/>
                  </a:cubicBezTo>
                  <a:cubicBezTo>
                    <a:pt x="552931" y="193704"/>
                    <a:pt x="569791" y="164939"/>
                    <a:pt x="582173" y="122934"/>
                  </a:cubicBezTo>
                  <a:cubicBezTo>
                    <a:pt x="589603" y="97692"/>
                    <a:pt x="589508" y="70546"/>
                    <a:pt x="603986" y="46924"/>
                  </a:cubicBezTo>
                  <a:cubicBezTo>
                    <a:pt x="629989" y="4538"/>
                    <a:pt x="663898" y="-9273"/>
                    <a:pt x="712094" y="6062"/>
                  </a:cubicBezTo>
                  <a:cubicBezTo>
                    <a:pt x="757909" y="20635"/>
                    <a:pt x="802772" y="38828"/>
                    <a:pt x="849350" y="49877"/>
                  </a:cubicBezTo>
                  <a:cubicBezTo>
                    <a:pt x="901451" y="62259"/>
                    <a:pt x="922787" y="100169"/>
                    <a:pt x="923835" y="144460"/>
                  </a:cubicBezTo>
                  <a:cubicBezTo>
                    <a:pt x="925550" y="219041"/>
                    <a:pt x="934979" y="294288"/>
                    <a:pt x="913167" y="369060"/>
                  </a:cubicBezTo>
                  <a:cubicBezTo>
                    <a:pt x="905262" y="396206"/>
                    <a:pt x="894308" y="410779"/>
                    <a:pt x="870876" y="421828"/>
                  </a:cubicBezTo>
                  <a:cubicBezTo>
                    <a:pt x="835824" y="438402"/>
                    <a:pt x="802486" y="458595"/>
                    <a:pt x="767054" y="473930"/>
                  </a:cubicBezTo>
                  <a:cubicBezTo>
                    <a:pt x="742860" y="484407"/>
                    <a:pt x="734668" y="500028"/>
                    <a:pt x="735050" y="524793"/>
                  </a:cubicBezTo>
                  <a:cubicBezTo>
                    <a:pt x="735526" y="558893"/>
                    <a:pt x="745622" y="569370"/>
                    <a:pt x="779245" y="561655"/>
                  </a:cubicBezTo>
                  <a:cubicBezTo>
                    <a:pt x="807249" y="555273"/>
                    <a:pt x="833919" y="543272"/>
                    <a:pt x="861922" y="537271"/>
                  </a:cubicBezTo>
                  <a:cubicBezTo>
                    <a:pt x="887926" y="531747"/>
                    <a:pt x="915072" y="528699"/>
                    <a:pt x="940504" y="541653"/>
                  </a:cubicBezTo>
                  <a:cubicBezTo>
                    <a:pt x="971174" y="557369"/>
                    <a:pt x="992415" y="580896"/>
                    <a:pt x="979270" y="616424"/>
                  </a:cubicBezTo>
                  <a:cubicBezTo>
                    <a:pt x="972127" y="635569"/>
                    <a:pt x="975842" y="656334"/>
                    <a:pt x="968317" y="672717"/>
                  </a:cubicBezTo>
                  <a:cubicBezTo>
                    <a:pt x="932694" y="750060"/>
                    <a:pt x="955553" y="820735"/>
                    <a:pt x="986700" y="891887"/>
                  </a:cubicBezTo>
                  <a:cubicBezTo>
                    <a:pt x="1010893" y="947037"/>
                    <a:pt x="1030610" y="1004282"/>
                    <a:pt x="1057662" y="1057813"/>
                  </a:cubicBezTo>
                  <a:cubicBezTo>
                    <a:pt x="1081379" y="1104675"/>
                    <a:pt x="1074711" y="1144490"/>
                    <a:pt x="1037563" y="1175541"/>
                  </a:cubicBezTo>
                  <a:cubicBezTo>
                    <a:pt x="993939" y="1211927"/>
                    <a:pt x="976794" y="1254789"/>
                    <a:pt x="984033" y="1309844"/>
                  </a:cubicBezTo>
                  <a:cubicBezTo>
                    <a:pt x="985938" y="1324131"/>
                    <a:pt x="988415" y="1340896"/>
                    <a:pt x="978318" y="1352421"/>
                  </a:cubicBezTo>
                  <a:cubicBezTo>
                    <a:pt x="940599" y="1395474"/>
                    <a:pt x="965078" y="1430240"/>
                    <a:pt x="988129" y="1469102"/>
                  </a:cubicBezTo>
                  <a:cubicBezTo>
                    <a:pt x="1028896" y="1537682"/>
                    <a:pt x="1080617" y="1593975"/>
                    <a:pt x="1157864" y="1616930"/>
                  </a:cubicBezTo>
                  <a:cubicBezTo>
                    <a:pt x="1193011" y="1627407"/>
                    <a:pt x="1211776" y="1646267"/>
                    <a:pt x="1224730" y="1676366"/>
                  </a:cubicBezTo>
                  <a:cubicBezTo>
                    <a:pt x="1243304" y="1719514"/>
                    <a:pt x="1267688" y="1759138"/>
                    <a:pt x="1305692" y="1786856"/>
                  </a:cubicBezTo>
                  <a:cubicBezTo>
                    <a:pt x="1349698" y="1818955"/>
                    <a:pt x="1362462" y="1866580"/>
                    <a:pt x="1363509" y="1913443"/>
                  </a:cubicBezTo>
                  <a:cubicBezTo>
                    <a:pt x="1364557" y="1958115"/>
                    <a:pt x="1380369" y="1989357"/>
                    <a:pt x="1414182" y="2011646"/>
                  </a:cubicBezTo>
                  <a:cubicBezTo>
                    <a:pt x="1457712" y="2040316"/>
                    <a:pt x="1469141" y="2080797"/>
                    <a:pt x="1468475" y="2128804"/>
                  </a:cubicBezTo>
                  <a:cubicBezTo>
                    <a:pt x="1467617" y="2189382"/>
                    <a:pt x="1465808" y="2250152"/>
                    <a:pt x="1484286" y="2308921"/>
                  </a:cubicBezTo>
                  <a:cubicBezTo>
                    <a:pt x="1486096" y="2314732"/>
                    <a:pt x="1493335" y="2318923"/>
                    <a:pt x="1498002" y="2323875"/>
                  </a:cubicBezTo>
                  <a:cubicBezTo>
                    <a:pt x="1498383" y="2333782"/>
                    <a:pt x="1498383" y="2343497"/>
                    <a:pt x="1498383" y="2353308"/>
                  </a:cubicBezTo>
                  <a:close/>
                </a:path>
              </a:pathLst>
            </a:custGeom>
            <a:solidFill>
              <a:srgbClr val="71A7D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Полилиния: фигура 7">
              <a:extLst>
                <a:ext uri="{FF2B5EF4-FFF2-40B4-BE49-F238E27FC236}">
                  <a16:creationId xmlns:a16="http://schemas.microsoft.com/office/drawing/2014/main" id="{DD12D1B3-FB40-13B4-9306-487B6A505572}"/>
                </a:ext>
              </a:extLst>
            </p:cNvPr>
            <p:cNvSpPr/>
            <p:nvPr/>
          </p:nvSpPr>
          <p:spPr>
            <a:xfrm>
              <a:off x="2385155" y="3100531"/>
              <a:ext cx="382213" cy="719308"/>
            </a:xfrm>
            <a:custGeom>
              <a:gdLst>
                <a:gd name="connsiteX0" fmla="*/ 0 w 382213"/>
                <a:gd name="connsiteY0" fmla="*/ 220550 h 719308"/>
                <a:gd name="connsiteX1" fmla="*/ 28956 w 382213"/>
                <a:gd name="connsiteY1" fmla="*/ 105965 h 719308"/>
                <a:gd name="connsiteX2" fmla="*/ 30385 w 382213"/>
                <a:gd name="connsiteY2" fmla="*/ 76913 h 719308"/>
                <a:gd name="connsiteX3" fmla="*/ 91250 w 382213"/>
                <a:gd name="connsiteY3" fmla="*/ 1761 h 719308"/>
                <a:gd name="connsiteX4" fmla="*/ 173641 w 382213"/>
                <a:gd name="connsiteY4" fmla="*/ 37194 h 719308"/>
                <a:gd name="connsiteX5" fmla="*/ 337185 w 382213"/>
                <a:gd name="connsiteY5" fmla="*/ 175592 h 719308"/>
                <a:gd name="connsiteX6" fmla="*/ 382143 w 382213"/>
                <a:gd name="connsiteY6" fmla="*/ 258555 h 719308"/>
                <a:gd name="connsiteX7" fmla="*/ 380619 w 382213"/>
                <a:gd name="connsiteY7" fmla="*/ 492775 h 719308"/>
                <a:gd name="connsiteX8" fmla="*/ 327851 w 382213"/>
                <a:gd name="connsiteY8" fmla="*/ 678131 h 719308"/>
                <a:gd name="connsiteX9" fmla="*/ 226790 w 382213"/>
                <a:gd name="connsiteY9" fmla="*/ 703372 h 719308"/>
                <a:gd name="connsiteX10" fmla="*/ 75152 w 382213"/>
                <a:gd name="connsiteY10" fmla="*/ 593549 h 719308"/>
                <a:gd name="connsiteX11" fmla="*/ 44387 w 382213"/>
                <a:gd name="connsiteY11" fmla="*/ 507729 h 719308"/>
                <a:gd name="connsiteX12" fmla="*/ 10858 w 382213"/>
                <a:gd name="connsiteY12" fmla="*/ 302179 h 719308"/>
                <a:gd name="connsiteX13" fmla="*/ 0 w 382213"/>
                <a:gd name="connsiteY13" fmla="*/ 293797 h 719308"/>
                <a:gd name="connsiteX14" fmla="*/ 0 w 382213"/>
                <a:gd name="connsiteY14" fmla="*/ 220550 h 719308"/>
                <a:gd name="connsiteX15" fmla="*/ 223266 w 382213"/>
                <a:gd name="connsiteY15" fmla="*/ 528494 h 719308"/>
                <a:gd name="connsiteX16" fmla="*/ 230600 w 382213"/>
                <a:gd name="connsiteY16" fmla="*/ 520493 h 719308"/>
                <a:gd name="connsiteX17" fmla="*/ 246793 w 382213"/>
                <a:gd name="connsiteY17" fmla="*/ 291702 h 719308"/>
                <a:gd name="connsiteX18" fmla="*/ 229838 w 382213"/>
                <a:gd name="connsiteY18" fmla="*/ 269985 h 719308"/>
                <a:gd name="connsiteX19" fmla="*/ 147256 w 382213"/>
                <a:gd name="connsiteY19" fmla="*/ 230647 h 719308"/>
                <a:gd name="connsiteX20" fmla="*/ 179165 w 382213"/>
                <a:gd name="connsiteY20" fmla="*/ 487155 h 719308"/>
                <a:gd name="connsiteX21" fmla="*/ 223266 w 382213"/>
                <a:gd name="connsiteY21" fmla="*/ 528494 h 71930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82213" h="719308">
                  <a:moveTo>
                    <a:pt x="0" y="220550"/>
                  </a:moveTo>
                  <a:cubicBezTo>
                    <a:pt x="23241" y="185879"/>
                    <a:pt x="19717" y="144255"/>
                    <a:pt x="28956" y="105965"/>
                  </a:cubicBezTo>
                  <a:cubicBezTo>
                    <a:pt x="31147" y="96725"/>
                    <a:pt x="27146" y="85581"/>
                    <a:pt x="30385" y="76913"/>
                  </a:cubicBezTo>
                  <a:cubicBezTo>
                    <a:pt x="42101" y="45195"/>
                    <a:pt x="52864" y="9952"/>
                    <a:pt x="91250" y="1761"/>
                  </a:cubicBezTo>
                  <a:cubicBezTo>
                    <a:pt x="125158" y="-5478"/>
                    <a:pt x="158687" y="10238"/>
                    <a:pt x="173641" y="37194"/>
                  </a:cubicBezTo>
                  <a:cubicBezTo>
                    <a:pt x="211265" y="105202"/>
                    <a:pt x="275463" y="138730"/>
                    <a:pt x="337185" y="175592"/>
                  </a:cubicBezTo>
                  <a:cubicBezTo>
                    <a:pt x="370713" y="195595"/>
                    <a:pt x="383286" y="220265"/>
                    <a:pt x="382143" y="258555"/>
                  </a:cubicBezTo>
                  <a:cubicBezTo>
                    <a:pt x="379857" y="336565"/>
                    <a:pt x="384143" y="414860"/>
                    <a:pt x="380619" y="492775"/>
                  </a:cubicBezTo>
                  <a:cubicBezTo>
                    <a:pt x="377666" y="557926"/>
                    <a:pt x="360331" y="620791"/>
                    <a:pt x="327851" y="678131"/>
                  </a:cubicBezTo>
                  <a:cubicBezTo>
                    <a:pt x="302800" y="722327"/>
                    <a:pt x="267938" y="731281"/>
                    <a:pt x="226790" y="703372"/>
                  </a:cubicBezTo>
                  <a:cubicBezTo>
                    <a:pt x="175070" y="668416"/>
                    <a:pt x="123444" y="632983"/>
                    <a:pt x="75152" y="593549"/>
                  </a:cubicBezTo>
                  <a:cubicBezTo>
                    <a:pt x="50387" y="573356"/>
                    <a:pt x="45910" y="538876"/>
                    <a:pt x="44387" y="507729"/>
                  </a:cubicBezTo>
                  <a:cubicBezTo>
                    <a:pt x="40957" y="437816"/>
                    <a:pt x="23336" y="370474"/>
                    <a:pt x="10858" y="302179"/>
                  </a:cubicBezTo>
                  <a:cubicBezTo>
                    <a:pt x="10287" y="298846"/>
                    <a:pt x="3810" y="296560"/>
                    <a:pt x="0" y="293797"/>
                  </a:cubicBezTo>
                  <a:cubicBezTo>
                    <a:pt x="0" y="269413"/>
                    <a:pt x="0" y="245029"/>
                    <a:pt x="0" y="220550"/>
                  </a:cubicBezTo>
                  <a:close/>
                  <a:moveTo>
                    <a:pt x="223266" y="528494"/>
                  </a:moveTo>
                  <a:cubicBezTo>
                    <a:pt x="227552" y="523921"/>
                    <a:pt x="229552" y="522493"/>
                    <a:pt x="230600" y="520493"/>
                  </a:cubicBezTo>
                  <a:cubicBezTo>
                    <a:pt x="267938" y="446578"/>
                    <a:pt x="243554" y="368093"/>
                    <a:pt x="246793" y="291702"/>
                  </a:cubicBezTo>
                  <a:cubicBezTo>
                    <a:pt x="247078" y="284463"/>
                    <a:pt x="237268" y="272080"/>
                    <a:pt x="229838" y="269985"/>
                  </a:cubicBezTo>
                  <a:cubicBezTo>
                    <a:pt x="200597" y="261508"/>
                    <a:pt x="185547" y="224360"/>
                    <a:pt x="147256" y="230647"/>
                  </a:cubicBezTo>
                  <a:cubicBezTo>
                    <a:pt x="143161" y="318086"/>
                    <a:pt x="179356" y="400382"/>
                    <a:pt x="179165" y="487155"/>
                  </a:cubicBezTo>
                  <a:cubicBezTo>
                    <a:pt x="179165" y="504871"/>
                    <a:pt x="199263" y="518873"/>
                    <a:pt x="223266" y="528494"/>
                  </a:cubicBezTo>
                  <a:close/>
                </a:path>
              </a:pathLst>
            </a:custGeom>
            <a:solidFill>
              <a:srgbClr val="71A7D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Полилиния: фигура 8">
              <a:extLst>
                <a:ext uri="{FF2B5EF4-FFF2-40B4-BE49-F238E27FC236}">
                  <a16:creationId xmlns:a16="http://schemas.microsoft.com/office/drawing/2014/main" id="{6E669FA6-813A-C31A-6FEC-3A2C507E4D56}"/>
                </a:ext>
              </a:extLst>
            </p:cNvPr>
            <p:cNvSpPr/>
            <p:nvPr/>
          </p:nvSpPr>
          <p:spPr>
            <a:xfrm>
              <a:off x="3000302" y="3187354"/>
              <a:ext cx="1445760" cy="1852358"/>
            </a:xfrm>
            <a:custGeom>
              <a:gdLst>
                <a:gd name="connsiteX0" fmla="*/ 713590 w 1445760"/>
                <a:gd name="connsiteY0" fmla="*/ 2568 h 1852358"/>
                <a:gd name="connsiteX1" fmla="*/ 1327000 w 1445760"/>
                <a:gd name="connsiteY1" fmla="*/ 327751 h 1852358"/>
                <a:gd name="connsiteX2" fmla="*/ 1441872 w 1445760"/>
                <a:gd name="connsiteY2" fmla="*/ 651696 h 1852358"/>
                <a:gd name="connsiteX3" fmla="*/ 1347479 w 1445760"/>
                <a:gd name="connsiteY3" fmla="*/ 1094037 h 1852358"/>
                <a:gd name="connsiteX4" fmla="*/ 1203842 w 1445760"/>
                <a:gd name="connsiteY4" fmla="*/ 1284633 h 1852358"/>
                <a:gd name="connsiteX5" fmla="*/ 937618 w 1445760"/>
                <a:gd name="connsiteY5" fmla="*/ 1619055 h 1852358"/>
                <a:gd name="connsiteX6" fmla="*/ 771026 w 1445760"/>
                <a:gd name="connsiteY6" fmla="*/ 1820604 h 1852358"/>
                <a:gd name="connsiteX7" fmla="*/ 668537 w 1445760"/>
                <a:gd name="connsiteY7" fmla="*/ 1818890 h 1852358"/>
                <a:gd name="connsiteX8" fmla="*/ 516423 w 1445760"/>
                <a:gd name="connsiteY8" fmla="*/ 1634010 h 1852358"/>
                <a:gd name="connsiteX9" fmla="*/ 250675 w 1445760"/>
                <a:gd name="connsiteY9" fmla="*/ 1299301 h 1852358"/>
                <a:gd name="connsiteX10" fmla="*/ 28743 w 1445760"/>
                <a:gd name="connsiteY10" fmla="*/ 938875 h 1852358"/>
                <a:gd name="connsiteX11" fmla="*/ 146281 w 1445760"/>
                <a:gd name="connsiteY11" fmla="*/ 287365 h 1852358"/>
                <a:gd name="connsiteX12" fmla="*/ 618721 w 1445760"/>
                <a:gd name="connsiteY12" fmla="*/ 3711 h 1852358"/>
                <a:gd name="connsiteX13" fmla="*/ 713590 w 1445760"/>
                <a:gd name="connsiteY13" fmla="*/ 2568 h 1852358"/>
                <a:gd name="connsiteX14" fmla="*/ 720258 w 1445760"/>
                <a:gd name="connsiteY14" fmla="*/ 1650012 h 1852358"/>
                <a:gd name="connsiteX15" fmla="*/ 805126 w 1445760"/>
                <a:gd name="connsiteY15" fmla="*/ 1549237 h 1852358"/>
                <a:gd name="connsiteX16" fmla="*/ 1124594 w 1445760"/>
                <a:gd name="connsiteY16" fmla="*/ 1146996 h 1852358"/>
                <a:gd name="connsiteX17" fmla="*/ 1294520 w 1445760"/>
                <a:gd name="connsiteY17" fmla="*/ 700179 h 1852358"/>
                <a:gd name="connsiteX18" fmla="*/ 1128595 w 1445760"/>
                <a:gd name="connsiteY18" fmla="*/ 319845 h 1852358"/>
                <a:gd name="connsiteX19" fmla="*/ 619388 w 1445760"/>
                <a:gd name="connsiteY19" fmla="*/ 160873 h 1852358"/>
                <a:gd name="connsiteX20" fmla="*/ 254771 w 1445760"/>
                <a:gd name="connsiteY20" fmla="*/ 391188 h 1852358"/>
                <a:gd name="connsiteX21" fmla="*/ 273726 w 1445760"/>
                <a:gd name="connsiteY21" fmla="*/ 1090132 h 1852358"/>
                <a:gd name="connsiteX22" fmla="*/ 720258 w 1445760"/>
                <a:gd name="connsiteY22" fmla="*/ 1650012 h 185235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445760" h="1852358">
                  <a:moveTo>
                    <a:pt x="713590" y="2568"/>
                  </a:moveTo>
                  <a:cubicBezTo>
                    <a:pt x="974575" y="4187"/>
                    <a:pt x="1181935" y="114010"/>
                    <a:pt x="1327000" y="327751"/>
                  </a:cubicBezTo>
                  <a:cubicBezTo>
                    <a:pt x="1391390" y="422525"/>
                    <a:pt x="1429680" y="531205"/>
                    <a:pt x="1441872" y="651696"/>
                  </a:cubicBezTo>
                  <a:cubicBezTo>
                    <a:pt x="1458160" y="812478"/>
                    <a:pt x="1422632" y="956116"/>
                    <a:pt x="1347479" y="1094037"/>
                  </a:cubicBezTo>
                  <a:cubicBezTo>
                    <a:pt x="1309093" y="1164523"/>
                    <a:pt x="1252801" y="1221958"/>
                    <a:pt x="1203842" y="1284633"/>
                  </a:cubicBezTo>
                  <a:cubicBezTo>
                    <a:pt x="1116117" y="1396837"/>
                    <a:pt x="1028773" y="1509613"/>
                    <a:pt x="937618" y="1619055"/>
                  </a:cubicBezTo>
                  <a:cubicBezTo>
                    <a:pt x="881802" y="1686016"/>
                    <a:pt x="834177" y="1759835"/>
                    <a:pt x="771026" y="1820604"/>
                  </a:cubicBezTo>
                  <a:cubicBezTo>
                    <a:pt x="727402" y="1862514"/>
                    <a:pt x="708447" y="1863943"/>
                    <a:pt x="668537" y="1818890"/>
                  </a:cubicBezTo>
                  <a:cubicBezTo>
                    <a:pt x="615578" y="1759168"/>
                    <a:pt x="566239" y="1696303"/>
                    <a:pt x="516423" y="1634010"/>
                  </a:cubicBezTo>
                  <a:cubicBezTo>
                    <a:pt x="427459" y="1522758"/>
                    <a:pt x="338877" y="1411125"/>
                    <a:pt x="250675" y="1299301"/>
                  </a:cubicBezTo>
                  <a:cubicBezTo>
                    <a:pt x="162760" y="1187859"/>
                    <a:pt x="64747" y="1083370"/>
                    <a:pt x="28743" y="938875"/>
                  </a:cubicBezTo>
                  <a:cubicBezTo>
                    <a:pt x="-30026" y="703322"/>
                    <a:pt x="-2404" y="487390"/>
                    <a:pt x="146281" y="287365"/>
                  </a:cubicBezTo>
                  <a:cubicBezTo>
                    <a:pt x="266487" y="125631"/>
                    <a:pt x="433174" y="50574"/>
                    <a:pt x="618721" y="3711"/>
                  </a:cubicBezTo>
                  <a:cubicBezTo>
                    <a:pt x="648439" y="-3909"/>
                    <a:pt x="681777" y="2568"/>
                    <a:pt x="713590" y="2568"/>
                  </a:cubicBezTo>
                  <a:close/>
                  <a:moveTo>
                    <a:pt x="720258" y="1650012"/>
                  </a:moveTo>
                  <a:cubicBezTo>
                    <a:pt x="752452" y="1611912"/>
                    <a:pt x="779694" y="1581336"/>
                    <a:pt x="805126" y="1549237"/>
                  </a:cubicBezTo>
                  <a:cubicBezTo>
                    <a:pt x="911615" y="1415125"/>
                    <a:pt x="1014676" y="1278156"/>
                    <a:pt x="1124594" y="1146996"/>
                  </a:cubicBezTo>
                  <a:cubicBezTo>
                    <a:pt x="1233846" y="1016599"/>
                    <a:pt x="1301569" y="877058"/>
                    <a:pt x="1294520" y="700179"/>
                  </a:cubicBezTo>
                  <a:cubicBezTo>
                    <a:pt x="1288424" y="547969"/>
                    <a:pt x="1232512" y="419096"/>
                    <a:pt x="1128595" y="319845"/>
                  </a:cubicBezTo>
                  <a:cubicBezTo>
                    <a:pt x="989149" y="186781"/>
                    <a:pt x="820366" y="124774"/>
                    <a:pt x="619388" y="160873"/>
                  </a:cubicBezTo>
                  <a:cubicBezTo>
                    <a:pt x="463083" y="188972"/>
                    <a:pt x="344687" y="270411"/>
                    <a:pt x="254771" y="391188"/>
                  </a:cubicBezTo>
                  <a:cubicBezTo>
                    <a:pt x="98275" y="601309"/>
                    <a:pt x="110753" y="889631"/>
                    <a:pt x="273726" y="1090132"/>
                  </a:cubicBezTo>
                  <a:cubicBezTo>
                    <a:pt x="422506" y="1273393"/>
                    <a:pt x="568334" y="1459226"/>
                    <a:pt x="720258" y="1650012"/>
                  </a:cubicBezTo>
                  <a:close/>
                </a:path>
              </a:pathLst>
            </a:custGeom>
            <a:solidFill>
              <a:srgbClr val="71A7D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Полилиния: фигура 9">
              <a:extLst>
                <a:ext uri="{FF2B5EF4-FFF2-40B4-BE49-F238E27FC236}">
                  <a16:creationId xmlns:a16="http://schemas.microsoft.com/office/drawing/2014/main" id="{772E07A3-B27D-64B0-1C34-04861397067F}"/>
                </a:ext>
              </a:extLst>
            </p:cNvPr>
            <p:cNvSpPr/>
            <p:nvPr/>
          </p:nvSpPr>
          <p:spPr>
            <a:xfrm>
              <a:off x="7379501" y="2674750"/>
              <a:ext cx="1450947" cy="1803145"/>
            </a:xfrm>
            <a:custGeom>
              <a:gdLst>
                <a:gd name="connsiteX0" fmla="*/ 619022 w 1450947"/>
                <a:gd name="connsiteY0" fmla="*/ 1771901 h 1803145"/>
                <a:gd name="connsiteX1" fmla="*/ 535107 w 1450947"/>
                <a:gd name="connsiteY1" fmla="*/ 1651219 h 1803145"/>
                <a:gd name="connsiteX2" fmla="*/ 270503 w 1450947"/>
                <a:gd name="connsiteY2" fmla="*/ 1315844 h 1803145"/>
                <a:gd name="connsiteX3" fmla="*/ 111721 w 1450947"/>
                <a:gd name="connsiteY3" fmla="*/ 1108961 h 1803145"/>
                <a:gd name="connsiteX4" fmla="*/ 6946 w 1450947"/>
                <a:gd name="connsiteY4" fmla="*/ 804352 h 1803145"/>
                <a:gd name="connsiteX5" fmla="*/ 97148 w 1450947"/>
                <a:gd name="connsiteY5" fmla="*/ 369154 h 1803145"/>
                <a:gd name="connsiteX6" fmla="*/ 447287 w 1450947"/>
                <a:gd name="connsiteY6" fmla="*/ 57687 h 1803145"/>
                <a:gd name="connsiteX7" fmla="*/ 764850 w 1450947"/>
                <a:gd name="connsiteY7" fmla="*/ 1489 h 1803145"/>
                <a:gd name="connsiteX8" fmla="*/ 1147565 w 1450947"/>
                <a:gd name="connsiteY8" fmla="*/ 135125 h 1803145"/>
                <a:gd name="connsiteX9" fmla="*/ 1438839 w 1450947"/>
                <a:gd name="connsiteY9" fmla="*/ 594325 h 1803145"/>
                <a:gd name="connsiteX10" fmla="*/ 1308061 w 1450947"/>
                <a:gd name="connsiteY10" fmla="*/ 1157348 h 1803145"/>
                <a:gd name="connsiteX11" fmla="*/ 887723 w 1450947"/>
                <a:gd name="connsiteY11" fmla="*/ 1684557 h 1803145"/>
                <a:gd name="connsiteX12" fmla="*/ 833144 w 1450947"/>
                <a:gd name="connsiteY12" fmla="*/ 1795618 h 1803145"/>
                <a:gd name="connsiteX13" fmla="*/ 697699 w 1450947"/>
                <a:gd name="connsiteY13" fmla="*/ 1787808 h 1803145"/>
                <a:gd name="connsiteX14" fmla="*/ 619022 w 1450947"/>
                <a:gd name="connsiteY14" fmla="*/ 1771901 h 1803145"/>
                <a:gd name="connsiteX15" fmla="*/ 727322 w 1450947"/>
                <a:gd name="connsiteY15" fmla="*/ 1648266 h 1803145"/>
                <a:gd name="connsiteX16" fmla="*/ 1175854 w 1450947"/>
                <a:gd name="connsiteY16" fmla="*/ 1086482 h 1803145"/>
                <a:gd name="connsiteX17" fmla="*/ 1296155 w 1450947"/>
                <a:gd name="connsiteY17" fmla="*/ 636807 h 1803145"/>
                <a:gd name="connsiteX18" fmla="*/ 1121085 w 1450947"/>
                <a:gd name="connsiteY18" fmla="*/ 311337 h 1803145"/>
                <a:gd name="connsiteX19" fmla="*/ 602163 w 1450947"/>
                <a:gd name="connsiteY19" fmla="*/ 163795 h 1803145"/>
                <a:gd name="connsiteX20" fmla="*/ 212305 w 1450947"/>
                <a:gd name="connsiteY20" fmla="*/ 469643 h 1803145"/>
                <a:gd name="connsiteX21" fmla="*/ 154012 w 1450947"/>
                <a:gd name="connsiteY21" fmla="*/ 764728 h 1803145"/>
                <a:gd name="connsiteX22" fmla="*/ 257168 w 1450947"/>
                <a:gd name="connsiteY22" fmla="*/ 1061050 h 1803145"/>
                <a:gd name="connsiteX23" fmla="*/ 727322 w 1450947"/>
                <a:gd name="connsiteY23" fmla="*/ 1648266 h 180314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50947" h="1803145">
                  <a:moveTo>
                    <a:pt x="619022" y="1771901"/>
                  </a:moveTo>
                  <a:cubicBezTo>
                    <a:pt x="611498" y="1717704"/>
                    <a:pt x="564254" y="1690177"/>
                    <a:pt x="535107" y="1651219"/>
                  </a:cubicBezTo>
                  <a:cubicBezTo>
                    <a:pt x="449763" y="1537205"/>
                    <a:pt x="360419" y="1426239"/>
                    <a:pt x="270503" y="1315844"/>
                  </a:cubicBezTo>
                  <a:cubicBezTo>
                    <a:pt x="215543" y="1248312"/>
                    <a:pt x="158107" y="1182970"/>
                    <a:pt x="111721" y="1108961"/>
                  </a:cubicBezTo>
                  <a:cubicBezTo>
                    <a:pt x="53142" y="1015521"/>
                    <a:pt x="23615" y="913318"/>
                    <a:pt x="6946" y="804352"/>
                  </a:cubicBezTo>
                  <a:cubicBezTo>
                    <a:pt x="-17248" y="646522"/>
                    <a:pt x="23901" y="503933"/>
                    <a:pt x="97148" y="369154"/>
                  </a:cubicBezTo>
                  <a:cubicBezTo>
                    <a:pt x="175729" y="224565"/>
                    <a:pt x="293077" y="121219"/>
                    <a:pt x="447287" y="57687"/>
                  </a:cubicBezTo>
                  <a:cubicBezTo>
                    <a:pt x="550157" y="15301"/>
                    <a:pt x="654646" y="-6036"/>
                    <a:pt x="764850" y="1489"/>
                  </a:cubicBezTo>
                  <a:cubicBezTo>
                    <a:pt x="904392" y="11014"/>
                    <a:pt x="1032598" y="52353"/>
                    <a:pt x="1147565" y="135125"/>
                  </a:cubicBezTo>
                  <a:cubicBezTo>
                    <a:pt x="1306632" y="249711"/>
                    <a:pt x="1407883" y="404302"/>
                    <a:pt x="1438839" y="594325"/>
                  </a:cubicBezTo>
                  <a:cubicBezTo>
                    <a:pt x="1471701" y="795779"/>
                    <a:pt x="1440744" y="990756"/>
                    <a:pt x="1308061" y="1157348"/>
                  </a:cubicBezTo>
                  <a:cubicBezTo>
                    <a:pt x="1168044" y="1333180"/>
                    <a:pt x="1024978" y="1506630"/>
                    <a:pt x="887723" y="1684557"/>
                  </a:cubicBezTo>
                  <a:cubicBezTo>
                    <a:pt x="863815" y="1715513"/>
                    <a:pt x="814856" y="1741230"/>
                    <a:pt x="833144" y="1795618"/>
                  </a:cubicBezTo>
                  <a:cubicBezTo>
                    <a:pt x="787044" y="1808858"/>
                    <a:pt x="741609" y="1803619"/>
                    <a:pt x="697699" y="1787808"/>
                  </a:cubicBezTo>
                  <a:cubicBezTo>
                    <a:pt x="671791" y="1778569"/>
                    <a:pt x="644931" y="1778092"/>
                    <a:pt x="619022" y="1771901"/>
                  </a:cubicBezTo>
                  <a:close/>
                  <a:moveTo>
                    <a:pt x="727322" y="1648266"/>
                  </a:moveTo>
                  <a:cubicBezTo>
                    <a:pt x="880579" y="1456147"/>
                    <a:pt x="1027264" y="1270600"/>
                    <a:pt x="1175854" y="1086482"/>
                  </a:cubicBezTo>
                  <a:cubicBezTo>
                    <a:pt x="1282915" y="953894"/>
                    <a:pt x="1319681" y="800351"/>
                    <a:pt x="1296155" y="636807"/>
                  </a:cubicBezTo>
                  <a:cubicBezTo>
                    <a:pt x="1278057" y="510886"/>
                    <a:pt x="1218812" y="401253"/>
                    <a:pt x="1121085" y="311337"/>
                  </a:cubicBezTo>
                  <a:cubicBezTo>
                    <a:pt x="971067" y="173415"/>
                    <a:pt x="800760" y="115408"/>
                    <a:pt x="602163" y="163795"/>
                  </a:cubicBezTo>
                  <a:cubicBezTo>
                    <a:pt x="427951" y="206181"/>
                    <a:pt x="292506" y="302289"/>
                    <a:pt x="212305" y="469643"/>
                  </a:cubicBezTo>
                  <a:cubicBezTo>
                    <a:pt x="167061" y="564131"/>
                    <a:pt x="150964" y="661286"/>
                    <a:pt x="154012" y="764728"/>
                  </a:cubicBezTo>
                  <a:cubicBezTo>
                    <a:pt x="157346" y="875122"/>
                    <a:pt x="192588" y="976373"/>
                    <a:pt x="257168" y="1061050"/>
                  </a:cubicBezTo>
                  <a:cubicBezTo>
                    <a:pt x="407853" y="1258218"/>
                    <a:pt x="567016" y="1449194"/>
                    <a:pt x="727322" y="1648266"/>
                  </a:cubicBezTo>
                  <a:close/>
                </a:path>
              </a:pathLst>
            </a:custGeom>
            <a:solidFill>
              <a:srgbClr val="71A7D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Полилиния: фигура 10">
              <a:extLst>
                <a:ext uri="{FF2B5EF4-FFF2-40B4-BE49-F238E27FC236}">
                  <a16:creationId xmlns:a16="http://schemas.microsoft.com/office/drawing/2014/main" id="{7442FBBC-182F-5BE3-F6F1-42C76F5DF71C}"/>
                </a:ext>
              </a:extLst>
            </p:cNvPr>
            <p:cNvSpPr/>
            <p:nvPr/>
          </p:nvSpPr>
          <p:spPr>
            <a:xfrm>
              <a:off x="6025262" y="4582186"/>
              <a:ext cx="674439" cy="176970"/>
            </a:xfrm>
            <a:custGeom>
              <a:gdLst>
                <a:gd name="connsiteX0" fmla="*/ 335533 w 674439"/>
                <a:gd name="connsiteY0" fmla="*/ 176408 h 176970"/>
                <a:gd name="connsiteX1" fmla="*/ 93598 w 674439"/>
                <a:gd name="connsiteY1" fmla="*/ 176790 h 176970"/>
                <a:gd name="connsiteX2" fmla="*/ 14731 w 674439"/>
                <a:gd name="connsiteY2" fmla="*/ 134499 h 176970"/>
                <a:gd name="connsiteX3" fmla="*/ 69690 w 674439"/>
                <a:gd name="connsiteY3" fmla="*/ 17246 h 176970"/>
                <a:gd name="connsiteX4" fmla="*/ 287146 w 674439"/>
                <a:gd name="connsiteY4" fmla="*/ 577 h 176970"/>
                <a:gd name="connsiteX5" fmla="*/ 572991 w 674439"/>
                <a:gd name="connsiteY5" fmla="*/ 2291 h 176970"/>
                <a:gd name="connsiteX6" fmla="*/ 672337 w 674439"/>
                <a:gd name="connsiteY6" fmla="*/ 70681 h 176970"/>
                <a:gd name="connsiteX7" fmla="*/ 584707 w 674439"/>
                <a:gd name="connsiteY7" fmla="*/ 176027 h 176970"/>
                <a:gd name="connsiteX8" fmla="*/ 335533 w 674439"/>
                <a:gd name="connsiteY8" fmla="*/ 176408 h 17697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74439" h="176970">
                  <a:moveTo>
                    <a:pt x="335533" y="176408"/>
                  </a:moveTo>
                  <a:cubicBezTo>
                    <a:pt x="254856" y="176408"/>
                    <a:pt x="174275" y="175361"/>
                    <a:pt x="93598" y="176790"/>
                  </a:cubicBezTo>
                  <a:cubicBezTo>
                    <a:pt x="58070" y="177456"/>
                    <a:pt x="32924" y="164598"/>
                    <a:pt x="14731" y="134499"/>
                  </a:cubicBezTo>
                  <a:cubicBezTo>
                    <a:pt x="-18321" y="79730"/>
                    <a:pt x="6063" y="21818"/>
                    <a:pt x="69690" y="17246"/>
                  </a:cubicBezTo>
                  <a:cubicBezTo>
                    <a:pt x="142175" y="12102"/>
                    <a:pt x="213423" y="-3138"/>
                    <a:pt x="287146" y="577"/>
                  </a:cubicBezTo>
                  <a:cubicBezTo>
                    <a:pt x="382206" y="5340"/>
                    <a:pt x="477741" y="767"/>
                    <a:pt x="572991" y="2291"/>
                  </a:cubicBezTo>
                  <a:cubicBezTo>
                    <a:pt x="626712" y="3149"/>
                    <a:pt x="665193" y="31629"/>
                    <a:pt x="672337" y="70681"/>
                  </a:cubicBezTo>
                  <a:cubicBezTo>
                    <a:pt x="683481" y="132117"/>
                    <a:pt x="649763" y="174599"/>
                    <a:pt x="584707" y="176027"/>
                  </a:cubicBezTo>
                  <a:cubicBezTo>
                    <a:pt x="501649" y="177837"/>
                    <a:pt x="418591" y="176504"/>
                    <a:pt x="335533" y="176408"/>
                  </a:cubicBezTo>
                  <a:close/>
                </a:path>
              </a:pathLst>
            </a:custGeom>
            <a:solidFill>
              <a:srgbClr val="FC5C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Полилиния: фигура 11">
              <a:extLst>
                <a:ext uri="{FF2B5EF4-FFF2-40B4-BE49-F238E27FC236}">
                  <a16:creationId xmlns:a16="http://schemas.microsoft.com/office/drawing/2014/main" id="{0D4223F7-F4F5-A3AB-8C48-4682A8EDD85B}"/>
                </a:ext>
              </a:extLst>
            </p:cNvPr>
            <p:cNvSpPr/>
            <p:nvPr/>
          </p:nvSpPr>
          <p:spPr>
            <a:xfrm>
              <a:off x="4620666" y="3935940"/>
              <a:ext cx="679559" cy="339133"/>
            </a:xfrm>
            <a:custGeom>
              <a:gdLst>
                <a:gd name="connsiteX0" fmla="*/ 599319 w 679559"/>
                <a:gd name="connsiteY0" fmla="*/ 338689 h 339133"/>
                <a:gd name="connsiteX1" fmla="*/ 555409 w 679559"/>
                <a:gd name="connsiteY1" fmla="*/ 320021 h 339133"/>
                <a:gd name="connsiteX2" fmla="*/ 422535 w 679559"/>
                <a:gd name="connsiteY2" fmla="*/ 183908 h 339133"/>
                <a:gd name="connsiteX3" fmla="*/ 315093 w 679559"/>
                <a:gd name="connsiteY3" fmla="*/ 156667 h 339133"/>
                <a:gd name="connsiteX4" fmla="*/ 252038 w 679559"/>
                <a:gd name="connsiteY4" fmla="*/ 191814 h 339133"/>
                <a:gd name="connsiteX5" fmla="*/ 134594 w 679559"/>
                <a:gd name="connsiteY5" fmla="*/ 195053 h 339133"/>
                <a:gd name="connsiteX6" fmla="*/ 8864 w 679559"/>
                <a:gd name="connsiteY6" fmla="*/ 92945 h 339133"/>
                <a:gd name="connsiteX7" fmla="*/ 16198 w 679559"/>
                <a:gd name="connsiteY7" fmla="*/ 22174 h 339133"/>
                <a:gd name="connsiteX8" fmla="*/ 96208 w 679559"/>
                <a:gd name="connsiteY8" fmla="*/ 9505 h 339133"/>
                <a:gd name="connsiteX9" fmla="*/ 112687 w 679559"/>
                <a:gd name="connsiteY9" fmla="*/ 23983 h 339133"/>
                <a:gd name="connsiteX10" fmla="*/ 256419 w 679559"/>
                <a:gd name="connsiteY10" fmla="*/ 33223 h 339133"/>
                <a:gd name="connsiteX11" fmla="*/ 526167 w 679559"/>
                <a:gd name="connsiteY11" fmla="*/ 88372 h 339133"/>
                <a:gd name="connsiteX12" fmla="*/ 573411 w 679559"/>
                <a:gd name="connsiteY12" fmla="*/ 129425 h 339133"/>
                <a:gd name="connsiteX13" fmla="*/ 674090 w 679559"/>
                <a:gd name="connsiteY13" fmla="*/ 234105 h 339133"/>
                <a:gd name="connsiteX14" fmla="*/ 599319 w 679559"/>
                <a:gd name="connsiteY14" fmla="*/ 338689 h 33913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79559" h="339133">
                  <a:moveTo>
                    <a:pt x="599319" y="338689"/>
                  </a:moveTo>
                  <a:cubicBezTo>
                    <a:pt x="581888" y="341166"/>
                    <a:pt x="568077" y="333070"/>
                    <a:pt x="555409" y="320021"/>
                  </a:cubicBezTo>
                  <a:cubicBezTo>
                    <a:pt x="511308" y="274491"/>
                    <a:pt x="465588" y="230486"/>
                    <a:pt x="422535" y="183908"/>
                  </a:cubicBezTo>
                  <a:cubicBezTo>
                    <a:pt x="387388" y="145808"/>
                    <a:pt x="361765" y="136855"/>
                    <a:pt x="315093" y="156667"/>
                  </a:cubicBezTo>
                  <a:cubicBezTo>
                    <a:pt x="292995" y="166001"/>
                    <a:pt x="270040" y="176479"/>
                    <a:pt x="252038" y="191814"/>
                  </a:cubicBezTo>
                  <a:cubicBezTo>
                    <a:pt x="212509" y="225437"/>
                    <a:pt x="174599" y="225723"/>
                    <a:pt x="134594" y="195053"/>
                  </a:cubicBezTo>
                  <a:cubicBezTo>
                    <a:pt x="91827" y="162382"/>
                    <a:pt x="32200" y="152190"/>
                    <a:pt x="8864" y="92945"/>
                  </a:cubicBezTo>
                  <a:cubicBezTo>
                    <a:pt x="-2089" y="65227"/>
                    <a:pt x="-6185" y="40462"/>
                    <a:pt x="16198" y="22174"/>
                  </a:cubicBezTo>
                  <a:cubicBezTo>
                    <a:pt x="38296" y="4076"/>
                    <a:pt x="66014" y="-10211"/>
                    <a:pt x="96208" y="9505"/>
                  </a:cubicBezTo>
                  <a:cubicBezTo>
                    <a:pt x="102304" y="13411"/>
                    <a:pt x="107257" y="19030"/>
                    <a:pt x="112687" y="23983"/>
                  </a:cubicBezTo>
                  <a:cubicBezTo>
                    <a:pt x="158216" y="65512"/>
                    <a:pt x="201746" y="63703"/>
                    <a:pt x="256419" y="33223"/>
                  </a:cubicBezTo>
                  <a:cubicBezTo>
                    <a:pt x="342811" y="-14879"/>
                    <a:pt x="464159" y="13125"/>
                    <a:pt x="526167" y="88372"/>
                  </a:cubicBezTo>
                  <a:cubicBezTo>
                    <a:pt x="540264" y="105422"/>
                    <a:pt x="552456" y="125615"/>
                    <a:pt x="573411" y="129425"/>
                  </a:cubicBezTo>
                  <a:cubicBezTo>
                    <a:pt x="633418" y="140284"/>
                    <a:pt x="653897" y="187813"/>
                    <a:pt x="674090" y="234105"/>
                  </a:cubicBezTo>
                  <a:cubicBezTo>
                    <a:pt x="695140" y="281730"/>
                    <a:pt x="652278" y="340213"/>
                    <a:pt x="599319" y="338689"/>
                  </a:cubicBezTo>
                  <a:close/>
                </a:path>
              </a:pathLst>
            </a:custGeom>
            <a:solidFill>
              <a:srgbClr val="71A7D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Полилиния: фигура 12">
              <a:extLst>
                <a:ext uri="{FF2B5EF4-FFF2-40B4-BE49-F238E27FC236}">
                  <a16:creationId xmlns:a16="http://schemas.microsoft.com/office/drawing/2014/main" id="{52ACD7FF-1F1C-BE87-755A-0D0FAC50D7E7}"/>
                </a:ext>
              </a:extLst>
            </p:cNvPr>
            <p:cNvSpPr/>
            <p:nvPr/>
          </p:nvSpPr>
          <p:spPr>
            <a:xfrm>
              <a:off x="5246607" y="4626131"/>
              <a:ext cx="594151" cy="218943"/>
            </a:xfrm>
            <a:custGeom>
              <a:gdLst>
                <a:gd name="connsiteX0" fmla="*/ 476679 w 594151"/>
                <a:gd name="connsiteY0" fmla="*/ 828 h 218943"/>
                <a:gd name="connsiteX1" fmla="*/ 527161 w 594151"/>
                <a:gd name="connsiteY1" fmla="*/ 1209 h 218943"/>
                <a:gd name="connsiteX2" fmla="*/ 585835 w 594151"/>
                <a:gd name="connsiteY2" fmla="*/ 115795 h 218943"/>
                <a:gd name="connsiteX3" fmla="*/ 499539 w 594151"/>
                <a:gd name="connsiteY3" fmla="*/ 174183 h 218943"/>
                <a:gd name="connsiteX4" fmla="*/ 175308 w 594151"/>
                <a:gd name="connsiteY4" fmla="*/ 204568 h 218943"/>
                <a:gd name="connsiteX5" fmla="*/ 104728 w 594151"/>
                <a:gd name="connsiteY5" fmla="*/ 218665 h 218943"/>
                <a:gd name="connsiteX6" fmla="*/ 715 w 594151"/>
                <a:gd name="connsiteY6" fmla="*/ 138179 h 218943"/>
                <a:gd name="connsiteX7" fmla="*/ 73676 w 594151"/>
                <a:gd name="connsiteY7" fmla="*/ 44453 h 218943"/>
                <a:gd name="connsiteX8" fmla="*/ 259699 w 594151"/>
                <a:gd name="connsiteY8" fmla="*/ 20640 h 218943"/>
                <a:gd name="connsiteX9" fmla="*/ 476679 w 594151"/>
                <a:gd name="connsiteY9" fmla="*/ 828 h 21894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94151" h="218943">
                  <a:moveTo>
                    <a:pt x="476679" y="828"/>
                  </a:moveTo>
                  <a:cubicBezTo>
                    <a:pt x="488204" y="828"/>
                    <a:pt x="508016" y="-1268"/>
                    <a:pt x="527161" y="1209"/>
                  </a:cubicBezTo>
                  <a:cubicBezTo>
                    <a:pt x="579930" y="8067"/>
                    <a:pt x="609648" y="68455"/>
                    <a:pt x="585835" y="115795"/>
                  </a:cubicBezTo>
                  <a:cubicBezTo>
                    <a:pt x="567738" y="151799"/>
                    <a:pt x="537353" y="170182"/>
                    <a:pt x="499539" y="174183"/>
                  </a:cubicBezTo>
                  <a:cubicBezTo>
                    <a:pt x="391621" y="185708"/>
                    <a:pt x="283512" y="196472"/>
                    <a:pt x="175308" y="204568"/>
                  </a:cubicBezTo>
                  <a:cubicBezTo>
                    <a:pt x="150543" y="206378"/>
                    <a:pt x="128826" y="216950"/>
                    <a:pt x="104728" y="218665"/>
                  </a:cubicBezTo>
                  <a:cubicBezTo>
                    <a:pt x="51578" y="222380"/>
                    <a:pt x="7573" y="188566"/>
                    <a:pt x="715" y="138179"/>
                  </a:cubicBezTo>
                  <a:cubicBezTo>
                    <a:pt x="-5096" y="95506"/>
                    <a:pt x="25003" y="60931"/>
                    <a:pt x="73676" y="44453"/>
                  </a:cubicBezTo>
                  <a:cubicBezTo>
                    <a:pt x="134255" y="23879"/>
                    <a:pt x="198073" y="27974"/>
                    <a:pt x="259699" y="20640"/>
                  </a:cubicBezTo>
                  <a:cubicBezTo>
                    <a:pt x="328660" y="12353"/>
                    <a:pt x="398288" y="-1268"/>
                    <a:pt x="476679" y="828"/>
                  </a:cubicBezTo>
                  <a:close/>
                </a:path>
              </a:pathLst>
            </a:custGeom>
            <a:solidFill>
              <a:srgbClr val="FC5C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Полилиния: фигура 13">
              <a:extLst>
                <a:ext uri="{FF2B5EF4-FFF2-40B4-BE49-F238E27FC236}">
                  <a16:creationId xmlns:a16="http://schemas.microsoft.com/office/drawing/2014/main" id="{F94D5AB9-3B90-86C3-ACFE-A2EE96D19BE7}"/>
                </a:ext>
              </a:extLst>
            </p:cNvPr>
            <p:cNvSpPr/>
            <p:nvPr/>
          </p:nvSpPr>
          <p:spPr>
            <a:xfrm>
              <a:off x="6905418" y="4538454"/>
              <a:ext cx="572232" cy="192000"/>
            </a:xfrm>
            <a:custGeom>
              <a:gdLst>
                <a:gd name="connsiteX0" fmla="*/ 396065 w 572232"/>
                <a:gd name="connsiteY0" fmla="*/ 303 h 192000"/>
                <a:gd name="connsiteX1" fmla="*/ 501221 w 572232"/>
                <a:gd name="connsiteY1" fmla="*/ 398 h 192000"/>
                <a:gd name="connsiteX2" fmla="*/ 568849 w 572232"/>
                <a:gd name="connsiteY2" fmla="*/ 54595 h 192000"/>
                <a:gd name="connsiteX3" fmla="*/ 530939 w 572232"/>
                <a:gd name="connsiteY3" fmla="*/ 155846 h 192000"/>
                <a:gd name="connsiteX4" fmla="*/ 468741 w 572232"/>
                <a:gd name="connsiteY4" fmla="*/ 173563 h 192000"/>
                <a:gd name="connsiteX5" fmla="*/ 90408 w 572232"/>
                <a:gd name="connsiteY5" fmla="*/ 190803 h 192000"/>
                <a:gd name="connsiteX6" fmla="*/ 1826 w 572232"/>
                <a:gd name="connsiteY6" fmla="*/ 119842 h 192000"/>
                <a:gd name="connsiteX7" fmla="*/ 47450 w 572232"/>
                <a:gd name="connsiteY7" fmla="*/ 35927 h 192000"/>
                <a:gd name="connsiteX8" fmla="*/ 108601 w 572232"/>
                <a:gd name="connsiteY8" fmla="*/ 16019 h 192000"/>
                <a:gd name="connsiteX9" fmla="*/ 396065 w 572232"/>
                <a:gd name="connsiteY9" fmla="*/ 303 h 19200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2232" h="192000">
                  <a:moveTo>
                    <a:pt x="396065" y="303"/>
                  </a:moveTo>
                  <a:cubicBezTo>
                    <a:pt x="437785" y="303"/>
                    <a:pt x="469503" y="17"/>
                    <a:pt x="501221" y="398"/>
                  </a:cubicBezTo>
                  <a:cubicBezTo>
                    <a:pt x="537702" y="875"/>
                    <a:pt x="560657" y="19353"/>
                    <a:pt x="568849" y="54595"/>
                  </a:cubicBezTo>
                  <a:cubicBezTo>
                    <a:pt x="579326" y="99458"/>
                    <a:pt x="565134" y="139654"/>
                    <a:pt x="530939" y="155846"/>
                  </a:cubicBezTo>
                  <a:cubicBezTo>
                    <a:pt x="511603" y="164990"/>
                    <a:pt x="489410" y="174134"/>
                    <a:pt x="468741" y="173563"/>
                  </a:cubicBezTo>
                  <a:cubicBezTo>
                    <a:pt x="342154" y="169943"/>
                    <a:pt x="217091" y="198042"/>
                    <a:pt x="90408" y="190803"/>
                  </a:cubicBezTo>
                  <a:cubicBezTo>
                    <a:pt x="44307" y="188136"/>
                    <a:pt x="11351" y="162514"/>
                    <a:pt x="1826" y="119842"/>
                  </a:cubicBezTo>
                  <a:cubicBezTo>
                    <a:pt x="-7319" y="78884"/>
                    <a:pt x="19447" y="55548"/>
                    <a:pt x="47450" y="35927"/>
                  </a:cubicBezTo>
                  <a:cubicBezTo>
                    <a:pt x="64691" y="23830"/>
                    <a:pt x="85169" y="14210"/>
                    <a:pt x="108601" y="16019"/>
                  </a:cubicBezTo>
                  <a:cubicBezTo>
                    <a:pt x="208423" y="23830"/>
                    <a:pt x="306530" y="-3126"/>
                    <a:pt x="396065" y="303"/>
                  </a:cubicBezTo>
                  <a:close/>
                </a:path>
              </a:pathLst>
            </a:custGeom>
            <a:solidFill>
              <a:srgbClr val="FC5C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Полилиния: фигура 14">
              <a:extLst>
                <a:ext uri="{FF2B5EF4-FFF2-40B4-BE49-F238E27FC236}">
                  <a16:creationId xmlns:a16="http://schemas.microsoft.com/office/drawing/2014/main" id="{BD39CAC7-F2AC-19CA-7B0A-8D97F73CE928}"/>
                </a:ext>
              </a:extLst>
            </p:cNvPr>
            <p:cNvSpPr/>
            <p:nvPr/>
          </p:nvSpPr>
          <p:spPr>
            <a:xfrm>
              <a:off x="4572281" y="4703421"/>
              <a:ext cx="554349" cy="230747"/>
            </a:xfrm>
            <a:custGeom>
              <a:gdLst>
                <a:gd name="connsiteX0" fmla="*/ 98017 w 554349"/>
                <a:gd name="connsiteY0" fmla="*/ 230148 h 230747"/>
                <a:gd name="connsiteX1" fmla="*/ 671 w 554349"/>
                <a:gd name="connsiteY1" fmla="*/ 153281 h 230747"/>
                <a:gd name="connsiteX2" fmla="*/ 80586 w 554349"/>
                <a:gd name="connsiteY2" fmla="*/ 57174 h 230747"/>
                <a:gd name="connsiteX3" fmla="*/ 450346 w 554349"/>
                <a:gd name="connsiteY3" fmla="*/ 500 h 230747"/>
                <a:gd name="connsiteX4" fmla="*/ 553597 w 554349"/>
                <a:gd name="connsiteY4" fmla="*/ 76605 h 230747"/>
                <a:gd name="connsiteX5" fmla="*/ 481969 w 554349"/>
                <a:gd name="connsiteY5" fmla="*/ 171759 h 230747"/>
                <a:gd name="connsiteX6" fmla="*/ 348048 w 554349"/>
                <a:gd name="connsiteY6" fmla="*/ 197953 h 230747"/>
                <a:gd name="connsiteX7" fmla="*/ 126972 w 554349"/>
                <a:gd name="connsiteY7" fmla="*/ 229862 h 230747"/>
                <a:gd name="connsiteX8" fmla="*/ 98017 w 554349"/>
                <a:gd name="connsiteY8" fmla="*/ 230148 h 23074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4349" h="230747">
                  <a:moveTo>
                    <a:pt x="98017" y="230148"/>
                  </a:moveTo>
                  <a:cubicBezTo>
                    <a:pt x="43915" y="230053"/>
                    <a:pt x="7338" y="201001"/>
                    <a:pt x="671" y="153281"/>
                  </a:cubicBezTo>
                  <a:cubicBezTo>
                    <a:pt x="-5330" y="110323"/>
                    <a:pt x="29532" y="65556"/>
                    <a:pt x="80586" y="57174"/>
                  </a:cubicBezTo>
                  <a:cubicBezTo>
                    <a:pt x="203649" y="36981"/>
                    <a:pt x="326997" y="18598"/>
                    <a:pt x="450346" y="500"/>
                  </a:cubicBezTo>
                  <a:cubicBezTo>
                    <a:pt x="489303" y="-5215"/>
                    <a:pt x="547692" y="39172"/>
                    <a:pt x="553597" y="76605"/>
                  </a:cubicBezTo>
                  <a:cubicBezTo>
                    <a:pt x="559788" y="115943"/>
                    <a:pt x="527022" y="161187"/>
                    <a:pt x="481969" y="171759"/>
                  </a:cubicBezTo>
                  <a:cubicBezTo>
                    <a:pt x="437678" y="182142"/>
                    <a:pt x="393101" y="195096"/>
                    <a:pt x="348048" y="197953"/>
                  </a:cubicBezTo>
                  <a:cubicBezTo>
                    <a:pt x="273277" y="202621"/>
                    <a:pt x="200220" y="216337"/>
                    <a:pt x="126972" y="229862"/>
                  </a:cubicBezTo>
                  <a:cubicBezTo>
                    <a:pt x="117733" y="231672"/>
                    <a:pt x="107732" y="230148"/>
                    <a:pt x="98017" y="230148"/>
                  </a:cubicBezTo>
                  <a:close/>
                </a:path>
              </a:pathLst>
            </a:custGeom>
            <a:solidFill>
              <a:srgbClr val="FC5C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Полилиния: фигура 15">
              <a:extLst>
                <a:ext uri="{FF2B5EF4-FFF2-40B4-BE49-F238E27FC236}">
                  <a16:creationId xmlns:a16="http://schemas.microsoft.com/office/drawing/2014/main" id="{F52E6273-82C8-2D27-B9F4-0CEE49D6C4B5}"/>
                </a:ext>
              </a:extLst>
            </p:cNvPr>
            <p:cNvSpPr/>
            <p:nvPr/>
          </p:nvSpPr>
          <p:spPr>
            <a:xfrm>
              <a:off x="3914026" y="4817417"/>
              <a:ext cx="535642" cy="249502"/>
            </a:xfrm>
            <a:custGeom>
              <a:gdLst>
                <a:gd name="connsiteX0" fmla="*/ 107333 w 535642"/>
                <a:gd name="connsiteY0" fmla="*/ 249502 h 249502"/>
                <a:gd name="connsiteX1" fmla="*/ 1034 w 535642"/>
                <a:gd name="connsiteY1" fmla="*/ 182541 h 249502"/>
                <a:gd name="connsiteX2" fmla="*/ 75520 w 535642"/>
                <a:gd name="connsiteY2" fmla="*/ 80909 h 249502"/>
                <a:gd name="connsiteX3" fmla="*/ 300119 w 535642"/>
                <a:gd name="connsiteY3" fmla="*/ 28998 h 249502"/>
                <a:gd name="connsiteX4" fmla="*/ 441185 w 535642"/>
                <a:gd name="connsiteY4" fmla="*/ 42 h 249502"/>
                <a:gd name="connsiteX5" fmla="*/ 533672 w 535642"/>
                <a:gd name="connsiteY5" fmla="*/ 65288 h 249502"/>
                <a:gd name="connsiteX6" fmla="*/ 481856 w 535642"/>
                <a:gd name="connsiteY6" fmla="*/ 160443 h 249502"/>
                <a:gd name="connsiteX7" fmla="*/ 412419 w 535642"/>
                <a:gd name="connsiteY7" fmla="*/ 179683 h 249502"/>
                <a:gd name="connsiteX8" fmla="*/ 146767 w 535642"/>
                <a:gd name="connsiteY8" fmla="*/ 245596 h 249502"/>
                <a:gd name="connsiteX9" fmla="*/ 107333 w 535642"/>
                <a:gd name="connsiteY9" fmla="*/ 249502 h 24950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642" h="249502">
                  <a:moveTo>
                    <a:pt x="107333" y="249502"/>
                  </a:moveTo>
                  <a:cubicBezTo>
                    <a:pt x="35420" y="249596"/>
                    <a:pt x="8178" y="230356"/>
                    <a:pt x="1034" y="182541"/>
                  </a:cubicBezTo>
                  <a:cubicBezTo>
                    <a:pt x="-5728" y="137488"/>
                    <a:pt x="20846" y="96054"/>
                    <a:pt x="75520" y="80909"/>
                  </a:cubicBezTo>
                  <a:cubicBezTo>
                    <a:pt x="149529" y="60525"/>
                    <a:pt x="225348" y="46619"/>
                    <a:pt x="300119" y="28998"/>
                  </a:cubicBezTo>
                  <a:cubicBezTo>
                    <a:pt x="346887" y="17949"/>
                    <a:pt x="391845" y="-1006"/>
                    <a:pt x="441185" y="42"/>
                  </a:cubicBezTo>
                  <a:cubicBezTo>
                    <a:pt x="490715" y="1090"/>
                    <a:pt x="521576" y="22425"/>
                    <a:pt x="533672" y="65288"/>
                  </a:cubicBezTo>
                  <a:cubicBezTo>
                    <a:pt x="542721" y="97292"/>
                    <a:pt x="519766" y="138440"/>
                    <a:pt x="481856" y="160443"/>
                  </a:cubicBezTo>
                  <a:cubicBezTo>
                    <a:pt x="460139" y="173016"/>
                    <a:pt x="435755" y="173873"/>
                    <a:pt x="412419" y="179683"/>
                  </a:cubicBezTo>
                  <a:cubicBezTo>
                    <a:pt x="323837" y="201591"/>
                    <a:pt x="235445" y="224260"/>
                    <a:pt x="146767" y="245596"/>
                  </a:cubicBezTo>
                  <a:cubicBezTo>
                    <a:pt x="130384" y="249502"/>
                    <a:pt x="112953" y="248930"/>
                    <a:pt x="107333" y="249502"/>
                  </a:cubicBezTo>
                  <a:close/>
                </a:path>
              </a:pathLst>
            </a:custGeom>
            <a:solidFill>
              <a:srgbClr val="FC5C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Полилиния: фигура 16">
              <a:extLst>
                <a:ext uri="{FF2B5EF4-FFF2-40B4-BE49-F238E27FC236}">
                  <a16:creationId xmlns:a16="http://schemas.microsoft.com/office/drawing/2014/main" id="{11A4B328-BE72-72AF-4192-E6103BFB04FB}"/>
                </a:ext>
              </a:extLst>
            </p:cNvPr>
            <p:cNvSpPr/>
            <p:nvPr/>
          </p:nvSpPr>
          <p:spPr>
            <a:xfrm>
              <a:off x="7742394" y="4446650"/>
              <a:ext cx="470361" cy="239886"/>
            </a:xfrm>
            <a:custGeom>
              <a:gdLst>
                <a:gd name="connsiteX0" fmla="*/ 256129 w 470361"/>
                <a:gd name="connsiteY0" fmla="*/ 0 h 239886"/>
                <a:gd name="connsiteX1" fmla="*/ 334710 w 470361"/>
                <a:gd name="connsiteY1" fmla="*/ 15907 h 239886"/>
                <a:gd name="connsiteX2" fmla="*/ 470156 w 470361"/>
                <a:gd name="connsiteY2" fmla="*/ 23717 h 239886"/>
                <a:gd name="connsiteX3" fmla="*/ 404624 w 470361"/>
                <a:gd name="connsiteY3" fmla="*/ 121444 h 239886"/>
                <a:gd name="connsiteX4" fmla="*/ 129066 w 470361"/>
                <a:gd name="connsiteY4" fmla="*/ 230124 h 239886"/>
                <a:gd name="connsiteX5" fmla="*/ 28005 w 470361"/>
                <a:gd name="connsiteY5" fmla="*/ 215075 h 239886"/>
                <a:gd name="connsiteX6" fmla="*/ 59724 w 470361"/>
                <a:gd name="connsiteY6" fmla="*/ 71914 h 239886"/>
                <a:gd name="connsiteX7" fmla="*/ 256129 w 470361"/>
                <a:gd name="connsiteY7" fmla="*/ 0 h 23988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0360" h="239885">
                  <a:moveTo>
                    <a:pt x="256129" y="0"/>
                  </a:moveTo>
                  <a:cubicBezTo>
                    <a:pt x="282132" y="6191"/>
                    <a:pt x="308993" y="6668"/>
                    <a:pt x="334710" y="15907"/>
                  </a:cubicBezTo>
                  <a:cubicBezTo>
                    <a:pt x="378620" y="31718"/>
                    <a:pt x="424150" y="36957"/>
                    <a:pt x="470156" y="23717"/>
                  </a:cubicBezTo>
                  <a:cubicBezTo>
                    <a:pt x="472823" y="72771"/>
                    <a:pt x="449486" y="103918"/>
                    <a:pt x="404624" y="121444"/>
                  </a:cubicBezTo>
                  <a:cubicBezTo>
                    <a:pt x="312612" y="157353"/>
                    <a:pt x="221077" y="194310"/>
                    <a:pt x="129066" y="230124"/>
                  </a:cubicBezTo>
                  <a:cubicBezTo>
                    <a:pt x="93061" y="244126"/>
                    <a:pt x="57723" y="246221"/>
                    <a:pt x="28005" y="215075"/>
                  </a:cubicBezTo>
                  <a:cubicBezTo>
                    <a:pt x="-17619" y="167164"/>
                    <a:pt x="-7808" y="102013"/>
                    <a:pt x="59724" y="71914"/>
                  </a:cubicBezTo>
                  <a:cubicBezTo>
                    <a:pt x="122970" y="43720"/>
                    <a:pt x="186025" y="11144"/>
                    <a:pt x="256129" y="0"/>
                  </a:cubicBezTo>
                  <a:close/>
                </a:path>
              </a:pathLst>
            </a:custGeom>
            <a:solidFill>
              <a:srgbClr val="FC5C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Полилиния: фигура 17">
              <a:extLst>
                <a:ext uri="{FF2B5EF4-FFF2-40B4-BE49-F238E27FC236}">
                  <a16:creationId xmlns:a16="http://schemas.microsoft.com/office/drawing/2014/main" id="{7BF02450-3F52-F250-424E-7077FE938D8B}"/>
                </a:ext>
              </a:extLst>
            </p:cNvPr>
            <p:cNvSpPr/>
            <p:nvPr/>
          </p:nvSpPr>
          <p:spPr>
            <a:xfrm>
              <a:off x="6857564" y="3432398"/>
              <a:ext cx="408487" cy="285944"/>
            </a:xfrm>
            <a:custGeom>
              <a:gdLst>
                <a:gd name="connsiteX0" fmla="*/ 164933 w 408487"/>
                <a:gd name="connsiteY0" fmla="*/ 284257 h 285944"/>
                <a:gd name="connsiteX1" fmla="*/ 69968 w 408487"/>
                <a:gd name="connsiteY1" fmla="*/ 282923 h 285944"/>
                <a:gd name="connsiteX2" fmla="*/ 1864 w 408487"/>
                <a:gd name="connsiteY2" fmla="*/ 229869 h 285944"/>
                <a:gd name="connsiteX3" fmla="*/ 66444 w 408487"/>
                <a:gd name="connsiteY3" fmla="*/ 153097 h 285944"/>
                <a:gd name="connsiteX4" fmla="*/ 139691 w 408487"/>
                <a:gd name="connsiteY4" fmla="*/ 152621 h 285944"/>
                <a:gd name="connsiteX5" fmla="*/ 207224 w 408487"/>
                <a:gd name="connsiteY5" fmla="*/ 98234 h 285944"/>
                <a:gd name="connsiteX6" fmla="*/ 367053 w 408487"/>
                <a:gd name="connsiteY6" fmla="*/ 19462 h 285944"/>
                <a:gd name="connsiteX7" fmla="*/ 408487 w 408487"/>
                <a:gd name="connsiteY7" fmla="*/ 82231 h 285944"/>
                <a:gd name="connsiteX8" fmla="*/ 360385 w 408487"/>
                <a:gd name="connsiteY8" fmla="*/ 124332 h 285944"/>
                <a:gd name="connsiteX9" fmla="*/ 324095 w 408487"/>
                <a:gd name="connsiteY9" fmla="*/ 162146 h 285944"/>
                <a:gd name="connsiteX10" fmla="*/ 179601 w 408487"/>
                <a:gd name="connsiteY10" fmla="*/ 284828 h 285944"/>
                <a:gd name="connsiteX11" fmla="*/ 164933 w 408487"/>
                <a:gd name="connsiteY11" fmla="*/ 284828 h 285944"/>
                <a:gd name="connsiteX12" fmla="*/ 164933 w 408487"/>
                <a:gd name="connsiteY12" fmla="*/ 284257 h 28594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8487" h="285944">
                  <a:moveTo>
                    <a:pt x="164933" y="284257"/>
                  </a:moveTo>
                  <a:cubicBezTo>
                    <a:pt x="133214" y="284257"/>
                    <a:pt x="100544" y="288829"/>
                    <a:pt x="69968" y="282923"/>
                  </a:cubicBezTo>
                  <a:cubicBezTo>
                    <a:pt x="41203" y="277303"/>
                    <a:pt x="7103" y="271684"/>
                    <a:pt x="1864" y="229869"/>
                  </a:cubicBezTo>
                  <a:cubicBezTo>
                    <a:pt x="-5470" y="171671"/>
                    <a:pt x="7389" y="154717"/>
                    <a:pt x="66444" y="153097"/>
                  </a:cubicBezTo>
                  <a:cubicBezTo>
                    <a:pt x="90828" y="152431"/>
                    <a:pt x="115307" y="153097"/>
                    <a:pt x="139691" y="152621"/>
                  </a:cubicBezTo>
                  <a:cubicBezTo>
                    <a:pt x="190936" y="151573"/>
                    <a:pt x="198651" y="145192"/>
                    <a:pt x="207224" y="98234"/>
                  </a:cubicBezTo>
                  <a:cubicBezTo>
                    <a:pt x="224178" y="5270"/>
                    <a:pt x="284567" y="-23401"/>
                    <a:pt x="367053" y="19462"/>
                  </a:cubicBezTo>
                  <a:cubicBezTo>
                    <a:pt x="394580" y="33749"/>
                    <a:pt x="408582" y="57657"/>
                    <a:pt x="408487" y="82231"/>
                  </a:cubicBezTo>
                  <a:cubicBezTo>
                    <a:pt x="408392" y="103948"/>
                    <a:pt x="393151" y="126523"/>
                    <a:pt x="360385" y="124332"/>
                  </a:cubicBezTo>
                  <a:cubicBezTo>
                    <a:pt x="338002" y="122808"/>
                    <a:pt x="327810" y="139953"/>
                    <a:pt x="324095" y="162146"/>
                  </a:cubicBezTo>
                  <a:cubicBezTo>
                    <a:pt x="303617" y="284828"/>
                    <a:pt x="303331" y="284828"/>
                    <a:pt x="179601" y="284828"/>
                  </a:cubicBezTo>
                  <a:cubicBezTo>
                    <a:pt x="174743" y="284828"/>
                    <a:pt x="169885" y="284828"/>
                    <a:pt x="164933" y="284828"/>
                  </a:cubicBezTo>
                  <a:cubicBezTo>
                    <a:pt x="164933" y="284638"/>
                    <a:pt x="164933" y="284447"/>
                    <a:pt x="164933" y="284257"/>
                  </a:cubicBezTo>
                  <a:close/>
                </a:path>
              </a:pathLst>
            </a:custGeom>
            <a:solidFill>
              <a:srgbClr val="71A7D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Полилиния: фигура 18">
              <a:extLst>
                <a:ext uri="{FF2B5EF4-FFF2-40B4-BE49-F238E27FC236}">
                  <a16:creationId xmlns:a16="http://schemas.microsoft.com/office/drawing/2014/main" id="{5856D3EE-E1C3-4D3E-8065-E3FD78E6BFF6}"/>
                </a:ext>
              </a:extLst>
            </p:cNvPr>
            <p:cNvSpPr/>
            <p:nvPr/>
          </p:nvSpPr>
          <p:spPr>
            <a:xfrm>
              <a:off x="4678869" y="858879"/>
              <a:ext cx="2387440" cy="2390111"/>
            </a:xfrm>
            <a:custGeom>
              <a:gdLst>
                <a:gd name="connsiteX0" fmla="*/ 1197294 w 2387440"/>
                <a:gd name="connsiteY0" fmla="*/ 2390099 h 2390111"/>
                <a:gd name="connsiteX1" fmla="*/ 305944 w 2387440"/>
                <a:gd name="connsiteY1" fmla="*/ 1989477 h 2390111"/>
                <a:gd name="connsiteX2" fmla="*/ 1 w 2387440"/>
                <a:gd name="connsiteY2" fmla="*/ 1197854 h 2390111"/>
                <a:gd name="connsiteX3" fmla="*/ 383287 w 2387440"/>
                <a:gd name="connsiteY3" fmla="*/ 320792 h 2390111"/>
                <a:gd name="connsiteX4" fmla="*/ 1213772 w 2387440"/>
                <a:gd name="connsiteY4" fmla="*/ 181 h 2390111"/>
                <a:gd name="connsiteX5" fmla="*/ 2387157 w 2387440"/>
                <a:gd name="connsiteY5" fmla="*/ 1227953 h 2390111"/>
                <a:gd name="connsiteX6" fmla="*/ 1197294 w 2387440"/>
                <a:gd name="connsiteY6" fmla="*/ 2390099 h 2390111"/>
                <a:gd name="connsiteX7" fmla="*/ 1198532 w 2387440"/>
                <a:gd name="connsiteY7" fmla="*/ 158391 h 2390111"/>
                <a:gd name="connsiteX8" fmla="*/ 459678 w 2387440"/>
                <a:gd name="connsiteY8" fmla="*/ 452713 h 2390111"/>
                <a:gd name="connsiteX9" fmla="*/ 146400 w 2387440"/>
                <a:gd name="connsiteY9" fmla="*/ 1185186 h 2390111"/>
                <a:gd name="connsiteX10" fmla="*/ 445676 w 2387440"/>
                <a:gd name="connsiteY10" fmla="*/ 1923945 h 2390111"/>
                <a:gd name="connsiteX11" fmla="*/ 1168909 w 2387440"/>
                <a:gd name="connsiteY11" fmla="*/ 2241318 h 2390111"/>
                <a:gd name="connsiteX12" fmla="*/ 2240853 w 2387440"/>
                <a:gd name="connsiteY12" fmla="*/ 1158040 h 2390111"/>
                <a:gd name="connsiteX13" fmla="*/ 1198532 w 2387440"/>
                <a:gd name="connsiteY13" fmla="*/ 158391 h 239011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87440" h="2390111">
                  <a:moveTo>
                    <a:pt x="1197294" y="2390099"/>
                  </a:moveTo>
                  <a:cubicBezTo>
                    <a:pt x="842773" y="2384765"/>
                    <a:pt x="546355" y="2252462"/>
                    <a:pt x="305944" y="1989477"/>
                  </a:cubicBezTo>
                  <a:cubicBezTo>
                    <a:pt x="100204" y="1764497"/>
                    <a:pt x="-380" y="1493796"/>
                    <a:pt x="1" y="1197854"/>
                  </a:cubicBezTo>
                  <a:cubicBezTo>
                    <a:pt x="382" y="857145"/>
                    <a:pt x="127160" y="557584"/>
                    <a:pt x="383287" y="320792"/>
                  </a:cubicBezTo>
                  <a:cubicBezTo>
                    <a:pt x="618078" y="103717"/>
                    <a:pt x="898304" y="-5058"/>
                    <a:pt x="1213772" y="181"/>
                  </a:cubicBezTo>
                  <a:cubicBezTo>
                    <a:pt x="1846518" y="10753"/>
                    <a:pt x="2401825" y="527104"/>
                    <a:pt x="2387157" y="1227953"/>
                  </a:cubicBezTo>
                  <a:cubicBezTo>
                    <a:pt x="2374393" y="1846411"/>
                    <a:pt x="1856995" y="2393147"/>
                    <a:pt x="1197294" y="2390099"/>
                  </a:cubicBezTo>
                  <a:close/>
                  <a:moveTo>
                    <a:pt x="1198532" y="158391"/>
                  </a:moveTo>
                  <a:cubicBezTo>
                    <a:pt x="869824" y="140960"/>
                    <a:pt x="629699" y="288693"/>
                    <a:pt x="459678" y="452713"/>
                  </a:cubicBezTo>
                  <a:cubicBezTo>
                    <a:pt x="254414" y="650738"/>
                    <a:pt x="148400" y="904770"/>
                    <a:pt x="146400" y="1185186"/>
                  </a:cubicBezTo>
                  <a:cubicBezTo>
                    <a:pt x="144400" y="1465126"/>
                    <a:pt x="245079" y="1718300"/>
                    <a:pt x="445676" y="1923945"/>
                  </a:cubicBezTo>
                  <a:cubicBezTo>
                    <a:pt x="644082" y="2127399"/>
                    <a:pt x="887255" y="2233317"/>
                    <a:pt x="1168909" y="2241318"/>
                  </a:cubicBezTo>
                  <a:cubicBezTo>
                    <a:pt x="1761936" y="2258273"/>
                    <a:pt x="2257426" y="1770021"/>
                    <a:pt x="2240853" y="1158040"/>
                  </a:cubicBezTo>
                  <a:cubicBezTo>
                    <a:pt x="2226470" y="629021"/>
                    <a:pt x="1757745" y="133626"/>
                    <a:pt x="1198532" y="158391"/>
                  </a:cubicBezTo>
                  <a:close/>
                </a:path>
              </a:pathLst>
            </a:custGeom>
            <a:solidFill>
              <a:srgbClr val="FC5C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Полилиния: фигура 19">
              <a:extLst>
                <a:ext uri="{FF2B5EF4-FFF2-40B4-BE49-F238E27FC236}">
                  <a16:creationId xmlns:a16="http://schemas.microsoft.com/office/drawing/2014/main" id="{52EE5E0C-B367-5006-6D6F-2CA3B3A310BE}"/>
                </a:ext>
              </a:extLst>
            </p:cNvPr>
            <p:cNvSpPr/>
            <p:nvPr/>
          </p:nvSpPr>
          <p:spPr>
            <a:xfrm>
              <a:off x="3466717" y="3658749"/>
              <a:ext cx="503992" cy="514080"/>
            </a:xfrm>
            <a:custGeom>
              <a:gdLst>
                <a:gd name="connsiteX0" fmla="*/ 502922 w 503992"/>
                <a:gd name="connsiteY0" fmla="*/ 261931 h 514080"/>
                <a:gd name="connsiteX1" fmla="*/ 251748 w 503992"/>
                <a:gd name="connsiteY1" fmla="*/ 514058 h 514080"/>
                <a:gd name="connsiteX2" fmla="*/ 97 w 503992"/>
                <a:gd name="connsiteY2" fmla="*/ 253263 h 514080"/>
                <a:gd name="connsiteX3" fmla="*/ 255367 w 503992"/>
                <a:gd name="connsiteY3" fmla="*/ 89 h 514080"/>
                <a:gd name="connsiteX4" fmla="*/ 502922 w 503992"/>
                <a:gd name="connsiteY4" fmla="*/ 261931 h 51408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3992" h="514080">
                  <a:moveTo>
                    <a:pt x="502922" y="261931"/>
                  </a:moveTo>
                  <a:cubicBezTo>
                    <a:pt x="516543" y="416712"/>
                    <a:pt x="360619" y="512153"/>
                    <a:pt x="251748" y="514058"/>
                  </a:cubicBezTo>
                  <a:cubicBezTo>
                    <a:pt x="127923" y="516153"/>
                    <a:pt x="-4094" y="372611"/>
                    <a:pt x="97" y="253263"/>
                  </a:cubicBezTo>
                  <a:cubicBezTo>
                    <a:pt x="4574" y="128105"/>
                    <a:pt x="120970" y="-3912"/>
                    <a:pt x="255367" y="89"/>
                  </a:cubicBezTo>
                  <a:cubicBezTo>
                    <a:pt x="387860" y="3994"/>
                    <a:pt x="517114" y="107245"/>
                    <a:pt x="502922" y="261931"/>
                  </a:cubicBezTo>
                  <a:close/>
                </a:path>
              </a:pathLst>
            </a:custGeom>
            <a:solidFill>
              <a:srgbClr val="FC5C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Полилиния: фигура 20">
              <a:extLst>
                <a:ext uri="{FF2B5EF4-FFF2-40B4-BE49-F238E27FC236}">
                  <a16:creationId xmlns:a16="http://schemas.microsoft.com/office/drawing/2014/main" id="{E06220D2-9DF7-6ECB-2C4A-4E7822C7020A}"/>
                </a:ext>
              </a:extLst>
            </p:cNvPr>
            <p:cNvSpPr/>
            <p:nvPr/>
          </p:nvSpPr>
          <p:spPr>
            <a:xfrm>
              <a:off x="7855636" y="3145052"/>
              <a:ext cx="501226" cy="513311"/>
            </a:xfrm>
            <a:custGeom>
              <a:gdLst>
                <a:gd name="connsiteX0" fmla="*/ 500361 w 501226"/>
                <a:gd name="connsiteY0" fmla="*/ 262897 h 513311"/>
                <a:gd name="connsiteX1" fmla="*/ 252996 w 501226"/>
                <a:gd name="connsiteY1" fmla="*/ 513309 h 513311"/>
                <a:gd name="connsiteX2" fmla="*/ 108 w 501226"/>
                <a:gd name="connsiteY2" fmla="*/ 246704 h 513311"/>
                <a:gd name="connsiteX3" fmla="*/ 250996 w 501226"/>
                <a:gd name="connsiteY3" fmla="*/ 7 h 513311"/>
                <a:gd name="connsiteX4" fmla="*/ 500361 w 501226"/>
                <a:gd name="connsiteY4" fmla="*/ 262897 h 51331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225" h="513311">
                  <a:moveTo>
                    <a:pt x="500361" y="262897"/>
                  </a:moveTo>
                  <a:cubicBezTo>
                    <a:pt x="512839" y="382055"/>
                    <a:pt x="388537" y="513976"/>
                    <a:pt x="252996" y="513309"/>
                  </a:cubicBezTo>
                  <a:cubicBezTo>
                    <a:pt x="103835" y="512452"/>
                    <a:pt x="4965" y="404153"/>
                    <a:pt x="108" y="246704"/>
                  </a:cubicBezTo>
                  <a:cubicBezTo>
                    <a:pt x="-4560" y="95828"/>
                    <a:pt x="143554" y="-946"/>
                    <a:pt x="250996" y="7"/>
                  </a:cubicBezTo>
                  <a:cubicBezTo>
                    <a:pt x="373869" y="1150"/>
                    <a:pt x="513505" y="106592"/>
                    <a:pt x="500361" y="262897"/>
                  </a:cubicBezTo>
                  <a:close/>
                </a:path>
              </a:pathLst>
            </a:custGeom>
            <a:solidFill>
              <a:srgbClr val="FC5C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Полилиния: фигура 21">
              <a:extLst>
                <a:ext uri="{FF2B5EF4-FFF2-40B4-BE49-F238E27FC236}">
                  <a16:creationId xmlns:a16="http://schemas.microsoft.com/office/drawing/2014/main" id="{7B7EC981-5D8A-2499-2427-9715310E739B}"/>
                </a:ext>
              </a:extLst>
            </p:cNvPr>
            <p:cNvSpPr/>
            <p:nvPr/>
          </p:nvSpPr>
          <p:spPr>
            <a:xfrm>
              <a:off x="5069666" y="1252262"/>
              <a:ext cx="1615182" cy="1614524"/>
            </a:xfrm>
            <a:custGeom>
              <a:gdLst>
                <a:gd name="connsiteX0" fmla="*/ 807068 w 1615182"/>
                <a:gd name="connsiteY0" fmla="*/ 275 h 1614524"/>
                <a:gd name="connsiteX1" fmla="*/ 1056242 w 1615182"/>
                <a:gd name="connsiteY1" fmla="*/ 370 h 1614524"/>
                <a:gd name="connsiteX2" fmla="*/ 1144444 w 1615182"/>
                <a:gd name="connsiteY2" fmla="*/ 91715 h 1614524"/>
                <a:gd name="connsiteX3" fmla="*/ 1143301 w 1615182"/>
                <a:gd name="connsiteY3" fmla="*/ 421565 h 1614524"/>
                <a:gd name="connsiteX4" fmla="*/ 1193211 w 1615182"/>
                <a:gd name="connsiteY4" fmla="*/ 470429 h 1614524"/>
                <a:gd name="connsiteX5" fmla="*/ 1537064 w 1615182"/>
                <a:gd name="connsiteY5" fmla="*/ 465761 h 1614524"/>
                <a:gd name="connsiteX6" fmla="*/ 1613264 w 1615182"/>
                <a:gd name="connsiteY6" fmla="*/ 535865 h 1614524"/>
                <a:gd name="connsiteX7" fmla="*/ 1613740 w 1615182"/>
                <a:gd name="connsiteY7" fmla="*/ 719127 h 1614524"/>
                <a:gd name="connsiteX8" fmla="*/ 1614978 w 1615182"/>
                <a:gd name="connsiteY8" fmla="*/ 1048882 h 1614524"/>
                <a:gd name="connsiteX9" fmla="*/ 1514871 w 1615182"/>
                <a:gd name="connsiteY9" fmla="*/ 1145656 h 1614524"/>
                <a:gd name="connsiteX10" fmla="*/ 1192450 w 1615182"/>
                <a:gd name="connsiteY10" fmla="*/ 1143656 h 1614524"/>
                <a:gd name="connsiteX11" fmla="*/ 1143491 w 1615182"/>
                <a:gd name="connsiteY11" fmla="*/ 1193567 h 1614524"/>
                <a:gd name="connsiteX12" fmla="*/ 1144444 w 1615182"/>
                <a:gd name="connsiteY12" fmla="*/ 1523418 h 1614524"/>
                <a:gd name="connsiteX13" fmla="*/ 1055290 w 1615182"/>
                <a:gd name="connsiteY13" fmla="*/ 1614095 h 1614524"/>
                <a:gd name="connsiteX14" fmla="*/ 556846 w 1615182"/>
                <a:gd name="connsiteY14" fmla="*/ 1614095 h 1614524"/>
                <a:gd name="connsiteX15" fmla="*/ 469597 w 1615182"/>
                <a:gd name="connsiteY15" fmla="*/ 1526180 h 1614524"/>
                <a:gd name="connsiteX16" fmla="*/ 470264 w 1615182"/>
                <a:gd name="connsiteY16" fmla="*/ 1188995 h 1614524"/>
                <a:gd name="connsiteX17" fmla="*/ 424068 w 1615182"/>
                <a:gd name="connsiteY17" fmla="*/ 1143846 h 1614524"/>
                <a:gd name="connsiteX18" fmla="*/ 86883 w 1615182"/>
                <a:gd name="connsiteY18" fmla="*/ 1144418 h 1614524"/>
                <a:gd name="connsiteX19" fmla="*/ 110 w 1615182"/>
                <a:gd name="connsiteY19" fmla="*/ 1056216 h 1614524"/>
                <a:gd name="connsiteX20" fmla="*/ 110 w 1615182"/>
                <a:gd name="connsiteY20" fmla="*/ 565107 h 1614524"/>
                <a:gd name="connsiteX21" fmla="*/ 92026 w 1615182"/>
                <a:gd name="connsiteY21" fmla="*/ 469857 h 1614524"/>
                <a:gd name="connsiteX22" fmla="*/ 414543 w 1615182"/>
                <a:gd name="connsiteY22" fmla="*/ 469667 h 1614524"/>
                <a:gd name="connsiteX23" fmla="*/ 469311 w 1615182"/>
                <a:gd name="connsiteY23" fmla="*/ 412898 h 1614524"/>
                <a:gd name="connsiteX24" fmla="*/ 469597 w 1615182"/>
                <a:gd name="connsiteY24" fmla="*/ 68379 h 1614524"/>
                <a:gd name="connsiteX25" fmla="*/ 535796 w 1615182"/>
                <a:gd name="connsiteY25" fmla="*/ 465 h 1614524"/>
                <a:gd name="connsiteX26" fmla="*/ 807068 w 1615182"/>
                <a:gd name="connsiteY26" fmla="*/ 275 h 1614524"/>
                <a:gd name="connsiteX27" fmla="*/ 134984 w 1615182"/>
                <a:gd name="connsiteY27" fmla="*/ 989922 h 1614524"/>
                <a:gd name="connsiteX28" fmla="*/ 205755 w 1615182"/>
                <a:gd name="connsiteY28" fmla="*/ 997542 h 1614524"/>
                <a:gd name="connsiteX29" fmla="*/ 528081 w 1615182"/>
                <a:gd name="connsiteY29" fmla="*/ 998114 h 1614524"/>
                <a:gd name="connsiteX30" fmla="*/ 601614 w 1615182"/>
                <a:gd name="connsiteY30" fmla="*/ 1074123 h 1614524"/>
                <a:gd name="connsiteX31" fmla="*/ 601233 w 1615182"/>
                <a:gd name="connsiteY31" fmla="*/ 1425786 h 1614524"/>
                <a:gd name="connsiteX32" fmla="*/ 642476 w 1615182"/>
                <a:gd name="connsiteY32" fmla="*/ 1468268 h 1614524"/>
                <a:gd name="connsiteX33" fmla="*/ 950134 w 1615182"/>
                <a:gd name="connsiteY33" fmla="*/ 1468553 h 1614524"/>
                <a:gd name="connsiteX34" fmla="*/ 998711 w 1615182"/>
                <a:gd name="connsiteY34" fmla="*/ 1418262 h 1614524"/>
                <a:gd name="connsiteX35" fmla="*/ 998140 w 1615182"/>
                <a:gd name="connsiteY35" fmla="*/ 1088601 h 1614524"/>
                <a:gd name="connsiteX36" fmla="*/ 1087198 w 1615182"/>
                <a:gd name="connsiteY36" fmla="*/ 998209 h 1614524"/>
                <a:gd name="connsiteX37" fmla="*/ 1416859 w 1615182"/>
                <a:gd name="connsiteY37" fmla="*/ 998685 h 1614524"/>
                <a:gd name="connsiteX38" fmla="*/ 1468198 w 1615182"/>
                <a:gd name="connsiteY38" fmla="*/ 951346 h 1614524"/>
                <a:gd name="connsiteX39" fmla="*/ 1468008 w 1615182"/>
                <a:gd name="connsiteY39" fmla="*/ 651118 h 1614524"/>
                <a:gd name="connsiteX40" fmla="*/ 1419049 w 1615182"/>
                <a:gd name="connsiteY40" fmla="*/ 601302 h 1614524"/>
                <a:gd name="connsiteX41" fmla="*/ 1118726 w 1615182"/>
                <a:gd name="connsiteY41" fmla="*/ 602731 h 1614524"/>
                <a:gd name="connsiteX42" fmla="*/ 997377 w 1615182"/>
                <a:gd name="connsiteY42" fmla="*/ 477763 h 1614524"/>
                <a:gd name="connsiteX43" fmla="*/ 998711 w 1615182"/>
                <a:gd name="connsiteY43" fmla="*/ 177440 h 1614524"/>
                <a:gd name="connsiteX44" fmla="*/ 952801 w 1615182"/>
                <a:gd name="connsiteY44" fmla="*/ 132006 h 1614524"/>
                <a:gd name="connsiteX45" fmla="*/ 659811 w 1615182"/>
                <a:gd name="connsiteY45" fmla="*/ 132958 h 1614524"/>
                <a:gd name="connsiteX46" fmla="*/ 602090 w 1615182"/>
                <a:gd name="connsiteY46" fmla="*/ 193251 h 1614524"/>
                <a:gd name="connsiteX47" fmla="*/ 601709 w 1615182"/>
                <a:gd name="connsiteY47" fmla="*/ 530246 h 1614524"/>
                <a:gd name="connsiteX48" fmla="*/ 531986 w 1615182"/>
                <a:gd name="connsiteY48" fmla="*/ 601874 h 1614524"/>
                <a:gd name="connsiteX49" fmla="*/ 209660 w 1615182"/>
                <a:gd name="connsiteY49" fmla="*/ 602255 h 1614524"/>
                <a:gd name="connsiteX50" fmla="*/ 132508 w 1615182"/>
                <a:gd name="connsiteY50" fmla="*/ 680550 h 1614524"/>
                <a:gd name="connsiteX51" fmla="*/ 134984 w 1615182"/>
                <a:gd name="connsiteY51" fmla="*/ 989922 h 16145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615182" h="1614524">
                  <a:moveTo>
                    <a:pt x="807068" y="275"/>
                  </a:moveTo>
                  <a:cubicBezTo>
                    <a:pt x="890126" y="275"/>
                    <a:pt x="973184" y="179"/>
                    <a:pt x="1056242" y="370"/>
                  </a:cubicBezTo>
                  <a:cubicBezTo>
                    <a:pt x="1144158" y="465"/>
                    <a:pt x="1144348" y="560"/>
                    <a:pt x="1144444" y="91715"/>
                  </a:cubicBezTo>
                  <a:cubicBezTo>
                    <a:pt x="1144539" y="201633"/>
                    <a:pt x="1145872" y="311647"/>
                    <a:pt x="1143301" y="421565"/>
                  </a:cubicBezTo>
                  <a:cubicBezTo>
                    <a:pt x="1142443" y="460523"/>
                    <a:pt x="1155397" y="471857"/>
                    <a:pt x="1193211" y="470429"/>
                  </a:cubicBezTo>
                  <a:cubicBezTo>
                    <a:pt x="1307797" y="466143"/>
                    <a:pt x="1422478" y="474810"/>
                    <a:pt x="1537064" y="465761"/>
                  </a:cubicBezTo>
                  <a:cubicBezTo>
                    <a:pt x="1586308" y="461856"/>
                    <a:pt x="1611359" y="483383"/>
                    <a:pt x="1613264" y="535865"/>
                  </a:cubicBezTo>
                  <a:cubicBezTo>
                    <a:pt x="1615455" y="596826"/>
                    <a:pt x="1613740" y="657976"/>
                    <a:pt x="1613740" y="719127"/>
                  </a:cubicBezTo>
                  <a:cubicBezTo>
                    <a:pt x="1613740" y="829045"/>
                    <a:pt x="1610502" y="939154"/>
                    <a:pt x="1614978" y="1048882"/>
                  </a:cubicBezTo>
                  <a:cubicBezTo>
                    <a:pt x="1617836" y="1119367"/>
                    <a:pt x="1590976" y="1148895"/>
                    <a:pt x="1514871" y="1145656"/>
                  </a:cubicBezTo>
                  <a:cubicBezTo>
                    <a:pt x="1407524" y="1141084"/>
                    <a:pt x="1299892" y="1146132"/>
                    <a:pt x="1192450" y="1143656"/>
                  </a:cubicBezTo>
                  <a:cubicBezTo>
                    <a:pt x="1153397" y="1142799"/>
                    <a:pt x="1142729" y="1155943"/>
                    <a:pt x="1143491" y="1193567"/>
                  </a:cubicBezTo>
                  <a:cubicBezTo>
                    <a:pt x="1145682" y="1303485"/>
                    <a:pt x="1144825" y="1413404"/>
                    <a:pt x="1144444" y="1523418"/>
                  </a:cubicBezTo>
                  <a:cubicBezTo>
                    <a:pt x="1144158" y="1599808"/>
                    <a:pt x="1130727" y="1613810"/>
                    <a:pt x="1055290" y="1614095"/>
                  </a:cubicBezTo>
                  <a:cubicBezTo>
                    <a:pt x="889174" y="1614667"/>
                    <a:pt x="722962" y="1614667"/>
                    <a:pt x="556846" y="1614095"/>
                  </a:cubicBezTo>
                  <a:cubicBezTo>
                    <a:pt x="476455" y="1613810"/>
                    <a:pt x="469788" y="1606571"/>
                    <a:pt x="469597" y="1526180"/>
                  </a:cubicBezTo>
                  <a:cubicBezTo>
                    <a:pt x="469407" y="1413785"/>
                    <a:pt x="468264" y="1301390"/>
                    <a:pt x="470264" y="1188995"/>
                  </a:cubicBezTo>
                  <a:cubicBezTo>
                    <a:pt x="470931" y="1152990"/>
                    <a:pt x="458643" y="1143275"/>
                    <a:pt x="424068" y="1143846"/>
                  </a:cubicBezTo>
                  <a:cubicBezTo>
                    <a:pt x="311673" y="1145751"/>
                    <a:pt x="199278" y="1144989"/>
                    <a:pt x="86883" y="1144418"/>
                  </a:cubicBezTo>
                  <a:cubicBezTo>
                    <a:pt x="6206" y="1143942"/>
                    <a:pt x="205" y="1137465"/>
                    <a:pt x="110" y="1056216"/>
                  </a:cubicBezTo>
                  <a:cubicBezTo>
                    <a:pt x="-81" y="892482"/>
                    <a:pt x="15" y="728842"/>
                    <a:pt x="110" y="565107"/>
                  </a:cubicBezTo>
                  <a:cubicBezTo>
                    <a:pt x="205" y="470143"/>
                    <a:pt x="300" y="469952"/>
                    <a:pt x="92026" y="469857"/>
                  </a:cubicBezTo>
                  <a:cubicBezTo>
                    <a:pt x="199564" y="469762"/>
                    <a:pt x="307006" y="470143"/>
                    <a:pt x="414543" y="469667"/>
                  </a:cubicBezTo>
                  <a:cubicBezTo>
                    <a:pt x="468550" y="469476"/>
                    <a:pt x="469121" y="468810"/>
                    <a:pt x="469311" y="412898"/>
                  </a:cubicBezTo>
                  <a:cubicBezTo>
                    <a:pt x="469692" y="298026"/>
                    <a:pt x="468931" y="183250"/>
                    <a:pt x="469597" y="68379"/>
                  </a:cubicBezTo>
                  <a:cubicBezTo>
                    <a:pt x="469978" y="5799"/>
                    <a:pt x="474741" y="1037"/>
                    <a:pt x="535796" y="465"/>
                  </a:cubicBezTo>
                  <a:cubicBezTo>
                    <a:pt x="626284" y="-392"/>
                    <a:pt x="716676" y="179"/>
                    <a:pt x="807068" y="275"/>
                  </a:cubicBezTo>
                  <a:close/>
                  <a:moveTo>
                    <a:pt x="134984" y="989922"/>
                  </a:moveTo>
                  <a:cubicBezTo>
                    <a:pt x="157082" y="1004877"/>
                    <a:pt x="182133" y="997257"/>
                    <a:pt x="205755" y="997542"/>
                  </a:cubicBezTo>
                  <a:cubicBezTo>
                    <a:pt x="313197" y="998399"/>
                    <a:pt x="420639" y="997542"/>
                    <a:pt x="528081" y="998114"/>
                  </a:cubicBezTo>
                  <a:cubicBezTo>
                    <a:pt x="597327" y="998495"/>
                    <a:pt x="601328" y="1002876"/>
                    <a:pt x="601614" y="1074123"/>
                  </a:cubicBezTo>
                  <a:cubicBezTo>
                    <a:pt x="601995" y="1191376"/>
                    <a:pt x="602566" y="1308534"/>
                    <a:pt x="601233" y="1425786"/>
                  </a:cubicBezTo>
                  <a:cubicBezTo>
                    <a:pt x="600852" y="1456743"/>
                    <a:pt x="609901" y="1468744"/>
                    <a:pt x="642476" y="1468268"/>
                  </a:cubicBezTo>
                  <a:cubicBezTo>
                    <a:pt x="745060" y="1466553"/>
                    <a:pt x="847644" y="1465887"/>
                    <a:pt x="950134" y="1468553"/>
                  </a:cubicBezTo>
                  <a:cubicBezTo>
                    <a:pt x="989758" y="1469601"/>
                    <a:pt x="999378" y="1455314"/>
                    <a:pt x="998711" y="1418262"/>
                  </a:cubicBezTo>
                  <a:cubicBezTo>
                    <a:pt x="996711" y="1308438"/>
                    <a:pt x="997663" y="1198520"/>
                    <a:pt x="998140" y="1088601"/>
                  </a:cubicBezTo>
                  <a:cubicBezTo>
                    <a:pt x="998425" y="1011544"/>
                    <a:pt x="1011189" y="998495"/>
                    <a:pt x="1087198" y="998209"/>
                  </a:cubicBezTo>
                  <a:cubicBezTo>
                    <a:pt x="1197117" y="997733"/>
                    <a:pt x="1307035" y="997066"/>
                    <a:pt x="1416859" y="998685"/>
                  </a:cubicBezTo>
                  <a:cubicBezTo>
                    <a:pt x="1452292" y="999257"/>
                    <a:pt x="1469436" y="992685"/>
                    <a:pt x="1468198" y="951346"/>
                  </a:cubicBezTo>
                  <a:cubicBezTo>
                    <a:pt x="1465245" y="851334"/>
                    <a:pt x="1465722" y="751131"/>
                    <a:pt x="1468008" y="651118"/>
                  </a:cubicBezTo>
                  <a:cubicBezTo>
                    <a:pt x="1468865" y="613494"/>
                    <a:pt x="1458007" y="600350"/>
                    <a:pt x="1419049" y="601302"/>
                  </a:cubicBezTo>
                  <a:cubicBezTo>
                    <a:pt x="1319037" y="603779"/>
                    <a:pt x="1218739" y="599873"/>
                    <a:pt x="1118726" y="602731"/>
                  </a:cubicBezTo>
                  <a:cubicBezTo>
                    <a:pt x="1011570" y="605779"/>
                    <a:pt x="993853" y="595302"/>
                    <a:pt x="997377" y="477763"/>
                  </a:cubicBezTo>
                  <a:cubicBezTo>
                    <a:pt x="1000330" y="377751"/>
                    <a:pt x="996616" y="277548"/>
                    <a:pt x="998711" y="177440"/>
                  </a:cubicBezTo>
                  <a:cubicBezTo>
                    <a:pt x="999473" y="141816"/>
                    <a:pt x="987757" y="131339"/>
                    <a:pt x="952801" y="132006"/>
                  </a:cubicBezTo>
                  <a:cubicBezTo>
                    <a:pt x="855169" y="134006"/>
                    <a:pt x="757443" y="132006"/>
                    <a:pt x="659811" y="132958"/>
                  </a:cubicBezTo>
                  <a:cubicBezTo>
                    <a:pt x="607710" y="133530"/>
                    <a:pt x="602471" y="139054"/>
                    <a:pt x="602090" y="193251"/>
                  </a:cubicBezTo>
                  <a:cubicBezTo>
                    <a:pt x="601233" y="305551"/>
                    <a:pt x="602185" y="417946"/>
                    <a:pt x="601709" y="530246"/>
                  </a:cubicBezTo>
                  <a:cubicBezTo>
                    <a:pt x="601423" y="597016"/>
                    <a:pt x="597137" y="601493"/>
                    <a:pt x="531986" y="601874"/>
                  </a:cubicBezTo>
                  <a:cubicBezTo>
                    <a:pt x="424544" y="602445"/>
                    <a:pt x="317102" y="601493"/>
                    <a:pt x="209660" y="602255"/>
                  </a:cubicBezTo>
                  <a:cubicBezTo>
                    <a:pt x="122697" y="602826"/>
                    <a:pt x="133650" y="589301"/>
                    <a:pt x="132508" y="680550"/>
                  </a:cubicBezTo>
                  <a:cubicBezTo>
                    <a:pt x="131174" y="783325"/>
                    <a:pt x="146890" y="886195"/>
                    <a:pt x="134984" y="989922"/>
                  </a:cubicBezTo>
                  <a:close/>
                </a:path>
              </a:pathLst>
            </a:custGeom>
            <a:solidFill>
              <a:srgbClr val="FC5C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3" name="Прямоугольник: скругленные верхние углы 22">
            <a:extLst>
              <a:ext uri="{FF2B5EF4-FFF2-40B4-BE49-F238E27FC236}">
                <a16:creationId xmlns:a16="http://schemas.microsoft.com/office/drawing/2014/main" id="{41EDF9B6-E107-B75D-6E40-D21DFBE10CF3}"/>
              </a:ext>
            </a:extLst>
          </p:cNvPr>
          <p:cNvSpPr/>
          <p:nvPr userDrawn="1"/>
        </p:nvSpPr>
        <p:spPr>
          <a:xfrm>
            <a:off x="11417031" y="6427073"/>
            <a:ext cx="433874" cy="434918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71A7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Google Shape;35;p16">
            <a:extLst>
              <a:ext uri="{FF2B5EF4-FFF2-40B4-BE49-F238E27FC236}">
                <a16:creationId xmlns:a16="http://schemas.microsoft.com/office/drawing/2014/main" id="{40D1A91A-5FDF-F9E1-5156-244C02C39F8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440293" y="6497431"/>
            <a:ext cx="410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bg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sp>
        <p:nvSpPr>
          <p:cNvPr id="30" name="Google Shape;30;p16">
            <a:extLst>
              <a:ext uri="{FF2B5EF4-FFF2-40B4-BE49-F238E27FC236}">
                <a16:creationId xmlns:a16="http://schemas.microsoft.com/office/drawing/2014/main" id="{5162733D-6FF7-32CF-6882-7BEA400FD78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5728" y="269172"/>
            <a:ext cx="5732322" cy="3088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800"/>
              <a:buNone/>
              <a:defRPr b="1" cap="all" baseline="0">
                <a:solidFill>
                  <a:schemeClr val="accent1"/>
                </a:solidFill>
                <a:latin typeface="+mj-lt"/>
              </a:defRPr>
            </a:lvl1pPr>
            <a:lvl2pPr lvl="1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/>
  <p:timing/>
  <p:extLst>
    <p:ext uri="{DCECCB84-F9BA-43D5-87BE-67443E8EF086}">
      <p15:sldGuideLst xmlns:p15="http://schemas.microsoft.com/office/powerpoint/2012/main">
        <p15:guide id="1" orient="horz" pos="2115" userDrawn="1">
          <p15:clr>
            <a:srgbClr val="FBAE40"/>
          </p15:clr>
        </p15:guide>
        <p15:guide id="2" pos="234" userDrawn="1">
          <p15:clr>
            <a:srgbClr val="FBAE40"/>
          </p15:clr>
        </p15:guide>
        <p15:guide id="3" pos="7469" userDrawn="1">
          <p15:clr>
            <a:srgbClr val="FBAE40"/>
          </p15:clr>
        </p15:guide>
        <p15:guide id="4" pos="3908" userDrawn="1">
          <p15:clr>
            <a:srgbClr val="FBAE40"/>
          </p15:clr>
        </p15:guide>
        <p15:guide id="5" pos="3772" userDrawn="1">
          <p15:clr>
            <a:srgbClr val="FBAE40"/>
          </p15:clr>
        </p15:guide>
        <p15:guide id="6" orient="horz" pos="4088" userDrawn="1">
          <p15:clr>
            <a:srgbClr val="FBAE40"/>
          </p15:clr>
        </p15:guide>
        <p15:guide id="7" orient="horz" pos="232" userDrawn="1">
          <p15:clr>
            <a:srgbClr val="FBAE40"/>
          </p15:clr>
        </p15:guide>
        <p15:guide id="8" orient="horz" pos="2205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matchingName="Заголовок раздела" userDrawn="1">
  <p:cSld name="Заголовок раздела">
    <p:spTree>
      <p:nvGrpSpPr>
        <p:cNvPr id="1" name="Shape 23"/>
        <p:cNvGrpSpPr/>
        <p:nvPr/>
      </p:nvGrpSpPr>
      <p:grpSpPr>
        <a:xfrm>
          <a:off x="0" y="0"/>
          <a:ext cx="0" cy="0"/>
        </a:xfrm>
      </p:grpSpPr>
      <p:grpSp>
        <p:nvGrpSpPr>
          <p:cNvPr id="4" name="Рисунок 2">
            <a:extLst>
              <a:ext uri="{FF2B5EF4-FFF2-40B4-BE49-F238E27FC236}">
                <a16:creationId xmlns:a16="http://schemas.microsoft.com/office/drawing/2014/main" id="{0770A637-A4BF-EFB8-CB6C-52D6874ABED7}"/>
              </a:ext>
            </a:extLst>
          </p:cNvPr>
          <p:cNvGrpSpPr/>
          <p:nvPr/>
        </p:nvGrpSpPr>
        <p:grpSpPr>
          <a:xfrm>
            <a:off x="11008297" y="259980"/>
            <a:ext cx="855756" cy="700177"/>
            <a:chOff x="2385155" y="358845"/>
            <a:chExt cx="7511129" cy="6145586"/>
          </a:xfrm>
        </p:grpSpPr>
        <p:sp>
          <p:nvSpPr>
            <p:cNvPr id="5" name="Полилиния: фигура 4">
              <a:extLst>
                <a:ext uri="{FF2B5EF4-FFF2-40B4-BE49-F238E27FC236}">
                  <a16:creationId xmlns:a16="http://schemas.microsoft.com/office/drawing/2014/main" id="{F52F703D-66C8-DD93-F082-23024BCE067F}"/>
                </a:ext>
              </a:extLst>
            </p:cNvPr>
            <p:cNvSpPr/>
            <p:nvPr/>
          </p:nvSpPr>
          <p:spPr>
            <a:xfrm>
              <a:off x="2399455" y="3671814"/>
              <a:ext cx="6973876" cy="2832617"/>
            </a:xfrm>
            <a:custGeom>
              <a:gdLst>
                <a:gd name="connsiteX0" fmla="*/ 3565195 w 6973876"/>
                <a:gd name="connsiteY0" fmla="*/ 2832618 h 2832617"/>
                <a:gd name="connsiteX1" fmla="*/ 3406127 w 6973876"/>
                <a:gd name="connsiteY1" fmla="*/ 2803948 h 2832617"/>
                <a:gd name="connsiteX2" fmla="*/ 3346691 w 6973876"/>
                <a:gd name="connsiteY2" fmla="*/ 2782993 h 2832617"/>
                <a:gd name="connsiteX3" fmla="*/ 3229058 w 6973876"/>
                <a:gd name="connsiteY3" fmla="*/ 2645071 h 2832617"/>
                <a:gd name="connsiteX4" fmla="*/ 3207245 w 6973876"/>
                <a:gd name="connsiteY4" fmla="*/ 2617639 h 2832617"/>
                <a:gd name="connsiteX5" fmla="*/ 3024556 w 6973876"/>
                <a:gd name="connsiteY5" fmla="*/ 2589540 h 2832617"/>
                <a:gd name="connsiteX6" fmla="*/ 2931878 w 6973876"/>
                <a:gd name="connsiteY6" fmla="*/ 2546201 h 2832617"/>
                <a:gd name="connsiteX7" fmla="*/ 2855963 w 6973876"/>
                <a:gd name="connsiteY7" fmla="*/ 2366560 h 2832617"/>
                <a:gd name="connsiteX8" fmla="*/ 2842533 w 6973876"/>
                <a:gd name="connsiteY8" fmla="*/ 2325412 h 2832617"/>
                <a:gd name="connsiteX9" fmla="*/ 2748140 w 6973876"/>
                <a:gd name="connsiteY9" fmla="*/ 2260737 h 2832617"/>
                <a:gd name="connsiteX10" fmla="*/ 2625839 w 6973876"/>
                <a:gd name="connsiteY10" fmla="*/ 2272643 h 2832617"/>
                <a:gd name="connsiteX11" fmla="*/ 2552687 w 6973876"/>
                <a:gd name="connsiteY11" fmla="*/ 2250259 h 2832617"/>
                <a:gd name="connsiteX12" fmla="*/ 2451627 w 6973876"/>
                <a:gd name="connsiteY12" fmla="*/ 2144722 h 2832617"/>
                <a:gd name="connsiteX13" fmla="*/ 2432768 w 6973876"/>
                <a:gd name="connsiteY13" fmla="*/ 2054235 h 2832617"/>
                <a:gd name="connsiteX14" fmla="*/ 2392667 w 6973876"/>
                <a:gd name="connsiteY14" fmla="*/ 1988798 h 2832617"/>
                <a:gd name="connsiteX15" fmla="*/ 2321039 w 6973876"/>
                <a:gd name="connsiteY15" fmla="*/ 1983750 h 2832617"/>
                <a:gd name="connsiteX16" fmla="*/ 2064721 w 6973876"/>
                <a:gd name="connsiteY16" fmla="*/ 1971844 h 2832617"/>
                <a:gd name="connsiteX17" fmla="*/ 1981759 w 6973876"/>
                <a:gd name="connsiteY17" fmla="*/ 2039757 h 2832617"/>
                <a:gd name="connsiteX18" fmla="*/ 1895367 w 6973876"/>
                <a:gd name="connsiteY18" fmla="*/ 2181394 h 2832617"/>
                <a:gd name="connsiteX19" fmla="*/ 1906035 w 6973876"/>
                <a:gd name="connsiteY19" fmla="*/ 2243782 h 2832617"/>
                <a:gd name="connsiteX20" fmla="*/ 1847456 w 6973876"/>
                <a:gd name="connsiteY20" fmla="*/ 2289217 h 2832617"/>
                <a:gd name="connsiteX21" fmla="*/ 1594758 w 6973876"/>
                <a:gd name="connsiteY21" fmla="*/ 2178441 h 2832617"/>
                <a:gd name="connsiteX22" fmla="*/ 1495603 w 6973876"/>
                <a:gd name="connsiteY22" fmla="*/ 2128053 h 2832617"/>
                <a:gd name="connsiteX23" fmla="*/ 1354537 w 6973876"/>
                <a:gd name="connsiteY23" fmla="*/ 2067474 h 2832617"/>
                <a:gd name="connsiteX24" fmla="*/ 1301769 w 6973876"/>
                <a:gd name="connsiteY24" fmla="*/ 2016992 h 2832617"/>
                <a:gd name="connsiteX25" fmla="*/ 1262050 w 6973876"/>
                <a:gd name="connsiteY25" fmla="*/ 1930410 h 2832617"/>
                <a:gd name="connsiteX26" fmla="*/ 1216425 w 6973876"/>
                <a:gd name="connsiteY26" fmla="*/ 1896120 h 2832617"/>
                <a:gd name="connsiteX27" fmla="*/ 1112698 w 6973876"/>
                <a:gd name="connsiteY27" fmla="*/ 1942126 h 2832617"/>
                <a:gd name="connsiteX28" fmla="*/ 1030878 w 6973876"/>
                <a:gd name="connsiteY28" fmla="*/ 1982892 h 2832617"/>
                <a:gd name="connsiteX29" fmla="*/ 960774 w 6973876"/>
                <a:gd name="connsiteY29" fmla="*/ 1951746 h 2832617"/>
                <a:gd name="connsiteX30" fmla="*/ 930199 w 6973876"/>
                <a:gd name="connsiteY30" fmla="*/ 1944031 h 2832617"/>
                <a:gd name="connsiteX31" fmla="*/ 926579 w 6973876"/>
                <a:gd name="connsiteY31" fmla="*/ 1971177 h 2832617"/>
                <a:gd name="connsiteX32" fmla="*/ 947915 w 6973876"/>
                <a:gd name="connsiteY32" fmla="*/ 2062236 h 2832617"/>
                <a:gd name="connsiteX33" fmla="*/ 935628 w 6973876"/>
                <a:gd name="connsiteY33" fmla="*/ 2292455 h 2832617"/>
                <a:gd name="connsiteX34" fmla="*/ 843712 w 6973876"/>
                <a:gd name="connsiteY34" fmla="*/ 2345129 h 2832617"/>
                <a:gd name="connsiteX35" fmla="*/ 660641 w 6973876"/>
                <a:gd name="connsiteY35" fmla="*/ 2492290 h 2832617"/>
                <a:gd name="connsiteX36" fmla="*/ 660165 w 6973876"/>
                <a:gd name="connsiteY36" fmla="*/ 2646309 h 2832617"/>
                <a:gd name="connsiteX37" fmla="*/ 576726 w 6973876"/>
                <a:gd name="connsiteY37" fmla="*/ 2728224 h 2832617"/>
                <a:gd name="connsiteX38" fmla="*/ 388893 w 6973876"/>
                <a:gd name="connsiteY38" fmla="*/ 2713651 h 2832617"/>
                <a:gd name="connsiteX39" fmla="*/ 337839 w 6973876"/>
                <a:gd name="connsiteY39" fmla="*/ 2667931 h 2832617"/>
                <a:gd name="connsiteX40" fmla="*/ 323837 w 6973876"/>
                <a:gd name="connsiteY40" fmla="*/ 2524389 h 2832617"/>
                <a:gd name="connsiteX41" fmla="*/ 268497 w 6973876"/>
                <a:gd name="connsiteY41" fmla="*/ 2388943 h 2832617"/>
                <a:gd name="connsiteX42" fmla="*/ 197917 w 6973876"/>
                <a:gd name="connsiteY42" fmla="*/ 2241116 h 2832617"/>
                <a:gd name="connsiteX43" fmla="*/ 116383 w 6973876"/>
                <a:gd name="connsiteY43" fmla="*/ 2149675 h 2832617"/>
                <a:gd name="connsiteX44" fmla="*/ 28372 w 6973876"/>
                <a:gd name="connsiteY44" fmla="*/ 2009562 h 2832617"/>
                <a:gd name="connsiteX45" fmla="*/ 4750 w 6973876"/>
                <a:gd name="connsiteY45" fmla="*/ 1845733 h 2832617"/>
                <a:gd name="connsiteX46" fmla="*/ 940 w 6973876"/>
                <a:gd name="connsiteY46" fmla="*/ 1773247 h 2832617"/>
                <a:gd name="connsiteX47" fmla="*/ 60090 w 6973876"/>
                <a:gd name="connsiteY47" fmla="*/ 1716192 h 2832617"/>
                <a:gd name="connsiteX48" fmla="*/ 214204 w 6973876"/>
                <a:gd name="connsiteY48" fmla="*/ 1646375 h 2832617"/>
                <a:gd name="connsiteX49" fmla="*/ 285356 w 6973876"/>
                <a:gd name="connsiteY49" fmla="*/ 1617037 h 2832617"/>
                <a:gd name="connsiteX50" fmla="*/ 423278 w 6973876"/>
                <a:gd name="connsiteY50" fmla="*/ 1621324 h 2832617"/>
                <a:gd name="connsiteX51" fmla="*/ 463378 w 6973876"/>
                <a:gd name="connsiteY51" fmla="*/ 1622657 h 2832617"/>
                <a:gd name="connsiteX52" fmla="*/ 495668 w 6973876"/>
                <a:gd name="connsiteY52" fmla="*/ 1568746 h 2832617"/>
                <a:gd name="connsiteX53" fmla="*/ 452044 w 6973876"/>
                <a:gd name="connsiteY53" fmla="*/ 1459017 h 2832617"/>
                <a:gd name="connsiteX54" fmla="*/ 390417 w 6973876"/>
                <a:gd name="connsiteY54" fmla="*/ 1421394 h 2832617"/>
                <a:gd name="connsiteX55" fmla="*/ 353555 w 6973876"/>
                <a:gd name="connsiteY55" fmla="*/ 1378150 h 2832617"/>
                <a:gd name="connsiteX56" fmla="*/ 376701 w 6973876"/>
                <a:gd name="connsiteY56" fmla="*/ 1112022 h 2832617"/>
                <a:gd name="connsiteX57" fmla="*/ 376987 w 6973876"/>
                <a:gd name="connsiteY57" fmla="*/ 1046204 h 2832617"/>
                <a:gd name="connsiteX58" fmla="*/ 315074 w 6973876"/>
                <a:gd name="connsiteY58" fmla="*/ 892185 h 2832617"/>
                <a:gd name="connsiteX59" fmla="*/ 397942 w 6973876"/>
                <a:gd name="connsiteY59" fmla="*/ 750072 h 2832617"/>
                <a:gd name="connsiteX60" fmla="*/ 563772 w 6973876"/>
                <a:gd name="connsiteY60" fmla="*/ 807222 h 2832617"/>
                <a:gd name="connsiteX61" fmla="*/ 540436 w 6973876"/>
                <a:gd name="connsiteY61" fmla="*/ 880374 h 2832617"/>
                <a:gd name="connsiteX62" fmla="*/ 525862 w 6973876"/>
                <a:gd name="connsiteY62" fmla="*/ 881231 h 2832617"/>
                <a:gd name="connsiteX63" fmla="*/ 484143 w 6973876"/>
                <a:gd name="connsiteY63" fmla="*/ 955240 h 2832617"/>
                <a:gd name="connsiteX64" fmla="*/ 499954 w 6973876"/>
                <a:gd name="connsiteY64" fmla="*/ 987816 h 2832617"/>
                <a:gd name="connsiteX65" fmla="*/ 493858 w 6973876"/>
                <a:gd name="connsiteY65" fmla="*/ 1185079 h 2832617"/>
                <a:gd name="connsiteX66" fmla="*/ 529291 w 6973876"/>
                <a:gd name="connsiteY66" fmla="*/ 1351671 h 2832617"/>
                <a:gd name="connsiteX67" fmla="*/ 607301 w 6973876"/>
                <a:gd name="connsiteY67" fmla="*/ 1422823 h 2832617"/>
                <a:gd name="connsiteX68" fmla="*/ 627589 w 6973876"/>
                <a:gd name="connsiteY68" fmla="*/ 1607893 h 2832617"/>
                <a:gd name="connsiteX69" fmla="*/ 544246 w 6973876"/>
                <a:gd name="connsiteY69" fmla="*/ 1750197 h 2832617"/>
                <a:gd name="connsiteX70" fmla="*/ 511003 w 6973876"/>
                <a:gd name="connsiteY70" fmla="*/ 1761055 h 2832617"/>
                <a:gd name="connsiteX71" fmla="*/ 388226 w 6973876"/>
                <a:gd name="connsiteY71" fmla="*/ 1751340 h 2832617"/>
                <a:gd name="connsiteX72" fmla="*/ 282975 w 6973876"/>
                <a:gd name="connsiteY72" fmla="*/ 1795822 h 2832617"/>
                <a:gd name="connsiteX73" fmla="*/ 190582 w 6973876"/>
                <a:gd name="connsiteY73" fmla="*/ 1840970 h 2832617"/>
                <a:gd name="connsiteX74" fmla="*/ 147244 w 6973876"/>
                <a:gd name="connsiteY74" fmla="*/ 1872117 h 2832617"/>
                <a:gd name="connsiteX75" fmla="*/ 165246 w 6973876"/>
                <a:gd name="connsiteY75" fmla="*/ 2015373 h 2832617"/>
                <a:gd name="connsiteX76" fmla="*/ 209347 w 6973876"/>
                <a:gd name="connsiteY76" fmla="*/ 2048901 h 2832617"/>
                <a:gd name="connsiteX77" fmla="*/ 316027 w 6973876"/>
                <a:gd name="connsiteY77" fmla="*/ 2174917 h 2832617"/>
                <a:gd name="connsiteX78" fmla="*/ 420230 w 6973876"/>
                <a:gd name="connsiteY78" fmla="*/ 2361607 h 2832617"/>
                <a:gd name="connsiteX79" fmla="*/ 455187 w 6973876"/>
                <a:gd name="connsiteY79" fmla="*/ 2467429 h 2832617"/>
                <a:gd name="connsiteX80" fmla="*/ 455092 w 6973876"/>
                <a:gd name="connsiteY80" fmla="*/ 2540772 h 2832617"/>
                <a:gd name="connsiteX81" fmla="*/ 502717 w 6973876"/>
                <a:gd name="connsiteY81" fmla="*/ 2582396 h 2832617"/>
                <a:gd name="connsiteX82" fmla="*/ 528148 w 6973876"/>
                <a:gd name="connsiteY82" fmla="*/ 2540200 h 2832617"/>
                <a:gd name="connsiteX83" fmla="*/ 528053 w 6973876"/>
                <a:gd name="connsiteY83" fmla="*/ 2503529 h 2832617"/>
                <a:gd name="connsiteX84" fmla="*/ 661689 w 6973876"/>
                <a:gd name="connsiteY84" fmla="*/ 2245497 h 2832617"/>
                <a:gd name="connsiteX85" fmla="*/ 781323 w 6973876"/>
                <a:gd name="connsiteY85" fmla="*/ 2199396 h 2832617"/>
                <a:gd name="connsiteX86" fmla="*/ 820471 w 6973876"/>
                <a:gd name="connsiteY86" fmla="*/ 2127482 h 2832617"/>
                <a:gd name="connsiteX87" fmla="*/ 785800 w 6973876"/>
                <a:gd name="connsiteY87" fmla="*/ 2010611 h 2832617"/>
                <a:gd name="connsiteX88" fmla="*/ 806945 w 6973876"/>
                <a:gd name="connsiteY88" fmla="*/ 1871355 h 2832617"/>
                <a:gd name="connsiteX89" fmla="*/ 896194 w 6973876"/>
                <a:gd name="connsiteY89" fmla="*/ 1784392 h 2832617"/>
                <a:gd name="connsiteX90" fmla="*/ 988968 w 6973876"/>
                <a:gd name="connsiteY90" fmla="*/ 1790297 h 2832617"/>
                <a:gd name="connsiteX91" fmla="*/ 1074693 w 6973876"/>
                <a:gd name="connsiteY91" fmla="*/ 1798203 h 2832617"/>
                <a:gd name="connsiteX92" fmla="*/ 1212710 w 6973876"/>
                <a:gd name="connsiteY92" fmla="*/ 1763056 h 2832617"/>
                <a:gd name="connsiteX93" fmla="*/ 1337107 w 6973876"/>
                <a:gd name="connsiteY93" fmla="*/ 1761532 h 2832617"/>
                <a:gd name="connsiteX94" fmla="*/ 1406353 w 6973876"/>
                <a:gd name="connsiteY94" fmla="*/ 1847066 h 2832617"/>
                <a:gd name="connsiteX95" fmla="*/ 1411592 w 6973876"/>
                <a:gd name="connsiteY95" fmla="*/ 1934029 h 2832617"/>
                <a:gd name="connsiteX96" fmla="*/ 1527131 w 6973876"/>
                <a:gd name="connsiteY96" fmla="*/ 1996990 h 2832617"/>
                <a:gd name="connsiteX97" fmla="*/ 1708582 w 6973876"/>
                <a:gd name="connsiteY97" fmla="*/ 2099574 h 2832617"/>
                <a:gd name="connsiteX98" fmla="*/ 1737824 w 6973876"/>
                <a:gd name="connsiteY98" fmla="*/ 2125387 h 2832617"/>
                <a:gd name="connsiteX99" fmla="*/ 1811737 w 6973876"/>
                <a:gd name="connsiteY99" fmla="*/ 2054997 h 2832617"/>
                <a:gd name="connsiteX100" fmla="*/ 1848409 w 6973876"/>
                <a:gd name="connsiteY100" fmla="*/ 2002038 h 2832617"/>
                <a:gd name="connsiteX101" fmla="*/ 1893367 w 6973876"/>
                <a:gd name="connsiteY101" fmla="*/ 1910407 h 2832617"/>
                <a:gd name="connsiteX102" fmla="*/ 2134826 w 6973876"/>
                <a:gd name="connsiteY102" fmla="*/ 1847923 h 2832617"/>
                <a:gd name="connsiteX103" fmla="*/ 2355805 w 6973876"/>
                <a:gd name="connsiteY103" fmla="*/ 1847447 h 2832617"/>
                <a:gd name="connsiteX104" fmla="*/ 2577262 w 6973876"/>
                <a:gd name="connsiteY104" fmla="*/ 1942887 h 2832617"/>
                <a:gd name="connsiteX105" fmla="*/ 2586977 w 6973876"/>
                <a:gd name="connsiteY105" fmla="*/ 2028708 h 2832617"/>
                <a:gd name="connsiteX106" fmla="*/ 2654605 w 6973876"/>
                <a:gd name="connsiteY106" fmla="*/ 2128816 h 2832617"/>
                <a:gd name="connsiteX107" fmla="*/ 2835104 w 6973876"/>
                <a:gd name="connsiteY107" fmla="*/ 2111385 h 2832617"/>
                <a:gd name="connsiteX108" fmla="*/ 2927687 w 6973876"/>
                <a:gd name="connsiteY108" fmla="*/ 2176441 h 2832617"/>
                <a:gd name="connsiteX109" fmla="*/ 3008363 w 6973876"/>
                <a:gd name="connsiteY109" fmla="*/ 2392658 h 2832617"/>
                <a:gd name="connsiteX110" fmla="*/ 3086183 w 6973876"/>
                <a:gd name="connsiteY110" fmla="*/ 2453237 h 2832617"/>
                <a:gd name="connsiteX111" fmla="*/ 3268491 w 6973876"/>
                <a:gd name="connsiteY111" fmla="*/ 2492004 h 2832617"/>
                <a:gd name="connsiteX112" fmla="*/ 3331928 w 6973876"/>
                <a:gd name="connsiteY112" fmla="*/ 2545154 h 2832617"/>
                <a:gd name="connsiteX113" fmla="*/ 3359074 w 6973876"/>
                <a:gd name="connsiteY113" fmla="*/ 2596493 h 2832617"/>
                <a:gd name="connsiteX114" fmla="*/ 3591579 w 6973876"/>
                <a:gd name="connsiteY114" fmla="*/ 2651167 h 2832617"/>
                <a:gd name="connsiteX115" fmla="*/ 3827609 w 6973876"/>
                <a:gd name="connsiteY115" fmla="*/ 2545249 h 2832617"/>
                <a:gd name="connsiteX116" fmla="*/ 3888950 w 6973876"/>
                <a:gd name="connsiteY116" fmla="*/ 2556774 h 2832617"/>
                <a:gd name="connsiteX117" fmla="*/ 3995630 w 6973876"/>
                <a:gd name="connsiteY117" fmla="*/ 2600398 h 2832617"/>
                <a:gd name="connsiteX118" fmla="*/ 4066400 w 6973876"/>
                <a:gd name="connsiteY118" fmla="*/ 2611638 h 2832617"/>
                <a:gd name="connsiteX119" fmla="*/ 4095737 w 6973876"/>
                <a:gd name="connsiteY119" fmla="*/ 2571061 h 2832617"/>
                <a:gd name="connsiteX120" fmla="*/ 4129075 w 6973876"/>
                <a:gd name="connsiteY120" fmla="*/ 2410661 h 2832617"/>
                <a:gd name="connsiteX121" fmla="*/ 4186034 w 6973876"/>
                <a:gd name="connsiteY121" fmla="*/ 2370560 h 2832617"/>
                <a:gd name="connsiteX122" fmla="*/ 4419778 w 6973876"/>
                <a:gd name="connsiteY122" fmla="*/ 2405993 h 2832617"/>
                <a:gd name="connsiteX123" fmla="*/ 4473499 w 6973876"/>
                <a:gd name="connsiteY123" fmla="*/ 2465334 h 2832617"/>
                <a:gd name="connsiteX124" fmla="*/ 4504170 w 6973876"/>
                <a:gd name="connsiteY124" fmla="*/ 2497433 h 2832617"/>
                <a:gd name="connsiteX125" fmla="*/ 4652283 w 6973876"/>
                <a:gd name="connsiteY125" fmla="*/ 2491147 h 2832617"/>
                <a:gd name="connsiteX126" fmla="*/ 4813160 w 6973876"/>
                <a:gd name="connsiteY126" fmla="*/ 2476859 h 2832617"/>
                <a:gd name="connsiteX127" fmla="*/ 5012328 w 6973876"/>
                <a:gd name="connsiteY127" fmla="*/ 2507339 h 2832617"/>
                <a:gd name="connsiteX128" fmla="*/ 5051190 w 6973876"/>
                <a:gd name="connsiteY128" fmla="*/ 2485336 h 2832617"/>
                <a:gd name="connsiteX129" fmla="*/ 5255120 w 6973876"/>
                <a:gd name="connsiteY129" fmla="*/ 2317410 h 2832617"/>
                <a:gd name="connsiteX130" fmla="*/ 5332654 w 6973876"/>
                <a:gd name="connsiteY130" fmla="*/ 2304266 h 2832617"/>
                <a:gd name="connsiteX131" fmla="*/ 5376660 w 6973876"/>
                <a:gd name="connsiteY131" fmla="*/ 2304171 h 2832617"/>
                <a:gd name="connsiteX132" fmla="*/ 5488483 w 6973876"/>
                <a:gd name="connsiteY132" fmla="*/ 2169106 h 2832617"/>
                <a:gd name="connsiteX133" fmla="*/ 5472481 w 6973876"/>
                <a:gd name="connsiteY133" fmla="*/ 2010706 h 2832617"/>
                <a:gd name="connsiteX134" fmla="*/ 5524678 w 6973876"/>
                <a:gd name="connsiteY134" fmla="*/ 1877070 h 2832617"/>
                <a:gd name="connsiteX135" fmla="*/ 5540108 w 6973876"/>
                <a:gd name="connsiteY135" fmla="*/ 1861449 h 2832617"/>
                <a:gd name="connsiteX136" fmla="*/ 5845194 w 6973876"/>
                <a:gd name="connsiteY136" fmla="*/ 1746292 h 2832617"/>
                <a:gd name="connsiteX137" fmla="*/ 5891581 w 6973876"/>
                <a:gd name="connsiteY137" fmla="*/ 1763056 h 2832617"/>
                <a:gd name="connsiteX138" fmla="*/ 6048839 w 6973876"/>
                <a:gd name="connsiteY138" fmla="*/ 1891357 h 2832617"/>
                <a:gd name="connsiteX139" fmla="*/ 6135135 w 6973876"/>
                <a:gd name="connsiteY139" fmla="*/ 1922600 h 2832617"/>
                <a:gd name="connsiteX140" fmla="*/ 6290488 w 6973876"/>
                <a:gd name="connsiteY140" fmla="*/ 1970319 h 2832617"/>
                <a:gd name="connsiteX141" fmla="*/ 6342209 w 6973876"/>
                <a:gd name="connsiteY141" fmla="*/ 1995275 h 2832617"/>
                <a:gd name="connsiteX142" fmla="*/ 6404883 w 6973876"/>
                <a:gd name="connsiteY142" fmla="*/ 1980702 h 2832617"/>
                <a:gd name="connsiteX143" fmla="*/ 6427076 w 6973876"/>
                <a:gd name="connsiteY143" fmla="*/ 1934029 h 2832617"/>
                <a:gd name="connsiteX144" fmla="*/ 6440031 w 6973876"/>
                <a:gd name="connsiteY144" fmla="*/ 1885452 h 2832617"/>
                <a:gd name="connsiteX145" fmla="*/ 6441459 w 6973876"/>
                <a:gd name="connsiteY145" fmla="*/ 1863640 h 2832617"/>
                <a:gd name="connsiteX146" fmla="*/ 6615957 w 6973876"/>
                <a:gd name="connsiteY146" fmla="*/ 1790964 h 2832617"/>
                <a:gd name="connsiteX147" fmla="*/ 6674822 w 6973876"/>
                <a:gd name="connsiteY147" fmla="*/ 1877261 h 2832617"/>
                <a:gd name="connsiteX148" fmla="*/ 6731019 w 6973876"/>
                <a:gd name="connsiteY148" fmla="*/ 2166630 h 2832617"/>
                <a:gd name="connsiteX149" fmla="*/ 6702730 w 6973876"/>
                <a:gd name="connsiteY149" fmla="*/ 2267786 h 2832617"/>
                <a:gd name="connsiteX150" fmla="*/ 6676727 w 6973876"/>
                <a:gd name="connsiteY150" fmla="*/ 2293598 h 2832617"/>
                <a:gd name="connsiteX151" fmla="*/ 6649390 w 6973876"/>
                <a:gd name="connsiteY151" fmla="*/ 2391039 h 2832617"/>
                <a:gd name="connsiteX152" fmla="*/ 6732258 w 6973876"/>
                <a:gd name="connsiteY152" fmla="*/ 2421519 h 2832617"/>
                <a:gd name="connsiteX153" fmla="*/ 6805410 w 6973876"/>
                <a:gd name="connsiteY153" fmla="*/ 2362845 h 2832617"/>
                <a:gd name="connsiteX154" fmla="*/ 6836842 w 6973876"/>
                <a:gd name="connsiteY154" fmla="*/ 2088430 h 2832617"/>
                <a:gd name="connsiteX155" fmla="*/ 6835890 w 6973876"/>
                <a:gd name="connsiteY155" fmla="*/ 1985845 h 2832617"/>
                <a:gd name="connsiteX156" fmla="*/ 6760927 w 6973876"/>
                <a:gd name="connsiteY156" fmla="*/ 1568174 h 2832617"/>
                <a:gd name="connsiteX157" fmla="*/ 6732067 w 6973876"/>
                <a:gd name="connsiteY157" fmla="*/ 1518073 h 2832617"/>
                <a:gd name="connsiteX158" fmla="*/ 6570999 w 6973876"/>
                <a:gd name="connsiteY158" fmla="*/ 1287091 h 2832617"/>
                <a:gd name="connsiteX159" fmla="*/ 6523184 w 6973876"/>
                <a:gd name="connsiteY159" fmla="*/ 1265565 h 2832617"/>
                <a:gd name="connsiteX160" fmla="*/ 6466319 w 6973876"/>
                <a:gd name="connsiteY160" fmla="*/ 1310047 h 2832617"/>
                <a:gd name="connsiteX161" fmla="*/ 6426981 w 6973876"/>
                <a:gd name="connsiteY161" fmla="*/ 1415107 h 2832617"/>
                <a:gd name="connsiteX162" fmla="*/ 6340113 w 6973876"/>
                <a:gd name="connsiteY162" fmla="*/ 1417012 h 2832617"/>
                <a:gd name="connsiteX163" fmla="*/ 6235815 w 6973876"/>
                <a:gd name="connsiteY163" fmla="*/ 1379484 h 2832617"/>
                <a:gd name="connsiteX164" fmla="*/ 6191809 w 6973876"/>
                <a:gd name="connsiteY164" fmla="*/ 1379675 h 2832617"/>
                <a:gd name="connsiteX165" fmla="*/ 6118562 w 6973876"/>
                <a:gd name="connsiteY165" fmla="*/ 1297664 h 2832617"/>
                <a:gd name="connsiteX166" fmla="*/ 6147613 w 6973876"/>
                <a:gd name="connsiteY166" fmla="*/ 819033 h 2832617"/>
                <a:gd name="connsiteX167" fmla="*/ 6200477 w 6973876"/>
                <a:gd name="connsiteY167" fmla="*/ 625294 h 2832617"/>
                <a:gd name="connsiteX168" fmla="*/ 6311062 w 6973876"/>
                <a:gd name="connsiteY168" fmla="*/ 458035 h 2832617"/>
                <a:gd name="connsiteX169" fmla="*/ 6380880 w 6973876"/>
                <a:gd name="connsiteY169" fmla="*/ 349260 h 2832617"/>
                <a:gd name="connsiteX170" fmla="*/ 6494704 w 6973876"/>
                <a:gd name="connsiteY170" fmla="*/ 285823 h 2832617"/>
                <a:gd name="connsiteX171" fmla="*/ 6542805 w 6973876"/>
                <a:gd name="connsiteY171" fmla="*/ 277251 h 2832617"/>
                <a:gd name="connsiteX172" fmla="*/ 6553473 w 6973876"/>
                <a:gd name="connsiteY172" fmla="*/ 207337 h 2832617"/>
                <a:gd name="connsiteX173" fmla="*/ 6505658 w 6973876"/>
                <a:gd name="connsiteY173" fmla="*/ 102753 h 2832617"/>
                <a:gd name="connsiteX174" fmla="*/ 6554045 w 6973876"/>
                <a:gd name="connsiteY174" fmla="*/ 3216 h 2832617"/>
                <a:gd name="connsiteX175" fmla="*/ 6614910 w 6973876"/>
                <a:gd name="connsiteY175" fmla="*/ 28553 h 2832617"/>
                <a:gd name="connsiteX176" fmla="*/ 6701301 w 6973876"/>
                <a:gd name="connsiteY176" fmla="*/ 152854 h 2832617"/>
                <a:gd name="connsiteX177" fmla="*/ 6714446 w 6973876"/>
                <a:gd name="connsiteY177" fmla="*/ 212766 h 2832617"/>
                <a:gd name="connsiteX178" fmla="*/ 6638531 w 6973876"/>
                <a:gd name="connsiteY178" fmla="*/ 407648 h 2832617"/>
                <a:gd name="connsiteX179" fmla="*/ 6545472 w 6973876"/>
                <a:gd name="connsiteY179" fmla="*/ 447939 h 2832617"/>
                <a:gd name="connsiteX180" fmla="*/ 6468987 w 6973876"/>
                <a:gd name="connsiteY180" fmla="*/ 476038 h 2832617"/>
                <a:gd name="connsiteX181" fmla="*/ 6421457 w 6973876"/>
                <a:gd name="connsiteY181" fmla="*/ 539760 h 2832617"/>
                <a:gd name="connsiteX182" fmla="*/ 6279343 w 6973876"/>
                <a:gd name="connsiteY182" fmla="*/ 891423 h 2832617"/>
                <a:gd name="connsiteX183" fmla="*/ 6278106 w 6973876"/>
                <a:gd name="connsiteY183" fmla="*/ 1133358 h 2832617"/>
                <a:gd name="connsiteX184" fmla="*/ 6273343 w 6973876"/>
                <a:gd name="connsiteY184" fmla="*/ 1198509 h 2832617"/>
                <a:gd name="connsiteX185" fmla="*/ 6280868 w 6973876"/>
                <a:gd name="connsiteY185" fmla="*/ 1245181 h 2832617"/>
                <a:gd name="connsiteX186" fmla="*/ 6348686 w 6973876"/>
                <a:gd name="connsiteY186" fmla="*/ 1221559 h 2832617"/>
                <a:gd name="connsiteX187" fmla="*/ 6459081 w 6973876"/>
                <a:gd name="connsiteY187" fmla="*/ 1142026 h 2832617"/>
                <a:gd name="connsiteX188" fmla="*/ 6588620 w 6973876"/>
                <a:gd name="connsiteY188" fmla="*/ 1129643 h 2832617"/>
                <a:gd name="connsiteX189" fmla="*/ 6655581 w 6973876"/>
                <a:gd name="connsiteY189" fmla="*/ 1165743 h 2832617"/>
                <a:gd name="connsiteX190" fmla="*/ 6856463 w 6973876"/>
                <a:gd name="connsiteY190" fmla="*/ 1457303 h 2832617"/>
                <a:gd name="connsiteX191" fmla="*/ 6938378 w 6973876"/>
                <a:gd name="connsiteY191" fmla="*/ 1717050 h 2832617"/>
                <a:gd name="connsiteX192" fmla="*/ 6971811 w 6973876"/>
                <a:gd name="connsiteY192" fmla="*/ 2055854 h 2832617"/>
                <a:gd name="connsiteX193" fmla="*/ 6922376 w 6973876"/>
                <a:gd name="connsiteY193" fmla="*/ 2451903 h 2832617"/>
                <a:gd name="connsiteX194" fmla="*/ 6854654 w 6973876"/>
                <a:gd name="connsiteY194" fmla="*/ 2521913 h 2832617"/>
                <a:gd name="connsiteX195" fmla="*/ 6847510 w 6973876"/>
                <a:gd name="connsiteY195" fmla="*/ 2523246 h 2832617"/>
                <a:gd name="connsiteX196" fmla="*/ 6588811 w 6973876"/>
                <a:gd name="connsiteY196" fmla="*/ 2523436 h 2832617"/>
                <a:gd name="connsiteX197" fmla="*/ 6512992 w 6973876"/>
                <a:gd name="connsiteY197" fmla="*/ 2424281 h 2832617"/>
                <a:gd name="connsiteX198" fmla="*/ 6502038 w 6973876"/>
                <a:gd name="connsiteY198" fmla="*/ 2382752 h 2832617"/>
                <a:gd name="connsiteX199" fmla="*/ 6539281 w 6973876"/>
                <a:gd name="connsiteY199" fmla="*/ 2242353 h 2832617"/>
                <a:gd name="connsiteX200" fmla="*/ 6577190 w 6973876"/>
                <a:gd name="connsiteY200" fmla="*/ 2093192 h 2832617"/>
                <a:gd name="connsiteX201" fmla="*/ 6566046 w 6973876"/>
                <a:gd name="connsiteY201" fmla="*/ 2019945 h 2832617"/>
                <a:gd name="connsiteX202" fmla="*/ 6345542 w 6973876"/>
                <a:gd name="connsiteY202" fmla="*/ 2140817 h 2832617"/>
                <a:gd name="connsiteX203" fmla="*/ 6278772 w 6973876"/>
                <a:gd name="connsiteY203" fmla="*/ 2118814 h 2832617"/>
                <a:gd name="connsiteX204" fmla="*/ 6183808 w 6973876"/>
                <a:gd name="connsiteY204" fmla="*/ 2066236 h 2832617"/>
                <a:gd name="connsiteX205" fmla="*/ 6128372 w 6973876"/>
                <a:gd name="connsiteY205" fmla="*/ 2055664 h 2832617"/>
                <a:gd name="connsiteX206" fmla="*/ 5969591 w 6973876"/>
                <a:gd name="connsiteY206" fmla="*/ 2000990 h 2832617"/>
                <a:gd name="connsiteX207" fmla="*/ 5832812 w 6973876"/>
                <a:gd name="connsiteY207" fmla="*/ 1893929 h 2832617"/>
                <a:gd name="connsiteX208" fmla="*/ 5793568 w 6973876"/>
                <a:gd name="connsiteY208" fmla="*/ 1879546 h 2832617"/>
                <a:gd name="connsiteX209" fmla="*/ 5620881 w 6973876"/>
                <a:gd name="connsiteY209" fmla="*/ 1969939 h 2832617"/>
                <a:gd name="connsiteX210" fmla="*/ 5608117 w 6973876"/>
                <a:gd name="connsiteY210" fmla="*/ 2022421 h 2832617"/>
                <a:gd name="connsiteX211" fmla="*/ 5633358 w 6973876"/>
                <a:gd name="connsiteY211" fmla="*/ 2310743 h 2832617"/>
                <a:gd name="connsiteX212" fmla="*/ 5606021 w 6973876"/>
                <a:gd name="connsiteY212" fmla="*/ 2366845 h 2832617"/>
                <a:gd name="connsiteX213" fmla="*/ 5389709 w 6973876"/>
                <a:gd name="connsiteY213" fmla="*/ 2437521 h 2832617"/>
                <a:gd name="connsiteX214" fmla="*/ 5272932 w 6973876"/>
                <a:gd name="connsiteY214" fmla="*/ 2464381 h 2832617"/>
                <a:gd name="connsiteX215" fmla="*/ 5135487 w 6973876"/>
                <a:gd name="connsiteY215" fmla="*/ 2602399 h 2832617"/>
                <a:gd name="connsiteX216" fmla="*/ 5022139 w 6973876"/>
                <a:gd name="connsiteY216" fmla="*/ 2644213 h 2832617"/>
                <a:gd name="connsiteX217" fmla="*/ 4771631 w 6973876"/>
                <a:gd name="connsiteY217" fmla="*/ 2610019 h 2832617"/>
                <a:gd name="connsiteX218" fmla="*/ 4623994 w 6973876"/>
                <a:gd name="connsiteY218" fmla="*/ 2641832 h 2832617"/>
                <a:gd name="connsiteX219" fmla="*/ 4512266 w 6973876"/>
                <a:gd name="connsiteY219" fmla="*/ 2640499 h 2832617"/>
                <a:gd name="connsiteX220" fmla="*/ 4396251 w 6973876"/>
                <a:gd name="connsiteY220" fmla="*/ 2601446 h 2832617"/>
                <a:gd name="connsiteX221" fmla="*/ 4356151 w 6973876"/>
                <a:gd name="connsiteY221" fmla="*/ 2572395 h 2832617"/>
                <a:gd name="connsiteX222" fmla="*/ 4269950 w 6973876"/>
                <a:gd name="connsiteY222" fmla="*/ 2517531 h 2832617"/>
                <a:gd name="connsiteX223" fmla="*/ 4228611 w 6973876"/>
                <a:gd name="connsiteY223" fmla="*/ 2558298 h 2832617"/>
                <a:gd name="connsiteX224" fmla="*/ 4248709 w 6973876"/>
                <a:gd name="connsiteY224" fmla="*/ 2649833 h 2832617"/>
                <a:gd name="connsiteX225" fmla="*/ 4177367 w 6973876"/>
                <a:gd name="connsiteY225" fmla="*/ 2743750 h 2832617"/>
                <a:gd name="connsiteX226" fmla="*/ 4023347 w 6973876"/>
                <a:gd name="connsiteY226" fmla="*/ 2744131 h 2832617"/>
                <a:gd name="connsiteX227" fmla="*/ 3933146 w 6973876"/>
                <a:gd name="connsiteY227" fmla="*/ 2722414 h 2832617"/>
                <a:gd name="connsiteX228" fmla="*/ 3725596 w 6973876"/>
                <a:gd name="connsiteY228" fmla="*/ 2730320 h 2832617"/>
                <a:gd name="connsiteX229" fmla="*/ 3579196 w 6973876"/>
                <a:gd name="connsiteY229" fmla="*/ 2831951 h 2832617"/>
                <a:gd name="connsiteX230" fmla="*/ 3565195 w 6973876"/>
                <a:gd name="connsiteY230" fmla="*/ 2832618 h 283261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</a:cxnLst>
              <a:rect l="l" t="t" r="r" b="b"/>
              <a:pathLst>
                <a:path w="6973876" h="2832617">
                  <a:moveTo>
                    <a:pt x="3565195" y="2832618"/>
                  </a:moveTo>
                  <a:cubicBezTo>
                    <a:pt x="3514903" y="2808139"/>
                    <a:pt x="3459277" y="2812234"/>
                    <a:pt x="3406127" y="2803948"/>
                  </a:cubicBezTo>
                  <a:cubicBezTo>
                    <a:pt x="3384220" y="2800519"/>
                    <a:pt x="3363170" y="2801566"/>
                    <a:pt x="3346691" y="2782993"/>
                  </a:cubicBezTo>
                  <a:cubicBezTo>
                    <a:pt x="3306496" y="2737749"/>
                    <a:pt x="3253442" y="2703459"/>
                    <a:pt x="3229058" y="2645071"/>
                  </a:cubicBezTo>
                  <a:cubicBezTo>
                    <a:pt x="3224105" y="2633260"/>
                    <a:pt x="3218675" y="2619162"/>
                    <a:pt x="3207245" y="2617639"/>
                  </a:cubicBezTo>
                  <a:cubicBezTo>
                    <a:pt x="3146095" y="2609923"/>
                    <a:pt x="3088564" y="2576872"/>
                    <a:pt x="3024556" y="2589540"/>
                  </a:cubicBezTo>
                  <a:cubicBezTo>
                    <a:pt x="2978741" y="2598684"/>
                    <a:pt x="2955880" y="2588778"/>
                    <a:pt x="2931878" y="2546201"/>
                  </a:cubicBezTo>
                  <a:cubicBezTo>
                    <a:pt x="2899683" y="2489242"/>
                    <a:pt x="2876918" y="2428282"/>
                    <a:pt x="2855963" y="2366560"/>
                  </a:cubicBezTo>
                  <a:cubicBezTo>
                    <a:pt x="2851296" y="2352939"/>
                    <a:pt x="2847772" y="2338842"/>
                    <a:pt x="2842533" y="2325412"/>
                  </a:cubicBezTo>
                  <a:cubicBezTo>
                    <a:pt x="2818054" y="2262356"/>
                    <a:pt x="2815482" y="2259784"/>
                    <a:pt x="2748140" y="2260737"/>
                  </a:cubicBezTo>
                  <a:cubicBezTo>
                    <a:pt x="2707278" y="2261309"/>
                    <a:pt x="2666225" y="2254736"/>
                    <a:pt x="2625839" y="2272643"/>
                  </a:cubicBezTo>
                  <a:cubicBezTo>
                    <a:pt x="2598788" y="2284644"/>
                    <a:pt x="2571928" y="2267786"/>
                    <a:pt x="2552687" y="2250259"/>
                  </a:cubicBezTo>
                  <a:cubicBezTo>
                    <a:pt x="2516683" y="2217493"/>
                    <a:pt x="2482583" y="2182251"/>
                    <a:pt x="2451627" y="2144722"/>
                  </a:cubicBezTo>
                  <a:cubicBezTo>
                    <a:pt x="2431148" y="2119862"/>
                    <a:pt x="2410955" y="2094526"/>
                    <a:pt x="2432768" y="2054235"/>
                  </a:cubicBezTo>
                  <a:cubicBezTo>
                    <a:pt x="2449722" y="2022993"/>
                    <a:pt x="2422957" y="2001942"/>
                    <a:pt x="2392667" y="1988798"/>
                  </a:cubicBezTo>
                  <a:cubicBezTo>
                    <a:pt x="2368569" y="1978416"/>
                    <a:pt x="2342852" y="1976797"/>
                    <a:pt x="2321039" y="1983750"/>
                  </a:cubicBezTo>
                  <a:cubicBezTo>
                    <a:pt x="2233409" y="2011753"/>
                    <a:pt x="2149399" y="1991370"/>
                    <a:pt x="2064721" y="1971844"/>
                  </a:cubicBezTo>
                  <a:cubicBezTo>
                    <a:pt x="2027003" y="1963176"/>
                    <a:pt x="1980330" y="2001942"/>
                    <a:pt x="1981759" y="2039757"/>
                  </a:cubicBezTo>
                  <a:cubicBezTo>
                    <a:pt x="1985950" y="2146151"/>
                    <a:pt x="1985950" y="2146151"/>
                    <a:pt x="1895367" y="2181394"/>
                  </a:cubicBezTo>
                  <a:cubicBezTo>
                    <a:pt x="1896129" y="2202539"/>
                    <a:pt x="1914227" y="2221494"/>
                    <a:pt x="1906035" y="2243782"/>
                  </a:cubicBezTo>
                  <a:cubicBezTo>
                    <a:pt x="1896129" y="2270738"/>
                    <a:pt x="1878794" y="2292646"/>
                    <a:pt x="1847456" y="2289217"/>
                  </a:cubicBezTo>
                  <a:cubicBezTo>
                    <a:pt x="1752111" y="2278739"/>
                    <a:pt x="1652861" y="2277596"/>
                    <a:pt x="1594758" y="2178441"/>
                  </a:cubicBezTo>
                  <a:cubicBezTo>
                    <a:pt x="1574089" y="2143103"/>
                    <a:pt x="1538370" y="2126339"/>
                    <a:pt x="1495603" y="2128053"/>
                  </a:cubicBezTo>
                  <a:cubicBezTo>
                    <a:pt x="1439119" y="2130340"/>
                    <a:pt x="1391780" y="2111575"/>
                    <a:pt x="1354537" y="2067474"/>
                  </a:cubicBezTo>
                  <a:cubicBezTo>
                    <a:pt x="1338821" y="2048901"/>
                    <a:pt x="1322248" y="2029089"/>
                    <a:pt x="1301769" y="2016992"/>
                  </a:cubicBezTo>
                  <a:cubicBezTo>
                    <a:pt x="1266717" y="1996228"/>
                    <a:pt x="1259002" y="1966034"/>
                    <a:pt x="1262050" y="1930410"/>
                  </a:cubicBezTo>
                  <a:cubicBezTo>
                    <a:pt x="1265288" y="1892786"/>
                    <a:pt x="1240809" y="1886309"/>
                    <a:pt x="1216425" y="1896120"/>
                  </a:cubicBezTo>
                  <a:cubicBezTo>
                    <a:pt x="1181944" y="1909931"/>
                    <a:pt x="1142702" y="1909169"/>
                    <a:pt x="1112698" y="1942126"/>
                  </a:cubicBezTo>
                  <a:cubicBezTo>
                    <a:pt x="1094791" y="1961843"/>
                    <a:pt x="1067930" y="1984798"/>
                    <a:pt x="1030878" y="1982892"/>
                  </a:cubicBezTo>
                  <a:cubicBezTo>
                    <a:pt x="1001446" y="1981464"/>
                    <a:pt x="979443" y="1973844"/>
                    <a:pt x="960774" y="1951746"/>
                  </a:cubicBezTo>
                  <a:cubicBezTo>
                    <a:pt x="953249" y="1942793"/>
                    <a:pt x="942962" y="1932982"/>
                    <a:pt x="930199" y="1944031"/>
                  </a:cubicBezTo>
                  <a:cubicBezTo>
                    <a:pt x="921817" y="1951269"/>
                    <a:pt x="921531" y="1964795"/>
                    <a:pt x="926579" y="1971177"/>
                  </a:cubicBezTo>
                  <a:cubicBezTo>
                    <a:pt x="948010" y="1998418"/>
                    <a:pt x="939343" y="2032137"/>
                    <a:pt x="947915" y="2062236"/>
                  </a:cubicBezTo>
                  <a:cubicBezTo>
                    <a:pt x="969823" y="2138722"/>
                    <a:pt x="945153" y="2216065"/>
                    <a:pt x="935628" y="2292455"/>
                  </a:cubicBezTo>
                  <a:cubicBezTo>
                    <a:pt x="931151" y="2328650"/>
                    <a:pt x="879907" y="2352748"/>
                    <a:pt x="843712" y="2345129"/>
                  </a:cubicBezTo>
                  <a:cubicBezTo>
                    <a:pt x="745890" y="2324554"/>
                    <a:pt x="664546" y="2389134"/>
                    <a:pt x="660641" y="2492290"/>
                  </a:cubicBezTo>
                  <a:cubicBezTo>
                    <a:pt x="658736" y="2543534"/>
                    <a:pt x="660736" y="2594969"/>
                    <a:pt x="660165" y="2646309"/>
                  </a:cubicBezTo>
                  <a:cubicBezTo>
                    <a:pt x="659498" y="2706412"/>
                    <a:pt x="637019" y="2733082"/>
                    <a:pt x="576726" y="2728224"/>
                  </a:cubicBezTo>
                  <a:cubicBezTo>
                    <a:pt x="514147" y="2723176"/>
                    <a:pt x="452139" y="2713079"/>
                    <a:pt x="388893" y="2713651"/>
                  </a:cubicBezTo>
                  <a:cubicBezTo>
                    <a:pt x="362318" y="2713841"/>
                    <a:pt x="348126" y="2691743"/>
                    <a:pt x="337839" y="2667931"/>
                  </a:cubicBezTo>
                  <a:cubicBezTo>
                    <a:pt x="317836" y="2621354"/>
                    <a:pt x="320789" y="2572300"/>
                    <a:pt x="323837" y="2524389"/>
                  </a:cubicBezTo>
                  <a:cubicBezTo>
                    <a:pt x="327361" y="2468763"/>
                    <a:pt x="312026" y="2423805"/>
                    <a:pt x="268497" y="2388943"/>
                  </a:cubicBezTo>
                  <a:cubicBezTo>
                    <a:pt x="221253" y="2351129"/>
                    <a:pt x="212680" y="2293313"/>
                    <a:pt x="197917" y="2241116"/>
                  </a:cubicBezTo>
                  <a:cubicBezTo>
                    <a:pt x="184677" y="2194157"/>
                    <a:pt x="159817" y="2163868"/>
                    <a:pt x="116383" y="2149675"/>
                  </a:cubicBezTo>
                  <a:cubicBezTo>
                    <a:pt x="46564" y="2126910"/>
                    <a:pt x="30753" y="2075666"/>
                    <a:pt x="28372" y="2009562"/>
                  </a:cubicBezTo>
                  <a:cubicBezTo>
                    <a:pt x="26371" y="1954699"/>
                    <a:pt x="15418" y="1899835"/>
                    <a:pt x="4750" y="1845733"/>
                  </a:cubicBezTo>
                  <a:cubicBezTo>
                    <a:pt x="-108" y="1821253"/>
                    <a:pt x="-965" y="1797060"/>
                    <a:pt x="940" y="1773247"/>
                  </a:cubicBezTo>
                  <a:cubicBezTo>
                    <a:pt x="3702" y="1738957"/>
                    <a:pt x="17894" y="1716859"/>
                    <a:pt x="60090" y="1716192"/>
                  </a:cubicBezTo>
                  <a:cubicBezTo>
                    <a:pt x="119716" y="1715240"/>
                    <a:pt x="181915" y="1715907"/>
                    <a:pt x="214204" y="1646375"/>
                  </a:cubicBezTo>
                  <a:cubicBezTo>
                    <a:pt x="225825" y="1621324"/>
                    <a:pt x="261067" y="1619228"/>
                    <a:pt x="285356" y="1617037"/>
                  </a:cubicBezTo>
                  <a:cubicBezTo>
                    <a:pt x="330886" y="1612846"/>
                    <a:pt x="378130" y="1607226"/>
                    <a:pt x="423278" y="1621324"/>
                  </a:cubicBezTo>
                  <a:cubicBezTo>
                    <a:pt x="437661" y="1625800"/>
                    <a:pt x="452615" y="1634849"/>
                    <a:pt x="463378" y="1622657"/>
                  </a:cubicBezTo>
                  <a:cubicBezTo>
                    <a:pt x="477475" y="1606750"/>
                    <a:pt x="498430" y="1584652"/>
                    <a:pt x="495668" y="1568746"/>
                  </a:cubicBezTo>
                  <a:cubicBezTo>
                    <a:pt x="489096" y="1530360"/>
                    <a:pt x="492906" y="1484640"/>
                    <a:pt x="452044" y="1459017"/>
                  </a:cubicBezTo>
                  <a:cubicBezTo>
                    <a:pt x="431660" y="1446254"/>
                    <a:pt x="410324" y="1434824"/>
                    <a:pt x="390417" y="1421394"/>
                  </a:cubicBezTo>
                  <a:cubicBezTo>
                    <a:pt x="374415" y="1410536"/>
                    <a:pt x="354984" y="1398915"/>
                    <a:pt x="353555" y="1378150"/>
                  </a:cubicBezTo>
                  <a:cubicBezTo>
                    <a:pt x="347459" y="1288425"/>
                    <a:pt x="309169" y="1195747"/>
                    <a:pt x="376701" y="1112022"/>
                  </a:cubicBezTo>
                  <a:cubicBezTo>
                    <a:pt x="393370" y="1091353"/>
                    <a:pt x="391465" y="1068397"/>
                    <a:pt x="376987" y="1046204"/>
                  </a:cubicBezTo>
                  <a:cubicBezTo>
                    <a:pt x="346221" y="999055"/>
                    <a:pt x="339744" y="942286"/>
                    <a:pt x="315074" y="892185"/>
                  </a:cubicBezTo>
                  <a:cubicBezTo>
                    <a:pt x="292786" y="846846"/>
                    <a:pt x="344125" y="764836"/>
                    <a:pt x="397942" y="750072"/>
                  </a:cubicBezTo>
                  <a:cubicBezTo>
                    <a:pt x="458616" y="733308"/>
                    <a:pt x="522529" y="755406"/>
                    <a:pt x="563772" y="807222"/>
                  </a:cubicBezTo>
                  <a:cubicBezTo>
                    <a:pt x="589870" y="840083"/>
                    <a:pt x="580631" y="869420"/>
                    <a:pt x="540436" y="880374"/>
                  </a:cubicBezTo>
                  <a:cubicBezTo>
                    <a:pt x="535864" y="881612"/>
                    <a:pt x="530625" y="880660"/>
                    <a:pt x="525862" y="881231"/>
                  </a:cubicBezTo>
                  <a:cubicBezTo>
                    <a:pt x="460616" y="889994"/>
                    <a:pt x="457092" y="896281"/>
                    <a:pt x="484143" y="955240"/>
                  </a:cubicBezTo>
                  <a:cubicBezTo>
                    <a:pt x="489191" y="966289"/>
                    <a:pt x="492525" y="978767"/>
                    <a:pt x="499954" y="987816"/>
                  </a:cubicBezTo>
                  <a:cubicBezTo>
                    <a:pt x="556533" y="1055729"/>
                    <a:pt x="534721" y="1119832"/>
                    <a:pt x="493858" y="1185079"/>
                  </a:cubicBezTo>
                  <a:cubicBezTo>
                    <a:pt x="452425" y="1251373"/>
                    <a:pt x="466617" y="1306522"/>
                    <a:pt x="529291" y="1351671"/>
                  </a:cubicBezTo>
                  <a:cubicBezTo>
                    <a:pt x="557771" y="1372149"/>
                    <a:pt x="599205" y="1381674"/>
                    <a:pt x="607301" y="1422823"/>
                  </a:cubicBezTo>
                  <a:cubicBezTo>
                    <a:pt x="619493" y="1484068"/>
                    <a:pt x="645211" y="1547791"/>
                    <a:pt x="627589" y="1607893"/>
                  </a:cubicBezTo>
                  <a:cubicBezTo>
                    <a:pt x="612540" y="1659138"/>
                    <a:pt x="573583" y="1703429"/>
                    <a:pt x="544246" y="1750197"/>
                  </a:cubicBezTo>
                  <a:cubicBezTo>
                    <a:pt x="537197" y="1761532"/>
                    <a:pt x="523195" y="1762198"/>
                    <a:pt x="511003" y="1761055"/>
                  </a:cubicBezTo>
                  <a:cubicBezTo>
                    <a:pt x="470236" y="1757341"/>
                    <a:pt x="429755" y="1765627"/>
                    <a:pt x="388226" y="1751340"/>
                  </a:cubicBezTo>
                  <a:cubicBezTo>
                    <a:pt x="332791" y="1732385"/>
                    <a:pt x="311264" y="1744196"/>
                    <a:pt x="282975" y="1795822"/>
                  </a:cubicBezTo>
                  <a:cubicBezTo>
                    <a:pt x="262210" y="1833827"/>
                    <a:pt x="235159" y="1856686"/>
                    <a:pt x="190582" y="1840970"/>
                  </a:cubicBezTo>
                  <a:cubicBezTo>
                    <a:pt x="158578" y="1829731"/>
                    <a:pt x="150292" y="1848304"/>
                    <a:pt x="147244" y="1872117"/>
                  </a:cubicBezTo>
                  <a:cubicBezTo>
                    <a:pt x="141148" y="1920980"/>
                    <a:pt x="165627" y="1966414"/>
                    <a:pt x="165246" y="2015373"/>
                  </a:cubicBezTo>
                  <a:cubicBezTo>
                    <a:pt x="165055" y="2037090"/>
                    <a:pt x="192392" y="2043377"/>
                    <a:pt x="209347" y="2048901"/>
                  </a:cubicBezTo>
                  <a:cubicBezTo>
                    <a:pt x="272116" y="2068999"/>
                    <a:pt x="305359" y="2113957"/>
                    <a:pt x="316027" y="2174917"/>
                  </a:cubicBezTo>
                  <a:cubicBezTo>
                    <a:pt x="329076" y="2250069"/>
                    <a:pt x="372700" y="2308076"/>
                    <a:pt x="420230" y="2361607"/>
                  </a:cubicBezTo>
                  <a:cubicBezTo>
                    <a:pt x="449662" y="2394753"/>
                    <a:pt x="457378" y="2427234"/>
                    <a:pt x="455187" y="2467429"/>
                  </a:cubicBezTo>
                  <a:cubicBezTo>
                    <a:pt x="453853" y="2491813"/>
                    <a:pt x="454520" y="2516293"/>
                    <a:pt x="455092" y="2540772"/>
                  </a:cubicBezTo>
                  <a:cubicBezTo>
                    <a:pt x="455854" y="2571537"/>
                    <a:pt x="473094" y="2583444"/>
                    <a:pt x="502717" y="2582396"/>
                  </a:cubicBezTo>
                  <a:cubicBezTo>
                    <a:pt x="533768" y="2581253"/>
                    <a:pt x="527386" y="2558679"/>
                    <a:pt x="528148" y="2540200"/>
                  </a:cubicBezTo>
                  <a:cubicBezTo>
                    <a:pt x="528625" y="2528009"/>
                    <a:pt x="528910" y="2515721"/>
                    <a:pt x="528053" y="2503529"/>
                  </a:cubicBezTo>
                  <a:cubicBezTo>
                    <a:pt x="519862" y="2390182"/>
                    <a:pt x="577297" y="2310553"/>
                    <a:pt x="661689" y="2245497"/>
                  </a:cubicBezTo>
                  <a:cubicBezTo>
                    <a:pt x="696455" y="2218732"/>
                    <a:pt x="725411" y="2180727"/>
                    <a:pt x="781323" y="2199396"/>
                  </a:cubicBezTo>
                  <a:cubicBezTo>
                    <a:pt x="804469" y="2207111"/>
                    <a:pt x="827614" y="2166916"/>
                    <a:pt x="820471" y="2127482"/>
                  </a:cubicBezTo>
                  <a:cubicBezTo>
                    <a:pt x="813232" y="2087763"/>
                    <a:pt x="805326" y="2047853"/>
                    <a:pt x="785800" y="2010611"/>
                  </a:cubicBezTo>
                  <a:cubicBezTo>
                    <a:pt x="747700" y="1937649"/>
                    <a:pt x="750367" y="1928124"/>
                    <a:pt x="806945" y="1871355"/>
                  </a:cubicBezTo>
                  <a:cubicBezTo>
                    <a:pt x="836282" y="1841923"/>
                    <a:pt x="864190" y="1810681"/>
                    <a:pt x="896194" y="1784392"/>
                  </a:cubicBezTo>
                  <a:cubicBezTo>
                    <a:pt x="936295" y="1751530"/>
                    <a:pt x="951249" y="1752293"/>
                    <a:pt x="988968" y="1790297"/>
                  </a:cubicBezTo>
                  <a:cubicBezTo>
                    <a:pt x="1017448" y="1818968"/>
                    <a:pt x="1038689" y="1829254"/>
                    <a:pt x="1074693" y="1798203"/>
                  </a:cubicBezTo>
                  <a:cubicBezTo>
                    <a:pt x="1112603" y="1765532"/>
                    <a:pt x="1166038" y="1771057"/>
                    <a:pt x="1212710" y="1763056"/>
                  </a:cubicBezTo>
                  <a:cubicBezTo>
                    <a:pt x="1253096" y="1756102"/>
                    <a:pt x="1295673" y="1760198"/>
                    <a:pt x="1337107" y="1761532"/>
                  </a:cubicBezTo>
                  <a:cubicBezTo>
                    <a:pt x="1391590" y="1763246"/>
                    <a:pt x="1419117" y="1795060"/>
                    <a:pt x="1406353" y="1847066"/>
                  </a:cubicBezTo>
                  <a:cubicBezTo>
                    <a:pt x="1398733" y="1878022"/>
                    <a:pt x="1382350" y="1905931"/>
                    <a:pt x="1411592" y="1934029"/>
                  </a:cubicBezTo>
                  <a:cubicBezTo>
                    <a:pt x="1444453" y="1965652"/>
                    <a:pt x="1470838" y="2004228"/>
                    <a:pt x="1527131" y="1996990"/>
                  </a:cubicBezTo>
                  <a:cubicBezTo>
                    <a:pt x="1611332" y="1986036"/>
                    <a:pt x="1658385" y="2046805"/>
                    <a:pt x="1708582" y="2099574"/>
                  </a:cubicBezTo>
                  <a:cubicBezTo>
                    <a:pt x="1716392" y="2107766"/>
                    <a:pt x="1715154" y="2124148"/>
                    <a:pt x="1737824" y="2125387"/>
                  </a:cubicBezTo>
                  <a:cubicBezTo>
                    <a:pt x="1746110" y="2087858"/>
                    <a:pt x="1769828" y="2060712"/>
                    <a:pt x="1811737" y="2054997"/>
                  </a:cubicBezTo>
                  <a:cubicBezTo>
                    <a:pt x="1843646" y="2050616"/>
                    <a:pt x="1850504" y="2028898"/>
                    <a:pt x="1848409" y="2002038"/>
                  </a:cubicBezTo>
                  <a:cubicBezTo>
                    <a:pt x="1845265" y="1961843"/>
                    <a:pt x="1869269" y="1939745"/>
                    <a:pt x="1893367" y="1910407"/>
                  </a:cubicBezTo>
                  <a:cubicBezTo>
                    <a:pt x="1961185" y="1827826"/>
                    <a:pt x="2036528" y="1808776"/>
                    <a:pt x="2134826" y="1847923"/>
                  </a:cubicBezTo>
                  <a:cubicBezTo>
                    <a:pt x="2206549" y="1876498"/>
                    <a:pt x="2282368" y="1850305"/>
                    <a:pt x="2355805" y="1847447"/>
                  </a:cubicBezTo>
                  <a:cubicBezTo>
                    <a:pt x="2447627" y="1843828"/>
                    <a:pt x="2508015" y="1902406"/>
                    <a:pt x="2577262" y="1942887"/>
                  </a:cubicBezTo>
                  <a:cubicBezTo>
                    <a:pt x="2608789" y="1961366"/>
                    <a:pt x="2599169" y="1997180"/>
                    <a:pt x="2586977" y="2028708"/>
                  </a:cubicBezTo>
                  <a:cubicBezTo>
                    <a:pt x="2564689" y="2086620"/>
                    <a:pt x="2592026" y="2123291"/>
                    <a:pt x="2654605" y="2128816"/>
                  </a:cubicBezTo>
                  <a:cubicBezTo>
                    <a:pt x="2716041" y="2134245"/>
                    <a:pt x="2773763" y="2110528"/>
                    <a:pt x="2835104" y="2111385"/>
                  </a:cubicBezTo>
                  <a:cubicBezTo>
                    <a:pt x="2886062" y="2112051"/>
                    <a:pt x="2915113" y="2133769"/>
                    <a:pt x="2927687" y="2176441"/>
                  </a:cubicBezTo>
                  <a:cubicBezTo>
                    <a:pt x="2949499" y="2250545"/>
                    <a:pt x="2985408" y="2319125"/>
                    <a:pt x="3008363" y="2392658"/>
                  </a:cubicBezTo>
                  <a:cubicBezTo>
                    <a:pt x="3020079" y="2430377"/>
                    <a:pt x="3040081" y="2450284"/>
                    <a:pt x="3086183" y="2453237"/>
                  </a:cubicBezTo>
                  <a:cubicBezTo>
                    <a:pt x="3147619" y="2457237"/>
                    <a:pt x="3208579" y="2473525"/>
                    <a:pt x="3268491" y="2492004"/>
                  </a:cubicBezTo>
                  <a:cubicBezTo>
                    <a:pt x="3299733" y="2501624"/>
                    <a:pt x="3319545" y="2516293"/>
                    <a:pt x="3331928" y="2545154"/>
                  </a:cubicBezTo>
                  <a:cubicBezTo>
                    <a:pt x="3339547" y="2562870"/>
                    <a:pt x="3349358" y="2579729"/>
                    <a:pt x="3359074" y="2596493"/>
                  </a:cubicBezTo>
                  <a:cubicBezTo>
                    <a:pt x="3410413" y="2685552"/>
                    <a:pt x="3509283" y="2710222"/>
                    <a:pt x="3591579" y="2651167"/>
                  </a:cubicBezTo>
                  <a:cubicBezTo>
                    <a:pt x="3663493" y="2599446"/>
                    <a:pt x="3746170" y="2574967"/>
                    <a:pt x="3827609" y="2545249"/>
                  </a:cubicBezTo>
                  <a:cubicBezTo>
                    <a:pt x="3853993" y="2535629"/>
                    <a:pt x="3869709" y="2552393"/>
                    <a:pt x="3888950" y="2556774"/>
                  </a:cubicBezTo>
                  <a:cubicBezTo>
                    <a:pt x="3926002" y="2565251"/>
                    <a:pt x="3962102" y="2581920"/>
                    <a:pt x="3995630" y="2600398"/>
                  </a:cubicBezTo>
                  <a:cubicBezTo>
                    <a:pt x="4019252" y="2613352"/>
                    <a:pt x="4042493" y="2612209"/>
                    <a:pt x="4066400" y="2611638"/>
                  </a:cubicBezTo>
                  <a:cubicBezTo>
                    <a:pt x="4092308" y="2611066"/>
                    <a:pt x="4104691" y="2603066"/>
                    <a:pt x="4095737" y="2571061"/>
                  </a:cubicBezTo>
                  <a:cubicBezTo>
                    <a:pt x="4079735" y="2513626"/>
                    <a:pt x="4112596" y="2462762"/>
                    <a:pt x="4129075" y="2410661"/>
                  </a:cubicBezTo>
                  <a:cubicBezTo>
                    <a:pt x="4136314" y="2387896"/>
                    <a:pt x="4163936" y="2367131"/>
                    <a:pt x="4186034" y="2370560"/>
                  </a:cubicBezTo>
                  <a:cubicBezTo>
                    <a:pt x="4263854" y="2382657"/>
                    <a:pt x="4343483" y="2383705"/>
                    <a:pt x="4419778" y="2405993"/>
                  </a:cubicBezTo>
                  <a:cubicBezTo>
                    <a:pt x="4450734" y="2415042"/>
                    <a:pt x="4473213" y="2430568"/>
                    <a:pt x="4473499" y="2465334"/>
                  </a:cubicBezTo>
                  <a:cubicBezTo>
                    <a:pt x="4473689" y="2487718"/>
                    <a:pt x="4488548" y="2488956"/>
                    <a:pt x="4504170" y="2497433"/>
                  </a:cubicBezTo>
                  <a:cubicBezTo>
                    <a:pt x="4555890" y="2525532"/>
                    <a:pt x="4606278" y="2505625"/>
                    <a:pt x="4652283" y="2491147"/>
                  </a:cubicBezTo>
                  <a:cubicBezTo>
                    <a:pt x="4706671" y="2474001"/>
                    <a:pt x="4755153" y="2467429"/>
                    <a:pt x="4813160" y="2476859"/>
                  </a:cubicBezTo>
                  <a:cubicBezTo>
                    <a:pt x="4879168" y="2487527"/>
                    <a:pt x="4947558" y="2484384"/>
                    <a:pt x="5012328" y="2507339"/>
                  </a:cubicBezTo>
                  <a:cubicBezTo>
                    <a:pt x="5032140" y="2514387"/>
                    <a:pt x="5041856" y="2502672"/>
                    <a:pt x="5051190" y="2485336"/>
                  </a:cubicBezTo>
                  <a:cubicBezTo>
                    <a:pt x="5096148" y="2401897"/>
                    <a:pt x="5183588" y="2369226"/>
                    <a:pt x="5255120" y="2317410"/>
                  </a:cubicBezTo>
                  <a:cubicBezTo>
                    <a:pt x="5279314" y="2299885"/>
                    <a:pt x="5306174" y="2304743"/>
                    <a:pt x="5332654" y="2304266"/>
                  </a:cubicBezTo>
                  <a:cubicBezTo>
                    <a:pt x="5347322" y="2303980"/>
                    <a:pt x="5361991" y="2304171"/>
                    <a:pt x="5376660" y="2304171"/>
                  </a:cubicBezTo>
                  <a:cubicBezTo>
                    <a:pt x="5500103" y="2304266"/>
                    <a:pt x="5505437" y="2294551"/>
                    <a:pt x="5488483" y="2169106"/>
                  </a:cubicBezTo>
                  <a:cubicBezTo>
                    <a:pt x="5481435" y="2116814"/>
                    <a:pt x="5482768" y="2063283"/>
                    <a:pt x="5472481" y="2010706"/>
                  </a:cubicBezTo>
                  <a:cubicBezTo>
                    <a:pt x="5461813" y="1956509"/>
                    <a:pt x="5477434" y="1910027"/>
                    <a:pt x="5524678" y="1877070"/>
                  </a:cubicBezTo>
                  <a:cubicBezTo>
                    <a:pt x="5530583" y="1872974"/>
                    <a:pt x="5535822" y="1867259"/>
                    <a:pt x="5540108" y="1861449"/>
                  </a:cubicBezTo>
                  <a:cubicBezTo>
                    <a:pt x="5616690" y="1756293"/>
                    <a:pt x="5728703" y="1745816"/>
                    <a:pt x="5845194" y="1746292"/>
                  </a:cubicBezTo>
                  <a:cubicBezTo>
                    <a:pt x="5863196" y="1746387"/>
                    <a:pt x="5877389" y="1751150"/>
                    <a:pt x="5891581" y="1763056"/>
                  </a:cubicBezTo>
                  <a:cubicBezTo>
                    <a:pt x="5943397" y="1806585"/>
                    <a:pt x="5996641" y="1848399"/>
                    <a:pt x="6048839" y="1891357"/>
                  </a:cubicBezTo>
                  <a:cubicBezTo>
                    <a:pt x="6074175" y="1912217"/>
                    <a:pt x="6101607" y="1926695"/>
                    <a:pt x="6135135" y="1922600"/>
                  </a:cubicBezTo>
                  <a:cubicBezTo>
                    <a:pt x="6194285" y="1915456"/>
                    <a:pt x="6244196" y="1935267"/>
                    <a:pt x="6290488" y="1970319"/>
                  </a:cubicBezTo>
                  <a:cubicBezTo>
                    <a:pt x="6305537" y="1981654"/>
                    <a:pt x="6324302" y="1988798"/>
                    <a:pt x="6342209" y="1995275"/>
                  </a:cubicBezTo>
                  <a:cubicBezTo>
                    <a:pt x="6365354" y="2003562"/>
                    <a:pt x="6383357" y="1983845"/>
                    <a:pt x="6404883" y="1980702"/>
                  </a:cubicBezTo>
                  <a:cubicBezTo>
                    <a:pt x="6434696" y="1976320"/>
                    <a:pt x="6419837" y="1949746"/>
                    <a:pt x="6427076" y="1934029"/>
                  </a:cubicBezTo>
                  <a:cubicBezTo>
                    <a:pt x="6434315" y="1918313"/>
                    <a:pt x="6441459" y="1903359"/>
                    <a:pt x="6440031" y="1885452"/>
                  </a:cubicBezTo>
                  <a:cubicBezTo>
                    <a:pt x="6439459" y="1878213"/>
                    <a:pt x="6439269" y="1870307"/>
                    <a:pt x="6441459" y="1863640"/>
                  </a:cubicBezTo>
                  <a:cubicBezTo>
                    <a:pt x="6451365" y="1834493"/>
                    <a:pt x="6567285" y="1786582"/>
                    <a:pt x="6615957" y="1790964"/>
                  </a:cubicBezTo>
                  <a:cubicBezTo>
                    <a:pt x="6652438" y="1794202"/>
                    <a:pt x="6663011" y="1812205"/>
                    <a:pt x="6674822" y="1877261"/>
                  </a:cubicBezTo>
                  <a:cubicBezTo>
                    <a:pt x="6692348" y="1973939"/>
                    <a:pt x="6711969" y="2070237"/>
                    <a:pt x="6731019" y="2166630"/>
                  </a:cubicBezTo>
                  <a:cubicBezTo>
                    <a:pt x="6738639" y="2205302"/>
                    <a:pt x="6728543" y="2238734"/>
                    <a:pt x="6702730" y="2267786"/>
                  </a:cubicBezTo>
                  <a:cubicBezTo>
                    <a:pt x="6694634" y="2276929"/>
                    <a:pt x="6686633" y="2286645"/>
                    <a:pt x="6676727" y="2293598"/>
                  </a:cubicBezTo>
                  <a:cubicBezTo>
                    <a:pt x="6640722" y="2319030"/>
                    <a:pt x="6634340" y="2359225"/>
                    <a:pt x="6649390" y="2391039"/>
                  </a:cubicBezTo>
                  <a:cubicBezTo>
                    <a:pt x="6661392" y="2416566"/>
                    <a:pt x="6699777" y="2423043"/>
                    <a:pt x="6732258" y="2421519"/>
                  </a:cubicBezTo>
                  <a:cubicBezTo>
                    <a:pt x="6771119" y="2419709"/>
                    <a:pt x="6796075" y="2399135"/>
                    <a:pt x="6805410" y="2362845"/>
                  </a:cubicBezTo>
                  <a:cubicBezTo>
                    <a:pt x="6828460" y="2272929"/>
                    <a:pt x="6848653" y="2182727"/>
                    <a:pt x="6836842" y="2088430"/>
                  </a:cubicBezTo>
                  <a:cubicBezTo>
                    <a:pt x="6832651" y="2054711"/>
                    <a:pt x="6838080" y="2019945"/>
                    <a:pt x="6835890" y="1985845"/>
                  </a:cubicBezTo>
                  <a:cubicBezTo>
                    <a:pt x="6827031" y="1843828"/>
                    <a:pt x="6802457" y="1704382"/>
                    <a:pt x="6760927" y="1568174"/>
                  </a:cubicBezTo>
                  <a:cubicBezTo>
                    <a:pt x="6755403" y="1550172"/>
                    <a:pt x="6743116" y="1533884"/>
                    <a:pt x="6732067" y="1518073"/>
                  </a:cubicBezTo>
                  <a:cubicBezTo>
                    <a:pt x="6678632" y="1440920"/>
                    <a:pt x="6624053" y="1364434"/>
                    <a:pt x="6570999" y="1287091"/>
                  </a:cubicBezTo>
                  <a:cubicBezTo>
                    <a:pt x="6558521" y="1268803"/>
                    <a:pt x="6541567" y="1254421"/>
                    <a:pt x="6523184" y="1265565"/>
                  </a:cubicBezTo>
                  <a:cubicBezTo>
                    <a:pt x="6503752" y="1277376"/>
                    <a:pt x="6470892" y="1268422"/>
                    <a:pt x="6466319" y="1310047"/>
                  </a:cubicBezTo>
                  <a:cubicBezTo>
                    <a:pt x="6462414" y="1345480"/>
                    <a:pt x="6460604" y="1386723"/>
                    <a:pt x="6426981" y="1415107"/>
                  </a:cubicBezTo>
                  <a:cubicBezTo>
                    <a:pt x="6391548" y="1445111"/>
                    <a:pt x="6371260" y="1450635"/>
                    <a:pt x="6340113" y="1417012"/>
                  </a:cubicBezTo>
                  <a:cubicBezTo>
                    <a:pt x="6310110" y="1384532"/>
                    <a:pt x="6277058" y="1374721"/>
                    <a:pt x="6235815" y="1379484"/>
                  </a:cubicBezTo>
                  <a:cubicBezTo>
                    <a:pt x="6221337" y="1381198"/>
                    <a:pt x="6206478" y="1380246"/>
                    <a:pt x="6191809" y="1379675"/>
                  </a:cubicBezTo>
                  <a:cubicBezTo>
                    <a:pt x="6133706" y="1377579"/>
                    <a:pt x="6105227" y="1353195"/>
                    <a:pt x="6118562" y="1297664"/>
                  </a:cubicBezTo>
                  <a:cubicBezTo>
                    <a:pt x="6156471" y="1139168"/>
                    <a:pt x="6141041" y="978767"/>
                    <a:pt x="6147613" y="819033"/>
                  </a:cubicBezTo>
                  <a:cubicBezTo>
                    <a:pt x="6150375" y="752072"/>
                    <a:pt x="6179522" y="689302"/>
                    <a:pt x="6200477" y="625294"/>
                  </a:cubicBezTo>
                  <a:cubicBezTo>
                    <a:pt x="6222479" y="558143"/>
                    <a:pt x="6261151" y="505946"/>
                    <a:pt x="6311062" y="458035"/>
                  </a:cubicBezTo>
                  <a:cubicBezTo>
                    <a:pt x="6342113" y="428222"/>
                    <a:pt x="6365831" y="390979"/>
                    <a:pt x="6380880" y="349260"/>
                  </a:cubicBezTo>
                  <a:cubicBezTo>
                    <a:pt x="6404788" y="283156"/>
                    <a:pt x="6429267" y="268869"/>
                    <a:pt x="6494704" y="285823"/>
                  </a:cubicBezTo>
                  <a:cubicBezTo>
                    <a:pt x="6513659" y="290681"/>
                    <a:pt x="6531280" y="304397"/>
                    <a:pt x="6542805" y="277251"/>
                  </a:cubicBezTo>
                  <a:cubicBezTo>
                    <a:pt x="6552140" y="255153"/>
                    <a:pt x="6578715" y="238008"/>
                    <a:pt x="6553473" y="207337"/>
                  </a:cubicBezTo>
                  <a:cubicBezTo>
                    <a:pt x="6528994" y="177619"/>
                    <a:pt x="6516325" y="139996"/>
                    <a:pt x="6505658" y="102753"/>
                  </a:cubicBezTo>
                  <a:cubicBezTo>
                    <a:pt x="6494037" y="62176"/>
                    <a:pt x="6515849" y="14647"/>
                    <a:pt x="6554045" y="3216"/>
                  </a:cubicBezTo>
                  <a:cubicBezTo>
                    <a:pt x="6579381" y="-4403"/>
                    <a:pt x="6602813" y="549"/>
                    <a:pt x="6614910" y="28553"/>
                  </a:cubicBezTo>
                  <a:cubicBezTo>
                    <a:pt x="6635293" y="75892"/>
                    <a:pt x="6660153" y="119993"/>
                    <a:pt x="6701301" y="152854"/>
                  </a:cubicBezTo>
                  <a:cubicBezTo>
                    <a:pt x="6721684" y="169142"/>
                    <a:pt x="6722351" y="191526"/>
                    <a:pt x="6714446" y="212766"/>
                  </a:cubicBezTo>
                  <a:cubicBezTo>
                    <a:pt x="6690347" y="278203"/>
                    <a:pt x="6666630" y="343926"/>
                    <a:pt x="6638531" y="407648"/>
                  </a:cubicBezTo>
                  <a:cubicBezTo>
                    <a:pt x="6618910" y="452035"/>
                    <a:pt x="6590811" y="465274"/>
                    <a:pt x="6545472" y="447939"/>
                  </a:cubicBezTo>
                  <a:cubicBezTo>
                    <a:pt x="6506896" y="433175"/>
                    <a:pt x="6488037" y="444129"/>
                    <a:pt x="6468987" y="476038"/>
                  </a:cubicBezTo>
                  <a:cubicBezTo>
                    <a:pt x="6455556" y="498516"/>
                    <a:pt x="6442317" y="521567"/>
                    <a:pt x="6421457" y="539760"/>
                  </a:cubicBezTo>
                  <a:cubicBezTo>
                    <a:pt x="6314967" y="632629"/>
                    <a:pt x="6288202" y="759597"/>
                    <a:pt x="6279343" y="891423"/>
                  </a:cubicBezTo>
                  <a:cubicBezTo>
                    <a:pt x="6273915" y="971719"/>
                    <a:pt x="6278677" y="1052681"/>
                    <a:pt x="6278106" y="1133358"/>
                  </a:cubicBezTo>
                  <a:cubicBezTo>
                    <a:pt x="6277915" y="1155075"/>
                    <a:pt x="6282582" y="1177554"/>
                    <a:pt x="6273343" y="1198509"/>
                  </a:cubicBezTo>
                  <a:cubicBezTo>
                    <a:pt x="6265533" y="1216225"/>
                    <a:pt x="6252769" y="1237752"/>
                    <a:pt x="6280868" y="1245181"/>
                  </a:cubicBezTo>
                  <a:cubicBezTo>
                    <a:pt x="6306014" y="1251849"/>
                    <a:pt x="6342018" y="1255564"/>
                    <a:pt x="6348686" y="1221559"/>
                  </a:cubicBezTo>
                  <a:cubicBezTo>
                    <a:pt x="6361449" y="1156408"/>
                    <a:pt x="6403074" y="1148883"/>
                    <a:pt x="6459081" y="1142026"/>
                  </a:cubicBezTo>
                  <a:cubicBezTo>
                    <a:pt x="6502229" y="1136691"/>
                    <a:pt x="6545187" y="1132310"/>
                    <a:pt x="6588620" y="1129643"/>
                  </a:cubicBezTo>
                  <a:cubicBezTo>
                    <a:pt x="6619862" y="1127738"/>
                    <a:pt x="6640722" y="1142026"/>
                    <a:pt x="6655581" y="1165743"/>
                  </a:cubicBezTo>
                  <a:cubicBezTo>
                    <a:pt x="6718446" y="1265946"/>
                    <a:pt x="6793217" y="1358148"/>
                    <a:pt x="6856463" y="1457303"/>
                  </a:cubicBezTo>
                  <a:cubicBezTo>
                    <a:pt x="6904946" y="1533408"/>
                    <a:pt x="6925615" y="1625896"/>
                    <a:pt x="6938378" y="1717050"/>
                  </a:cubicBezTo>
                  <a:cubicBezTo>
                    <a:pt x="6953999" y="1829540"/>
                    <a:pt x="6963524" y="1942411"/>
                    <a:pt x="6971811" y="2055854"/>
                  </a:cubicBezTo>
                  <a:cubicBezTo>
                    <a:pt x="6981812" y="2193585"/>
                    <a:pt x="6953904" y="2321983"/>
                    <a:pt x="6922376" y="2451903"/>
                  </a:cubicBezTo>
                  <a:cubicBezTo>
                    <a:pt x="6913804" y="2487146"/>
                    <a:pt x="6888753" y="2509816"/>
                    <a:pt x="6854654" y="2521913"/>
                  </a:cubicBezTo>
                  <a:cubicBezTo>
                    <a:pt x="6852368" y="2522675"/>
                    <a:pt x="6849320" y="2522008"/>
                    <a:pt x="6847510" y="2523246"/>
                  </a:cubicBezTo>
                  <a:cubicBezTo>
                    <a:pt x="6761213" y="2582872"/>
                    <a:pt x="6675393" y="2559060"/>
                    <a:pt x="6588811" y="2523436"/>
                  </a:cubicBezTo>
                  <a:cubicBezTo>
                    <a:pt x="6543472" y="2504768"/>
                    <a:pt x="6504038" y="2483622"/>
                    <a:pt x="6512992" y="2424281"/>
                  </a:cubicBezTo>
                  <a:cubicBezTo>
                    <a:pt x="6515278" y="2408946"/>
                    <a:pt x="6504324" y="2396468"/>
                    <a:pt x="6502038" y="2382752"/>
                  </a:cubicBezTo>
                  <a:cubicBezTo>
                    <a:pt x="6493275" y="2330841"/>
                    <a:pt x="6493751" y="2278930"/>
                    <a:pt x="6539281" y="2242353"/>
                  </a:cubicBezTo>
                  <a:cubicBezTo>
                    <a:pt x="6590526" y="2201206"/>
                    <a:pt x="6598050" y="2152152"/>
                    <a:pt x="6577190" y="2093192"/>
                  </a:cubicBezTo>
                  <a:cubicBezTo>
                    <a:pt x="6570427" y="2074047"/>
                    <a:pt x="6570713" y="2052330"/>
                    <a:pt x="6566046" y="2019945"/>
                  </a:cubicBezTo>
                  <a:cubicBezTo>
                    <a:pt x="6515278" y="2115766"/>
                    <a:pt x="6420504" y="2108813"/>
                    <a:pt x="6345542" y="2140817"/>
                  </a:cubicBezTo>
                  <a:cubicBezTo>
                    <a:pt x="6321920" y="2150914"/>
                    <a:pt x="6297250" y="2133197"/>
                    <a:pt x="6278772" y="2118814"/>
                  </a:cubicBezTo>
                  <a:cubicBezTo>
                    <a:pt x="6249531" y="2095954"/>
                    <a:pt x="6214955" y="2084429"/>
                    <a:pt x="6183808" y="2066236"/>
                  </a:cubicBezTo>
                  <a:cubicBezTo>
                    <a:pt x="6165425" y="2055473"/>
                    <a:pt x="6144374" y="2047853"/>
                    <a:pt x="6128372" y="2055664"/>
                  </a:cubicBezTo>
                  <a:cubicBezTo>
                    <a:pt x="6055887" y="2090716"/>
                    <a:pt x="6016454" y="2033661"/>
                    <a:pt x="5969591" y="2000990"/>
                  </a:cubicBezTo>
                  <a:cubicBezTo>
                    <a:pt x="5922156" y="1967938"/>
                    <a:pt x="5877770" y="1930410"/>
                    <a:pt x="5832812" y="1893929"/>
                  </a:cubicBezTo>
                  <a:cubicBezTo>
                    <a:pt x="5820810" y="1884214"/>
                    <a:pt x="5809666" y="1876974"/>
                    <a:pt x="5793568" y="1879546"/>
                  </a:cubicBezTo>
                  <a:cubicBezTo>
                    <a:pt x="5725846" y="1890310"/>
                    <a:pt x="5662790" y="1908407"/>
                    <a:pt x="5620881" y="1969939"/>
                  </a:cubicBezTo>
                  <a:cubicBezTo>
                    <a:pt x="5609069" y="1987274"/>
                    <a:pt x="5603735" y="2000228"/>
                    <a:pt x="5608117" y="2022421"/>
                  </a:cubicBezTo>
                  <a:cubicBezTo>
                    <a:pt x="5626786" y="2117385"/>
                    <a:pt x="5636406" y="2213493"/>
                    <a:pt x="5633358" y="2310743"/>
                  </a:cubicBezTo>
                  <a:cubicBezTo>
                    <a:pt x="5632596" y="2335604"/>
                    <a:pt x="5625166" y="2354844"/>
                    <a:pt x="5606021" y="2366845"/>
                  </a:cubicBezTo>
                  <a:cubicBezTo>
                    <a:pt x="5540108" y="2408184"/>
                    <a:pt x="5477815" y="2457904"/>
                    <a:pt x="5389709" y="2437521"/>
                  </a:cubicBezTo>
                  <a:cubicBezTo>
                    <a:pt x="5349704" y="2428282"/>
                    <a:pt x="5309889" y="2437902"/>
                    <a:pt x="5272932" y="2464381"/>
                  </a:cubicBezTo>
                  <a:cubicBezTo>
                    <a:pt x="5218926" y="2503148"/>
                    <a:pt x="5172158" y="2546582"/>
                    <a:pt x="5135487" y="2602399"/>
                  </a:cubicBezTo>
                  <a:cubicBezTo>
                    <a:pt x="5098910" y="2658215"/>
                    <a:pt x="5088528" y="2658406"/>
                    <a:pt x="5022139" y="2644213"/>
                  </a:cubicBezTo>
                  <a:cubicBezTo>
                    <a:pt x="4939653" y="2626688"/>
                    <a:pt x="4857642" y="2608685"/>
                    <a:pt x="4771631" y="2610019"/>
                  </a:cubicBezTo>
                  <a:cubicBezTo>
                    <a:pt x="4718863" y="2610876"/>
                    <a:pt x="4672000" y="2627068"/>
                    <a:pt x="4623994" y="2641832"/>
                  </a:cubicBezTo>
                  <a:cubicBezTo>
                    <a:pt x="4585703" y="2653643"/>
                    <a:pt x="4549032" y="2651452"/>
                    <a:pt x="4512266" y="2640499"/>
                  </a:cubicBezTo>
                  <a:cubicBezTo>
                    <a:pt x="4473213" y="2628878"/>
                    <a:pt x="4435018" y="2614305"/>
                    <a:pt x="4396251" y="2601446"/>
                  </a:cubicBezTo>
                  <a:cubicBezTo>
                    <a:pt x="4379487" y="2595827"/>
                    <a:pt x="4359294" y="2587445"/>
                    <a:pt x="4356151" y="2572395"/>
                  </a:cubicBezTo>
                  <a:cubicBezTo>
                    <a:pt x="4345769" y="2521913"/>
                    <a:pt x="4306145" y="2523912"/>
                    <a:pt x="4269950" y="2517531"/>
                  </a:cubicBezTo>
                  <a:cubicBezTo>
                    <a:pt x="4234707" y="2511340"/>
                    <a:pt x="4214133" y="2527627"/>
                    <a:pt x="4228611" y="2558298"/>
                  </a:cubicBezTo>
                  <a:cubicBezTo>
                    <a:pt x="4242899" y="2588492"/>
                    <a:pt x="4238327" y="2619639"/>
                    <a:pt x="4248709" y="2649833"/>
                  </a:cubicBezTo>
                  <a:cubicBezTo>
                    <a:pt x="4269092" y="2709174"/>
                    <a:pt x="4240613" y="2742511"/>
                    <a:pt x="4177367" y="2743750"/>
                  </a:cubicBezTo>
                  <a:cubicBezTo>
                    <a:pt x="4126027" y="2744797"/>
                    <a:pt x="4074687" y="2742511"/>
                    <a:pt x="4023347" y="2744131"/>
                  </a:cubicBezTo>
                  <a:cubicBezTo>
                    <a:pt x="3990677" y="2745179"/>
                    <a:pt x="3960101" y="2740701"/>
                    <a:pt x="3933146" y="2722414"/>
                  </a:cubicBezTo>
                  <a:cubicBezTo>
                    <a:pt x="3861708" y="2673931"/>
                    <a:pt x="3791033" y="2683933"/>
                    <a:pt x="3725596" y="2730320"/>
                  </a:cubicBezTo>
                  <a:cubicBezTo>
                    <a:pt x="3677113" y="2764705"/>
                    <a:pt x="3619773" y="2786422"/>
                    <a:pt x="3579196" y="2831951"/>
                  </a:cubicBezTo>
                  <a:cubicBezTo>
                    <a:pt x="3575005" y="2832618"/>
                    <a:pt x="3570148" y="2832618"/>
                    <a:pt x="3565195" y="2832618"/>
                  </a:cubicBezTo>
                  <a:close/>
                </a:path>
              </a:pathLst>
            </a:custGeom>
            <a:solidFill>
              <a:srgbClr val="71A7D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Полилиния: фигура 5">
              <a:extLst>
                <a:ext uri="{FF2B5EF4-FFF2-40B4-BE49-F238E27FC236}">
                  <a16:creationId xmlns:a16="http://schemas.microsoft.com/office/drawing/2014/main" id="{B3024988-2AE8-1FB9-6FE7-019A6E024201}"/>
                </a:ext>
              </a:extLst>
            </p:cNvPr>
            <p:cNvSpPr/>
            <p:nvPr/>
          </p:nvSpPr>
          <p:spPr>
            <a:xfrm>
              <a:off x="4219229" y="358845"/>
              <a:ext cx="3286138" cy="4266417"/>
            </a:xfrm>
            <a:custGeom>
              <a:gdLst>
                <a:gd name="connsiteX0" fmla="*/ 1708464 w 3286138"/>
                <a:gd name="connsiteY0" fmla="*/ 152 h 4266417"/>
                <a:gd name="connsiteX1" fmla="*/ 1775044 w 3286138"/>
                <a:gd name="connsiteY1" fmla="*/ 3200 h 4266417"/>
                <a:gd name="connsiteX2" fmla="*/ 2484180 w 3286138"/>
                <a:gd name="connsiteY2" fmla="*/ 241611 h 4266417"/>
                <a:gd name="connsiteX3" fmla="*/ 2830033 w 3286138"/>
                <a:gd name="connsiteY3" fmla="*/ 510882 h 4266417"/>
                <a:gd name="connsiteX4" fmla="*/ 3054442 w 3286138"/>
                <a:gd name="connsiteY4" fmla="*/ 811777 h 4266417"/>
                <a:gd name="connsiteX5" fmla="*/ 3175886 w 3286138"/>
                <a:gd name="connsiteY5" fmla="*/ 1058189 h 4266417"/>
                <a:gd name="connsiteX6" fmla="*/ 3273898 w 3286138"/>
                <a:gd name="connsiteY6" fmla="*/ 1470621 h 4266417"/>
                <a:gd name="connsiteX7" fmla="*/ 3285423 w 3286138"/>
                <a:gd name="connsiteY7" fmla="*/ 1724463 h 4266417"/>
                <a:gd name="connsiteX8" fmla="*/ 3203603 w 3286138"/>
                <a:gd name="connsiteY8" fmla="*/ 2162136 h 4266417"/>
                <a:gd name="connsiteX9" fmla="*/ 3007293 w 3286138"/>
                <a:gd name="connsiteY9" fmla="*/ 2563234 h 4266417"/>
                <a:gd name="connsiteX10" fmla="*/ 2782598 w 3286138"/>
                <a:gd name="connsiteY10" fmla="*/ 2855842 h 4266417"/>
                <a:gd name="connsiteX11" fmla="*/ 2521899 w 3286138"/>
                <a:gd name="connsiteY11" fmla="*/ 3185026 h 4266417"/>
                <a:gd name="connsiteX12" fmla="*/ 2273868 w 3286138"/>
                <a:gd name="connsiteY12" fmla="*/ 3497065 h 4266417"/>
                <a:gd name="connsiteX13" fmla="*/ 2023170 w 3286138"/>
                <a:gd name="connsiteY13" fmla="*/ 3815772 h 4266417"/>
                <a:gd name="connsiteX14" fmla="*/ 1823621 w 3286138"/>
                <a:gd name="connsiteY14" fmla="*/ 4064374 h 4266417"/>
                <a:gd name="connsiteX15" fmla="*/ 1691795 w 3286138"/>
                <a:gd name="connsiteY15" fmla="*/ 4228395 h 4266417"/>
                <a:gd name="connsiteX16" fmla="*/ 1600165 w 3286138"/>
                <a:gd name="connsiteY16" fmla="*/ 4230681 h 4266417"/>
                <a:gd name="connsiteX17" fmla="*/ 1425000 w 3286138"/>
                <a:gd name="connsiteY17" fmla="*/ 4008843 h 4266417"/>
                <a:gd name="connsiteX18" fmla="*/ 1159633 w 3286138"/>
                <a:gd name="connsiteY18" fmla="*/ 3673754 h 4266417"/>
                <a:gd name="connsiteX19" fmla="*/ 911126 w 3286138"/>
                <a:gd name="connsiteY19" fmla="*/ 3361810 h 4266417"/>
                <a:gd name="connsiteX20" fmla="*/ 704243 w 3286138"/>
                <a:gd name="connsiteY20" fmla="*/ 3100730 h 4266417"/>
                <a:gd name="connsiteX21" fmla="*/ 456212 w 3286138"/>
                <a:gd name="connsiteY21" fmla="*/ 2788881 h 4266417"/>
                <a:gd name="connsiteX22" fmla="*/ 267046 w 3286138"/>
                <a:gd name="connsiteY22" fmla="*/ 2533230 h 4266417"/>
                <a:gd name="connsiteX23" fmla="*/ 29397 w 3286138"/>
                <a:gd name="connsiteY23" fmla="*/ 1932774 h 4266417"/>
                <a:gd name="connsiteX24" fmla="*/ 727 w 3286138"/>
                <a:gd name="connsiteY24" fmla="*/ 1630356 h 4266417"/>
                <a:gd name="connsiteX25" fmla="*/ 119694 w 3286138"/>
                <a:gd name="connsiteY25" fmla="*/ 1046283 h 4266417"/>
                <a:gd name="connsiteX26" fmla="*/ 298002 w 3286138"/>
                <a:gd name="connsiteY26" fmla="*/ 715765 h 4266417"/>
                <a:gd name="connsiteX27" fmla="*/ 569464 w 3286138"/>
                <a:gd name="connsiteY27" fmla="*/ 414584 h 4266417"/>
                <a:gd name="connsiteX28" fmla="*/ 890647 w 3286138"/>
                <a:gd name="connsiteY28" fmla="*/ 192747 h 4266417"/>
                <a:gd name="connsiteX29" fmla="*/ 1424809 w 3286138"/>
                <a:gd name="connsiteY29" fmla="*/ 24726 h 4266417"/>
                <a:gd name="connsiteX30" fmla="*/ 1571495 w 3286138"/>
                <a:gd name="connsiteY30" fmla="*/ 4057 h 4266417"/>
                <a:gd name="connsiteX31" fmla="*/ 1708464 w 3286138"/>
                <a:gd name="connsiteY31" fmla="*/ 152 h 4266417"/>
                <a:gd name="connsiteX32" fmla="*/ 1656934 w 3286138"/>
                <a:gd name="connsiteY32" fmla="*/ 4065898 h 4266417"/>
                <a:gd name="connsiteX33" fmla="*/ 1819145 w 3286138"/>
                <a:gd name="connsiteY33" fmla="*/ 3855872 h 4266417"/>
                <a:gd name="connsiteX34" fmla="*/ 2116896 w 3286138"/>
                <a:gd name="connsiteY34" fmla="*/ 3464490 h 4266417"/>
                <a:gd name="connsiteX35" fmla="*/ 2449890 w 3286138"/>
                <a:gd name="connsiteY35" fmla="*/ 3035579 h 4266417"/>
                <a:gd name="connsiteX36" fmla="*/ 2680871 w 3286138"/>
                <a:gd name="connsiteY36" fmla="*/ 2738113 h 4266417"/>
                <a:gd name="connsiteX37" fmla="*/ 2790885 w 3286138"/>
                <a:gd name="connsiteY37" fmla="*/ 2585332 h 4266417"/>
                <a:gd name="connsiteX38" fmla="*/ 2983385 w 3286138"/>
                <a:gd name="connsiteY38" fmla="*/ 2253100 h 4266417"/>
                <a:gd name="connsiteX39" fmla="*/ 3121784 w 3286138"/>
                <a:gd name="connsiteY39" fmla="*/ 1830285 h 4266417"/>
                <a:gd name="connsiteX40" fmla="*/ 3111116 w 3286138"/>
                <a:gd name="connsiteY40" fmla="*/ 1397755 h 4266417"/>
                <a:gd name="connsiteX41" fmla="*/ 2880611 w 3286138"/>
                <a:gd name="connsiteY41" fmla="*/ 822350 h 4266417"/>
                <a:gd name="connsiteX42" fmla="*/ 2399503 w 3286138"/>
                <a:gd name="connsiteY42" fmla="*/ 373341 h 4266417"/>
                <a:gd name="connsiteX43" fmla="*/ 1687890 w 3286138"/>
                <a:gd name="connsiteY43" fmla="*/ 155981 h 4266417"/>
                <a:gd name="connsiteX44" fmla="*/ 1525774 w 3286138"/>
                <a:gd name="connsiteY44" fmla="*/ 162458 h 4266417"/>
                <a:gd name="connsiteX45" fmla="*/ 1430906 w 3286138"/>
                <a:gd name="connsiteY45" fmla="*/ 175031 h 4266417"/>
                <a:gd name="connsiteX46" fmla="*/ 1033332 w 3286138"/>
                <a:gd name="connsiteY46" fmla="*/ 299332 h 4266417"/>
                <a:gd name="connsiteX47" fmla="*/ 634806 w 3286138"/>
                <a:gd name="connsiteY47" fmla="*/ 561746 h 4266417"/>
                <a:gd name="connsiteX48" fmla="*/ 210753 w 3286138"/>
                <a:gd name="connsiteY48" fmla="*/ 1262310 h 4266417"/>
                <a:gd name="connsiteX49" fmla="*/ 162556 w 3286138"/>
                <a:gd name="connsiteY49" fmla="*/ 1532439 h 4266417"/>
                <a:gd name="connsiteX50" fmla="*/ 175130 w 3286138"/>
                <a:gd name="connsiteY50" fmla="*/ 1871243 h 4266417"/>
                <a:gd name="connsiteX51" fmla="*/ 285619 w 3286138"/>
                <a:gd name="connsiteY51" fmla="*/ 2214143 h 4266417"/>
                <a:gd name="connsiteX52" fmla="*/ 434781 w 3286138"/>
                <a:gd name="connsiteY52" fmla="*/ 2470746 h 4266417"/>
                <a:gd name="connsiteX53" fmla="*/ 684907 w 3286138"/>
                <a:gd name="connsiteY53" fmla="*/ 2833554 h 4266417"/>
                <a:gd name="connsiteX54" fmla="*/ 922556 w 3286138"/>
                <a:gd name="connsiteY54" fmla="*/ 3135115 h 4266417"/>
                <a:gd name="connsiteX55" fmla="*/ 1147346 w 3286138"/>
                <a:gd name="connsiteY55" fmla="*/ 3427437 h 4266417"/>
                <a:gd name="connsiteX56" fmla="*/ 1484341 w 3286138"/>
                <a:gd name="connsiteY56" fmla="*/ 3861587 h 4266417"/>
                <a:gd name="connsiteX57" fmla="*/ 1656934 w 3286138"/>
                <a:gd name="connsiteY57" fmla="*/ 4065898 h 426641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3286138" h="4266417">
                  <a:moveTo>
                    <a:pt x="1708464" y="152"/>
                  </a:moveTo>
                  <a:cubicBezTo>
                    <a:pt x="1756470" y="152"/>
                    <a:pt x="1761137" y="2152"/>
                    <a:pt x="1775044" y="3200"/>
                  </a:cubicBezTo>
                  <a:cubicBezTo>
                    <a:pt x="2036410" y="22345"/>
                    <a:pt x="2257009" y="107880"/>
                    <a:pt x="2484180" y="241611"/>
                  </a:cubicBezTo>
                  <a:cubicBezTo>
                    <a:pt x="2612196" y="317049"/>
                    <a:pt x="2728591" y="406584"/>
                    <a:pt x="2830033" y="510882"/>
                  </a:cubicBezTo>
                  <a:cubicBezTo>
                    <a:pt x="2916425" y="599751"/>
                    <a:pt x="2993386" y="700335"/>
                    <a:pt x="3054442" y="811777"/>
                  </a:cubicBezTo>
                  <a:cubicBezTo>
                    <a:pt x="3098638" y="892359"/>
                    <a:pt x="3145977" y="971321"/>
                    <a:pt x="3175886" y="1058189"/>
                  </a:cubicBezTo>
                  <a:cubicBezTo>
                    <a:pt x="3221986" y="1192110"/>
                    <a:pt x="3271326" y="1324413"/>
                    <a:pt x="3273898" y="1470621"/>
                  </a:cubicBezTo>
                  <a:cubicBezTo>
                    <a:pt x="3275422" y="1554822"/>
                    <a:pt x="3289424" y="1639690"/>
                    <a:pt x="3285423" y="1724463"/>
                  </a:cubicBezTo>
                  <a:cubicBezTo>
                    <a:pt x="3278375" y="1873910"/>
                    <a:pt x="3254372" y="2019452"/>
                    <a:pt x="3203603" y="2162136"/>
                  </a:cubicBezTo>
                  <a:cubicBezTo>
                    <a:pt x="3153025" y="2304059"/>
                    <a:pt x="3088541" y="2437409"/>
                    <a:pt x="3007293" y="2563234"/>
                  </a:cubicBezTo>
                  <a:cubicBezTo>
                    <a:pt x="2940332" y="2666771"/>
                    <a:pt x="2858322" y="2758878"/>
                    <a:pt x="2782598" y="2855842"/>
                  </a:cubicBezTo>
                  <a:cubicBezTo>
                    <a:pt x="2696492" y="2966142"/>
                    <a:pt x="2608958" y="3075489"/>
                    <a:pt x="2521899" y="3185026"/>
                  </a:cubicBezTo>
                  <a:cubicBezTo>
                    <a:pt x="2439317" y="3289039"/>
                    <a:pt x="2356259" y="3392766"/>
                    <a:pt x="2273868" y="3497065"/>
                  </a:cubicBezTo>
                  <a:cubicBezTo>
                    <a:pt x="2190048" y="3603078"/>
                    <a:pt x="2107085" y="3709854"/>
                    <a:pt x="2023170" y="3815772"/>
                  </a:cubicBezTo>
                  <a:cubicBezTo>
                    <a:pt x="1957162" y="3899020"/>
                    <a:pt x="1890201" y="3981602"/>
                    <a:pt x="1823621" y="4064374"/>
                  </a:cubicBezTo>
                  <a:cubicBezTo>
                    <a:pt x="1779616" y="4119048"/>
                    <a:pt x="1734848" y="4173054"/>
                    <a:pt x="1691795" y="4228395"/>
                  </a:cubicBezTo>
                  <a:cubicBezTo>
                    <a:pt x="1653505" y="4277639"/>
                    <a:pt x="1639979" y="4279734"/>
                    <a:pt x="1600165" y="4230681"/>
                  </a:cubicBezTo>
                  <a:cubicBezTo>
                    <a:pt x="1540729" y="4157529"/>
                    <a:pt x="1483388" y="4082757"/>
                    <a:pt x="1425000" y="4008843"/>
                  </a:cubicBezTo>
                  <a:cubicBezTo>
                    <a:pt x="1336703" y="3897115"/>
                    <a:pt x="1248311" y="3785387"/>
                    <a:pt x="1159633" y="3673754"/>
                  </a:cubicBezTo>
                  <a:cubicBezTo>
                    <a:pt x="1076956" y="3569646"/>
                    <a:pt x="993898" y="3465823"/>
                    <a:pt x="911126" y="3361810"/>
                  </a:cubicBezTo>
                  <a:cubicBezTo>
                    <a:pt x="842070" y="3274847"/>
                    <a:pt x="773299" y="3187693"/>
                    <a:pt x="704243" y="3100730"/>
                  </a:cubicBezTo>
                  <a:cubicBezTo>
                    <a:pt x="621566" y="2996812"/>
                    <a:pt x="537841" y="2893656"/>
                    <a:pt x="456212" y="2788881"/>
                  </a:cubicBezTo>
                  <a:cubicBezTo>
                    <a:pt x="391061" y="2705252"/>
                    <a:pt x="323624" y="2623527"/>
                    <a:pt x="267046" y="2533230"/>
                  </a:cubicBezTo>
                  <a:cubicBezTo>
                    <a:pt x="150555" y="2347493"/>
                    <a:pt x="67402" y="2149182"/>
                    <a:pt x="29397" y="1932774"/>
                  </a:cubicBezTo>
                  <a:cubicBezTo>
                    <a:pt x="11776" y="1832762"/>
                    <a:pt x="-3560" y="1732083"/>
                    <a:pt x="727" y="1630356"/>
                  </a:cubicBezTo>
                  <a:cubicBezTo>
                    <a:pt x="9204" y="1429569"/>
                    <a:pt x="43589" y="1234306"/>
                    <a:pt x="119694" y="1046283"/>
                  </a:cubicBezTo>
                  <a:cubicBezTo>
                    <a:pt x="167224" y="928935"/>
                    <a:pt x="226184" y="816825"/>
                    <a:pt x="298002" y="715765"/>
                  </a:cubicBezTo>
                  <a:cubicBezTo>
                    <a:pt x="375726" y="606513"/>
                    <a:pt x="462118" y="502024"/>
                    <a:pt x="569464" y="414584"/>
                  </a:cubicBezTo>
                  <a:cubicBezTo>
                    <a:pt x="671382" y="331622"/>
                    <a:pt x="775109" y="252660"/>
                    <a:pt x="890647" y="192747"/>
                  </a:cubicBezTo>
                  <a:cubicBezTo>
                    <a:pt x="1058097" y="105975"/>
                    <a:pt x="1237072" y="53111"/>
                    <a:pt x="1424809" y="24726"/>
                  </a:cubicBezTo>
                  <a:cubicBezTo>
                    <a:pt x="1472244" y="17583"/>
                    <a:pt x="1497962" y="11296"/>
                    <a:pt x="1571495" y="4057"/>
                  </a:cubicBezTo>
                  <a:cubicBezTo>
                    <a:pt x="1624834" y="-1182"/>
                    <a:pt x="1659601" y="152"/>
                    <a:pt x="1708464" y="152"/>
                  </a:cubicBezTo>
                  <a:close/>
                  <a:moveTo>
                    <a:pt x="1656934" y="4065898"/>
                  </a:moveTo>
                  <a:cubicBezTo>
                    <a:pt x="1713607" y="3992651"/>
                    <a:pt x="1766757" y="3924547"/>
                    <a:pt x="1819145" y="3855872"/>
                  </a:cubicBezTo>
                  <a:cubicBezTo>
                    <a:pt x="1918586" y="3725570"/>
                    <a:pt x="2016979" y="3594411"/>
                    <a:pt x="2116896" y="3464490"/>
                  </a:cubicBezTo>
                  <a:cubicBezTo>
                    <a:pt x="2227291" y="3321043"/>
                    <a:pt x="2338829" y="3178454"/>
                    <a:pt x="2449890" y="3035579"/>
                  </a:cubicBezTo>
                  <a:cubicBezTo>
                    <a:pt x="2526947" y="2936424"/>
                    <a:pt x="2604481" y="2837840"/>
                    <a:pt x="2680871" y="2738113"/>
                  </a:cubicBezTo>
                  <a:cubicBezTo>
                    <a:pt x="2719066" y="2688297"/>
                    <a:pt x="2759929" y="2639529"/>
                    <a:pt x="2790885" y="2585332"/>
                  </a:cubicBezTo>
                  <a:cubicBezTo>
                    <a:pt x="2854322" y="2474080"/>
                    <a:pt x="2915567" y="2361114"/>
                    <a:pt x="2983385" y="2253100"/>
                  </a:cubicBezTo>
                  <a:cubicBezTo>
                    <a:pt x="3065872" y="2121560"/>
                    <a:pt x="3107401" y="1979066"/>
                    <a:pt x="3121784" y="1830285"/>
                  </a:cubicBezTo>
                  <a:cubicBezTo>
                    <a:pt x="3135690" y="1687029"/>
                    <a:pt x="3136166" y="1541868"/>
                    <a:pt x="3111116" y="1397755"/>
                  </a:cubicBezTo>
                  <a:cubicBezTo>
                    <a:pt x="3074920" y="1189158"/>
                    <a:pt x="2999769" y="994848"/>
                    <a:pt x="2880611" y="822350"/>
                  </a:cubicBezTo>
                  <a:cubicBezTo>
                    <a:pt x="2754118" y="639279"/>
                    <a:pt x="2596099" y="486498"/>
                    <a:pt x="2399503" y="373341"/>
                  </a:cubicBezTo>
                  <a:cubicBezTo>
                    <a:pt x="2180333" y="247230"/>
                    <a:pt x="1941731" y="154076"/>
                    <a:pt x="1687890" y="155981"/>
                  </a:cubicBezTo>
                  <a:cubicBezTo>
                    <a:pt x="1617024" y="156552"/>
                    <a:pt x="1600355" y="155981"/>
                    <a:pt x="1525774" y="162458"/>
                  </a:cubicBezTo>
                  <a:cubicBezTo>
                    <a:pt x="1508820" y="163982"/>
                    <a:pt x="1447289" y="171221"/>
                    <a:pt x="1430906" y="175031"/>
                  </a:cubicBezTo>
                  <a:cubicBezTo>
                    <a:pt x="1295174" y="206749"/>
                    <a:pt x="1162681" y="242754"/>
                    <a:pt x="1033332" y="299332"/>
                  </a:cubicBezTo>
                  <a:cubicBezTo>
                    <a:pt x="884266" y="364483"/>
                    <a:pt x="752249" y="453256"/>
                    <a:pt x="634806" y="561746"/>
                  </a:cubicBezTo>
                  <a:cubicBezTo>
                    <a:pt x="427161" y="753675"/>
                    <a:pt x="286667" y="989514"/>
                    <a:pt x="210753" y="1262310"/>
                  </a:cubicBezTo>
                  <a:cubicBezTo>
                    <a:pt x="186178" y="1350606"/>
                    <a:pt x="165033" y="1440903"/>
                    <a:pt x="162556" y="1532439"/>
                  </a:cubicBezTo>
                  <a:cubicBezTo>
                    <a:pt x="159413" y="1645310"/>
                    <a:pt x="154936" y="1758943"/>
                    <a:pt x="175130" y="1871243"/>
                  </a:cubicBezTo>
                  <a:cubicBezTo>
                    <a:pt x="196561" y="1990496"/>
                    <a:pt x="222659" y="2108225"/>
                    <a:pt x="285619" y="2214143"/>
                  </a:cubicBezTo>
                  <a:cubicBezTo>
                    <a:pt x="336197" y="2299201"/>
                    <a:pt x="390585" y="2382450"/>
                    <a:pt x="434781" y="2470746"/>
                  </a:cubicBezTo>
                  <a:cubicBezTo>
                    <a:pt x="501456" y="2603811"/>
                    <a:pt x="594896" y="2717349"/>
                    <a:pt x="684907" y="2833554"/>
                  </a:cubicBezTo>
                  <a:cubicBezTo>
                    <a:pt x="763298" y="2934709"/>
                    <a:pt x="843975" y="3034055"/>
                    <a:pt x="922556" y="3135115"/>
                  </a:cubicBezTo>
                  <a:cubicBezTo>
                    <a:pt x="998089" y="3232080"/>
                    <a:pt x="1070765" y="3331330"/>
                    <a:pt x="1147346" y="3427437"/>
                  </a:cubicBezTo>
                  <a:cubicBezTo>
                    <a:pt x="1261551" y="3570789"/>
                    <a:pt x="1370231" y="3718331"/>
                    <a:pt x="1484341" y="3861587"/>
                  </a:cubicBezTo>
                  <a:cubicBezTo>
                    <a:pt x="1538348" y="3929119"/>
                    <a:pt x="1581877" y="4006653"/>
                    <a:pt x="1656934" y="4065898"/>
                  </a:cubicBezTo>
                  <a:close/>
                </a:path>
              </a:pathLst>
            </a:custGeom>
            <a:solidFill>
              <a:srgbClr val="71A7D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Полилиния: фигура 6">
              <a:extLst>
                <a:ext uri="{FF2B5EF4-FFF2-40B4-BE49-F238E27FC236}">
                  <a16:creationId xmlns:a16="http://schemas.microsoft.com/office/drawing/2014/main" id="{5B3C3278-1E02-2EF3-8B5B-1916266DE5A4}"/>
                </a:ext>
              </a:extLst>
            </p:cNvPr>
            <p:cNvSpPr/>
            <p:nvPr/>
          </p:nvSpPr>
          <p:spPr>
            <a:xfrm>
              <a:off x="8397901" y="1906653"/>
              <a:ext cx="1498382" cy="2404455"/>
            </a:xfrm>
            <a:custGeom>
              <a:gdLst>
                <a:gd name="connsiteX0" fmla="*/ 1498383 w 1498382"/>
                <a:gd name="connsiteY0" fmla="*/ 2353308 h 2404455"/>
                <a:gd name="connsiteX1" fmla="*/ 1366367 w 1498382"/>
                <a:gd name="connsiteY1" fmla="*/ 2390836 h 2404455"/>
                <a:gd name="connsiteX2" fmla="*/ 983176 w 1498382"/>
                <a:gd name="connsiteY2" fmla="*/ 2180143 h 2404455"/>
                <a:gd name="connsiteX3" fmla="*/ 895927 w 1498382"/>
                <a:gd name="connsiteY3" fmla="*/ 2074511 h 2404455"/>
                <a:gd name="connsiteX4" fmla="*/ 799344 w 1498382"/>
                <a:gd name="connsiteY4" fmla="*/ 1835148 h 2404455"/>
                <a:gd name="connsiteX5" fmla="*/ 735811 w 1498382"/>
                <a:gd name="connsiteY5" fmla="*/ 1714656 h 2404455"/>
                <a:gd name="connsiteX6" fmla="*/ 676375 w 1498382"/>
                <a:gd name="connsiteY6" fmla="*/ 1547016 h 2404455"/>
                <a:gd name="connsiteX7" fmla="*/ 705237 w 1498382"/>
                <a:gd name="connsiteY7" fmla="*/ 1495010 h 2404455"/>
                <a:gd name="connsiteX8" fmla="*/ 753623 w 1498382"/>
                <a:gd name="connsiteY8" fmla="*/ 1514060 h 2404455"/>
                <a:gd name="connsiteX9" fmla="*/ 955458 w 1498382"/>
                <a:gd name="connsiteY9" fmla="*/ 1875629 h 2404455"/>
                <a:gd name="connsiteX10" fmla="*/ 1113859 w 1498382"/>
                <a:gd name="connsiteY10" fmla="*/ 2108325 h 2404455"/>
                <a:gd name="connsiteX11" fmla="*/ 1246352 w 1498382"/>
                <a:gd name="connsiteY11" fmla="*/ 2196050 h 2404455"/>
                <a:gd name="connsiteX12" fmla="*/ 1328838 w 1498382"/>
                <a:gd name="connsiteY12" fmla="*/ 2216719 h 2404455"/>
                <a:gd name="connsiteX13" fmla="*/ 1323313 w 1498382"/>
                <a:gd name="connsiteY13" fmla="*/ 2177762 h 2404455"/>
                <a:gd name="connsiteX14" fmla="*/ 1264830 w 1498382"/>
                <a:gd name="connsiteY14" fmla="*/ 2065653 h 2404455"/>
                <a:gd name="connsiteX15" fmla="*/ 1233969 w 1498382"/>
                <a:gd name="connsiteY15" fmla="*/ 2004121 h 2404455"/>
                <a:gd name="connsiteX16" fmla="*/ 1166342 w 1498382"/>
                <a:gd name="connsiteY16" fmla="*/ 1836672 h 2404455"/>
                <a:gd name="connsiteX17" fmla="*/ 1145768 w 1498382"/>
                <a:gd name="connsiteY17" fmla="*/ 1807335 h 2404455"/>
                <a:gd name="connsiteX18" fmla="*/ 1030229 w 1498382"/>
                <a:gd name="connsiteY18" fmla="*/ 1706370 h 2404455"/>
                <a:gd name="connsiteX19" fmla="*/ 877258 w 1498382"/>
                <a:gd name="connsiteY19" fmla="*/ 1548064 h 2404455"/>
                <a:gd name="connsiteX20" fmla="*/ 837158 w 1498382"/>
                <a:gd name="connsiteY20" fmla="*/ 1470912 h 2404455"/>
                <a:gd name="connsiteX21" fmla="*/ 838396 w 1498382"/>
                <a:gd name="connsiteY21" fmla="*/ 1325274 h 2404455"/>
                <a:gd name="connsiteX22" fmla="*/ 851445 w 1498382"/>
                <a:gd name="connsiteY22" fmla="*/ 1255837 h 2404455"/>
                <a:gd name="connsiteX23" fmla="*/ 888593 w 1498382"/>
                <a:gd name="connsiteY23" fmla="*/ 1137346 h 2404455"/>
                <a:gd name="connsiteX24" fmla="*/ 905166 w 1498382"/>
                <a:gd name="connsiteY24" fmla="*/ 1045621 h 2404455"/>
                <a:gd name="connsiteX25" fmla="*/ 818774 w 1498382"/>
                <a:gd name="connsiteY25" fmla="*/ 831880 h 2404455"/>
                <a:gd name="connsiteX26" fmla="*/ 819155 w 1498382"/>
                <a:gd name="connsiteY26" fmla="*/ 733486 h 2404455"/>
                <a:gd name="connsiteX27" fmla="*/ 787056 w 1498382"/>
                <a:gd name="connsiteY27" fmla="*/ 695577 h 2404455"/>
                <a:gd name="connsiteX28" fmla="*/ 679804 w 1498382"/>
                <a:gd name="connsiteY28" fmla="*/ 710912 h 2404455"/>
                <a:gd name="connsiteX29" fmla="*/ 618654 w 1498382"/>
                <a:gd name="connsiteY29" fmla="*/ 658905 h 2404455"/>
                <a:gd name="connsiteX30" fmla="*/ 602747 w 1498382"/>
                <a:gd name="connsiteY30" fmla="*/ 456594 h 2404455"/>
                <a:gd name="connsiteX31" fmla="*/ 640657 w 1498382"/>
                <a:gd name="connsiteY31" fmla="*/ 390967 h 2404455"/>
                <a:gd name="connsiteX32" fmla="*/ 747337 w 1498382"/>
                <a:gd name="connsiteY32" fmla="*/ 329721 h 2404455"/>
                <a:gd name="connsiteX33" fmla="*/ 789628 w 1498382"/>
                <a:gd name="connsiteY33" fmla="*/ 188656 h 2404455"/>
                <a:gd name="connsiteX34" fmla="*/ 728668 w 1498382"/>
                <a:gd name="connsiteY34" fmla="*/ 153890 h 2404455"/>
                <a:gd name="connsiteX35" fmla="*/ 699140 w 1498382"/>
                <a:gd name="connsiteY35" fmla="*/ 195895 h 2404455"/>
                <a:gd name="connsiteX36" fmla="*/ 690092 w 1498382"/>
                <a:gd name="connsiteY36" fmla="*/ 237996 h 2404455"/>
                <a:gd name="connsiteX37" fmla="*/ 618559 w 1498382"/>
                <a:gd name="connsiteY37" fmla="*/ 311338 h 2404455"/>
                <a:gd name="connsiteX38" fmla="*/ 541216 w 1498382"/>
                <a:gd name="connsiteY38" fmla="*/ 329055 h 2404455"/>
                <a:gd name="connsiteX39" fmla="*/ 372242 w 1498382"/>
                <a:gd name="connsiteY39" fmla="*/ 400492 h 2404455"/>
                <a:gd name="connsiteX40" fmla="*/ 149738 w 1498382"/>
                <a:gd name="connsiteY40" fmla="*/ 598517 h 2404455"/>
                <a:gd name="connsiteX41" fmla="*/ 39820 w 1498382"/>
                <a:gd name="connsiteY41" fmla="*/ 623091 h 2404455"/>
                <a:gd name="connsiteX42" fmla="*/ 19055 w 1498382"/>
                <a:gd name="connsiteY42" fmla="*/ 540224 h 2404455"/>
                <a:gd name="connsiteX43" fmla="*/ 190600 w 1498382"/>
                <a:gd name="connsiteY43" fmla="*/ 369726 h 2404455"/>
                <a:gd name="connsiteX44" fmla="*/ 326713 w 1498382"/>
                <a:gd name="connsiteY44" fmla="*/ 261808 h 2404455"/>
                <a:gd name="connsiteX45" fmla="*/ 500639 w 1498382"/>
                <a:gd name="connsiteY45" fmla="*/ 200181 h 2404455"/>
                <a:gd name="connsiteX46" fmla="*/ 582173 w 1498382"/>
                <a:gd name="connsiteY46" fmla="*/ 122934 h 2404455"/>
                <a:gd name="connsiteX47" fmla="*/ 603986 w 1498382"/>
                <a:gd name="connsiteY47" fmla="*/ 46924 h 2404455"/>
                <a:gd name="connsiteX48" fmla="*/ 712094 w 1498382"/>
                <a:gd name="connsiteY48" fmla="*/ 6062 h 2404455"/>
                <a:gd name="connsiteX49" fmla="*/ 849350 w 1498382"/>
                <a:gd name="connsiteY49" fmla="*/ 49877 h 2404455"/>
                <a:gd name="connsiteX50" fmla="*/ 923835 w 1498382"/>
                <a:gd name="connsiteY50" fmla="*/ 144460 h 2404455"/>
                <a:gd name="connsiteX51" fmla="*/ 913167 w 1498382"/>
                <a:gd name="connsiteY51" fmla="*/ 369060 h 2404455"/>
                <a:gd name="connsiteX52" fmla="*/ 870876 w 1498382"/>
                <a:gd name="connsiteY52" fmla="*/ 421828 h 2404455"/>
                <a:gd name="connsiteX53" fmla="*/ 767054 w 1498382"/>
                <a:gd name="connsiteY53" fmla="*/ 473930 h 2404455"/>
                <a:gd name="connsiteX54" fmla="*/ 735050 w 1498382"/>
                <a:gd name="connsiteY54" fmla="*/ 524793 h 2404455"/>
                <a:gd name="connsiteX55" fmla="*/ 779245 w 1498382"/>
                <a:gd name="connsiteY55" fmla="*/ 561655 h 2404455"/>
                <a:gd name="connsiteX56" fmla="*/ 861922 w 1498382"/>
                <a:gd name="connsiteY56" fmla="*/ 537271 h 2404455"/>
                <a:gd name="connsiteX57" fmla="*/ 940504 w 1498382"/>
                <a:gd name="connsiteY57" fmla="*/ 541653 h 2404455"/>
                <a:gd name="connsiteX58" fmla="*/ 979270 w 1498382"/>
                <a:gd name="connsiteY58" fmla="*/ 616424 h 2404455"/>
                <a:gd name="connsiteX59" fmla="*/ 968317 w 1498382"/>
                <a:gd name="connsiteY59" fmla="*/ 672717 h 2404455"/>
                <a:gd name="connsiteX60" fmla="*/ 986700 w 1498382"/>
                <a:gd name="connsiteY60" fmla="*/ 891887 h 2404455"/>
                <a:gd name="connsiteX61" fmla="*/ 1057662 w 1498382"/>
                <a:gd name="connsiteY61" fmla="*/ 1057813 h 2404455"/>
                <a:gd name="connsiteX62" fmla="*/ 1037563 w 1498382"/>
                <a:gd name="connsiteY62" fmla="*/ 1175541 h 2404455"/>
                <a:gd name="connsiteX63" fmla="*/ 984033 w 1498382"/>
                <a:gd name="connsiteY63" fmla="*/ 1309844 h 2404455"/>
                <a:gd name="connsiteX64" fmla="*/ 978318 w 1498382"/>
                <a:gd name="connsiteY64" fmla="*/ 1352421 h 2404455"/>
                <a:gd name="connsiteX65" fmla="*/ 988129 w 1498382"/>
                <a:gd name="connsiteY65" fmla="*/ 1469102 h 2404455"/>
                <a:gd name="connsiteX66" fmla="*/ 1157864 w 1498382"/>
                <a:gd name="connsiteY66" fmla="*/ 1616930 h 2404455"/>
                <a:gd name="connsiteX67" fmla="*/ 1224730 w 1498382"/>
                <a:gd name="connsiteY67" fmla="*/ 1676366 h 2404455"/>
                <a:gd name="connsiteX68" fmla="*/ 1305692 w 1498382"/>
                <a:gd name="connsiteY68" fmla="*/ 1786856 h 2404455"/>
                <a:gd name="connsiteX69" fmla="*/ 1363509 w 1498382"/>
                <a:gd name="connsiteY69" fmla="*/ 1913443 h 2404455"/>
                <a:gd name="connsiteX70" fmla="*/ 1414182 w 1498382"/>
                <a:gd name="connsiteY70" fmla="*/ 2011646 h 2404455"/>
                <a:gd name="connsiteX71" fmla="*/ 1468475 w 1498382"/>
                <a:gd name="connsiteY71" fmla="*/ 2128804 h 2404455"/>
                <a:gd name="connsiteX72" fmla="*/ 1484286 w 1498382"/>
                <a:gd name="connsiteY72" fmla="*/ 2308921 h 2404455"/>
                <a:gd name="connsiteX73" fmla="*/ 1498002 w 1498382"/>
                <a:gd name="connsiteY73" fmla="*/ 2323875 h 2404455"/>
                <a:gd name="connsiteX74" fmla="*/ 1498383 w 1498382"/>
                <a:gd name="connsiteY74" fmla="*/ 2353308 h 240445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1498382" h="2404455">
                  <a:moveTo>
                    <a:pt x="1498383" y="2353308"/>
                  </a:moveTo>
                  <a:cubicBezTo>
                    <a:pt x="1447805" y="2414839"/>
                    <a:pt x="1444091" y="2411887"/>
                    <a:pt x="1366367" y="2390836"/>
                  </a:cubicBezTo>
                  <a:cubicBezTo>
                    <a:pt x="1221015" y="2351403"/>
                    <a:pt x="1102524" y="2264916"/>
                    <a:pt x="983176" y="2180143"/>
                  </a:cubicBezTo>
                  <a:cubicBezTo>
                    <a:pt x="946028" y="2153759"/>
                    <a:pt x="917453" y="2117469"/>
                    <a:pt x="895927" y="2074511"/>
                  </a:cubicBezTo>
                  <a:cubicBezTo>
                    <a:pt x="857160" y="1997073"/>
                    <a:pt x="815441" y="1921349"/>
                    <a:pt x="799344" y="1835148"/>
                  </a:cubicBezTo>
                  <a:cubicBezTo>
                    <a:pt x="790485" y="1787999"/>
                    <a:pt x="759624" y="1753423"/>
                    <a:pt x="735811" y="1714656"/>
                  </a:cubicBezTo>
                  <a:cubicBezTo>
                    <a:pt x="704188" y="1663222"/>
                    <a:pt x="670756" y="1612453"/>
                    <a:pt x="676375" y="1547016"/>
                  </a:cubicBezTo>
                  <a:cubicBezTo>
                    <a:pt x="678376" y="1523966"/>
                    <a:pt x="679804" y="1506821"/>
                    <a:pt x="705237" y="1495010"/>
                  </a:cubicBezTo>
                  <a:cubicBezTo>
                    <a:pt x="732002" y="1482627"/>
                    <a:pt x="741622" y="1501297"/>
                    <a:pt x="753623" y="1514060"/>
                  </a:cubicBezTo>
                  <a:cubicBezTo>
                    <a:pt x="851160" y="1617597"/>
                    <a:pt x="917263" y="1738755"/>
                    <a:pt x="955458" y="1875629"/>
                  </a:cubicBezTo>
                  <a:cubicBezTo>
                    <a:pt x="982033" y="1970689"/>
                    <a:pt x="1027086" y="2053651"/>
                    <a:pt x="1113859" y="2108325"/>
                  </a:cubicBezTo>
                  <a:cubicBezTo>
                    <a:pt x="1158626" y="2136614"/>
                    <a:pt x="1201680" y="2167666"/>
                    <a:pt x="1246352" y="2196050"/>
                  </a:cubicBezTo>
                  <a:cubicBezTo>
                    <a:pt x="1270354" y="2211290"/>
                    <a:pt x="1294548" y="2230149"/>
                    <a:pt x="1328838" y="2216719"/>
                  </a:cubicBezTo>
                  <a:cubicBezTo>
                    <a:pt x="1326838" y="2204051"/>
                    <a:pt x="1321980" y="2190621"/>
                    <a:pt x="1323313" y="2177762"/>
                  </a:cubicBezTo>
                  <a:cubicBezTo>
                    <a:pt x="1328647" y="2126899"/>
                    <a:pt x="1315884" y="2088417"/>
                    <a:pt x="1264830" y="2065653"/>
                  </a:cubicBezTo>
                  <a:cubicBezTo>
                    <a:pt x="1241970" y="2055461"/>
                    <a:pt x="1233779" y="2031744"/>
                    <a:pt x="1233969" y="2004121"/>
                  </a:cubicBezTo>
                  <a:cubicBezTo>
                    <a:pt x="1234541" y="1939732"/>
                    <a:pt x="1221015" y="1879915"/>
                    <a:pt x="1166342" y="1836672"/>
                  </a:cubicBezTo>
                  <a:cubicBezTo>
                    <a:pt x="1157388" y="1829528"/>
                    <a:pt x="1151769" y="1817622"/>
                    <a:pt x="1145768" y="1807335"/>
                  </a:cubicBezTo>
                  <a:cubicBezTo>
                    <a:pt x="1118526" y="1760757"/>
                    <a:pt x="1084998" y="1725515"/>
                    <a:pt x="1030229" y="1706370"/>
                  </a:cubicBezTo>
                  <a:cubicBezTo>
                    <a:pt x="955458" y="1680176"/>
                    <a:pt x="921168" y="1607596"/>
                    <a:pt x="877258" y="1548064"/>
                  </a:cubicBezTo>
                  <a:cubicBezTo>
                    <a:pt x="860303" y="1525014"/>
                    <a:pt x="852779" y="1495200"/>
                    <a:pt x="837158" y="1470912"/>
                  </a:cubicBezTo>
                  <a:cubicBezTo>
                    <a:pt x="805249" y="1421287"/>
                    <a:pt x="795057" y="1374042"/>
                    <a:pt x="838396" y="1325274"/>
                  </a:cubicBezTo>
                  <a:cubicBezTo>
                    <a:pt x="855922" y="1305653"/>
                    <a:pt x="858779" y="1278316"/>
                    <a:pt x="851445" y="1255837"/>
                  </a:cubicBezTo>
                  <a:cubicBezTo>
                    <a:pt x="835157" y="1205736"/>
                    <a:pt x="849921" y="1167922"/>
                    <a:pt x="888593" y="1137346"/>
                  </a:cubicBezTo>
                  <a:cubicBezTo>
                    <a:pt x="922120" y="1110867"/>
                    <a:pt x="925550" y="1086292"/>
                    <a:pt x="905166" y="1045621"/>
                  </a:cubicBezTo>
                  <a:cubicBezTo>
                    <a:pt x="870876" y="977136"/>
                    <a:pt x="848206" y="902936"/>
                    <a:pt x="818774" y="831880"/>
                  </a:cubicBezTo>
                  <a:cubicBezTo>
                    <a:pt x="804772" y="798161"/>
                    <a:pt x="805630" y="766824"/>
                    <a:pt x="819155" y="733486"/>
                  </a:cubicBezTo>
                  <a:cubicBezTo>
                    <a:pt x="831443" y="703292"/>
                    <a:pt x="815059" y="693767"/>
                    <a:pt x="787056" y="695577"/>
                  </a:cubicBezTo>
                  <a:cubicBezTo>
                    <a:pt x="750956" y="697863"/>
                    <a:pt x="717524" y="714531"/>
                    <a:pt x="679804" y="710912"/>
                  </a:cubicBezTo>
                  <a:cubicBezTo>
                    <a:pt x="645134" y="707578"/>
                    <a:pt x="627131" y="689385"/>
                    <a:pt x="618654" y="658905"/>
                  </a:cubicBezTo>
                  <a:cubicBezTo>
                    <a:pt x="600080" y="592611"/>
                    <a:pt x="604938" y="524412"/>
                    <a:pt x="602747" y="456594"/>
                  </a:cubicBezTo>
                  <a:cubicBezTo>
                    <a:pt x="601700" y="424876"/>
                    <a:pt x="617130" y="405445"/>
                    <a:pt x="640657" y="390967"/>
                  </a:cubicBezTo>
                  <a:cubicBezTo>
                    <a:pt x="675519" y="369441"/>
                    <a:pt x="711999" y="350486"/>
                    <a:pt x="747337" y="329721"/>
                  </a:cubicBezTo>
                  <a:cubicBezTo>
                    <a:pt x="788961" y="305242"/>
                    <a:pt x="812107" y="229614"/>
                    <a:pt x="789628" y="188656"/>
                  </a:cubicBezTo>
                  <a:cubicBezTo>
                    <a:pt x="776959" y="165606"/>
                    <a:pt x="752766" y="156557"/>
                    <a:pt x="728668" y="153890"/>
                  </a:cubicBezTo>
                  <a:cubicBezTo>
                    <a:pt x="697997" y="150461"/>
                    <a:pt x="710666" y="182655"/>
                    <a:pt x="699140" y="195895"/>
                  </a:cubicBezTo>
                  <a:cubicBezTo>
                    <a:pt x="688663" y="207897"/>
                    <a:pt x="693520" y="224089"/>
                    <a:pt x="690092" y="237996"/>
                  </a:cubicBezTo>
                  <a:cubicBezTo>
                    <a:pt x="680853" y="276381"/>
                    <a:pt x="657040" y="305623"/>
                    <a:pt x="618559" y="311338"/>
                  </a:cubicBezTo>
                  <a:cubicBezTo>
                    <a:pt x="591984" y="315243"/>
                    <a:pt x="568076" y="326578"/>
                    <a:pt x="541216" y="329055"/>
                  </a:cubicBezTo>
                  <a:cubicBezTo>
                    <a:pt x="477779" y="334865"/>
                    <a:pt x="425011" y="359725"/>
                    <a:pt x="372242" y="400492"/>
                  </a:cubicBezTo>
                  <a:cubicBezTo>
                    <a:pt x="293090" y="461833"/>
                    <a:pt x="219747" y="527841"/>
                    <a:pt x="149738" y="598517"/>
                  </a:cubicBezTo>
                  <a:cubicBezTo>
                    <a:pt x="118496" y="630045"/>
                    <a:pt x="85063" y="644713"/>
                    <a:pt x="39820" y="623091"/>
                  </a:cubicBezTo>
                  <a:cubicBezTo>
                    <a:pt x="-2566" y="602803"/>
                    <a:pt x="-13711" y="574990"/>
                    <a:pt x="19055" y="540224"/>
                  </a:cubicBezTo>
                  <a:cubicBezTo>
                    <a:pt x="74300" y="481550"/>
                    <a:pt x="131165" y="424114"/>
                    <a:pt x="190600" y="369726"/>
                  </a:cubicBezTo>
                  <a:cubicBezTo>
                    <a:pt x="233272" y="330769"/>
                    <a:pt x="281755" y="298289"/>
                    <a:pt x="326713" y="261808"/>
                  </a:cubicBezTo>
                  <a:cubicBezTo>
                    <a:pt x="377576" y="220660"/>
                    <a:pt x="439870" y="207706"/>
                    <a:pt x="500639" y="200181"/>
                  </a:cubicBezTo>
                  <a:cubicBezTo>
                    <a:pt x="552931" y="193704"/>
                    <a:pt x="569791" y="164939"/>
                    <a:pt x="582173" y="122934"/>
                  </a:cubicBezTo>
                  <a:cubicBezTo>
                    <a:pt x="589603" y="97692"/>
                    <a:pt x="589508" y="70546"/>
                    <a:pt x="603986" y="46924"/>
                  </a:cubicBezTo>
                  <a:cubicBezTo>
                    <a:pt x="629989" y="4538"/>
                    <a:pt x="663898" y="-9273"/>
                    <a:pt x="712094" y="6062"/>
                  </a:cubicBezTo>
                  <a:cubicBezTo>
                    <a:pt x="757909" y="20635"/>
                    <a:pt x="802772" y="38828"/>
                    <a:pt x="849350" y="49877"/>
                  </a:cubicBezTo>
                  <a:cubicBezTo>
                    <a:pt x="901451" y="62259"/>
                    <a:pt x="922787" y="100169"/>
                    <a:pt x="923835" y="144460"/>
                  </a:cubicBezTo>
                  <a:cubicBezTo>
                    <a:pt x="925550" y="219041"/>
                    <a:pt x="934979" y="294288"/>
                    <a:pt x="913167" y="369060"/>
                  </a:cubicBezTo>
                  <a:cubicBezTo>
                    <a:pt x="905262" y="396206"/>
                    <a:pt x="894308" y="410779"/>
                    <a:pt x="870876" y="421828"/>
                  </a:cubicBezTo>
                  <a:cubicBezTo>
                    <a:pt x="835824" y="438402"/>
                    <a:pt x="802486" y="458595"/>
                    <a:pt x="767054" y="473930"/>
                  </a:cubicBezTo>
                  <a:cubicBezTo>
                    <a:pt x="742860" y="484407"/>
                    <a:pt x="734668" y="500028"/>
                    <a:pt x="735050" y="524793"/>
                  </a:cubicBezTo>
                  <a:cubicBezTo>
                    <a:pt x="735526" y="558893"/>
                    <a:pt x="745622" y="569370"/>
                    <a:pt x="779245" y="561655"/>
                  </a:cubicBezTo>
                  <a:cubicBezTo>
                    <a:pt x="807249" y="555273"/>
                    <a:pt x="833919" y="543272"/>
                    <a:pt x="861922" y="537271"/>
                  </a:cubicBezTo>
                  <a:cubicBezTo>
                    <a:pt x="887926" y="531747"/>
                    <a:pt x="915072" y="528699"/>
                    <a:pt x="940504" y="541653"/>
                  </a:cubicBezTo>
                  <a:cubicBezTo>
                    <a:pt x="971174" y="557369"/>
                    <a:pt x="992415" y="580896"/>
                    <a:pt x="979270" y="616424"/>
                  </a:cubicBezTo>
                  <a:cubicBezTo>
                    <a:pt x="972127" y="635569"/>
                    <a:pt x="975842" y="656334"/>
                    <a:pt x="968317" y="672717"/>
                  </a:cubicBezTo>
                  <a:cubicBezTo>
                    <a:pt x="932694" y="750060"/>
                    <a:pt x="955553" y="820735"/>
                    <a:pt x="986700" y="891887"/>
                  </a:cubicBezTo>
                  <a:cubicBezTo>
                    <a:pt x="1010893" y="947037"/>
                    <a:pt x="1030610" y="1004282"/>
                    <a:pt x="1057662" y="1057813"/>
                  </a:cubicBezTo>
                  <a:cubicBezTo>
                    <a:pt x="1081379" y="1104675"/>
                    <a:pt x="1074711" y="1144490"/>
                    <a:pt x="1037563" y="1175541"/>
                  </a:cubicBezTo>
                  <a:cubicBezTo>
                    <a:pt x="993939" y="1211927"/>
                    <a:pt x="976794" y="1254789"/>
                    <a:pt x="984033" y="1309844"/>
                  </a:cubicBezTo>
                  <a:cubicBezTo>
                    <a:pt x="985938" y="1324131"/>
                    <a:pt x="988415" y="1340896"/>
                    <a:pt x="978318" y="1352421"/>
                  </a:cubicBezTo>
                  <a:cubicBezTo>
                    <a:pt x="940599" y="1395474"/>
                    <a:pt x="965078" y="1430240"/>
                    <a:pt x="988129" y="1469102"/>
                  </a:cubicBezTo>
                  <a:cubicBezTo>
                    <a:pt x="1028896" y="1537682"/>
                    <a:pt x="1080617" y="1593975"/>
                    <a:pt x="1157864" y="1616930"/>
                  </a:cubicBezTo>
                  <a:cubicBezTo>
                    <a:pt x="1193011" y="1627407"/>
                    <a:pt x="1211776" y="1646267"/>
                    <a:pt x="1224730" y="1676366"/>
                  </a:cubicBezTo>
                  <a:cubicBezTo>
                    <a:pt x="1243304" y="1719514"/>
                    <a:pt x="1267688" y="1759138"/>
                    <a:pt x="1305692" y="1786856"/>
                  </a:cubicBezTo>
                  <a:cubicBezTo>
                    <a:pt x="1349698" y="1818955"/>
                    <a:pt x="1362462" y="1866580"/>
                    <a:pt x="1363509" y="1913443"/>
                  </a:cubicBezTo>
                  <a:cubicBezTo>
                    <a:pt x="1364557" y="1958115"/>
                    <a:pt x="1380369" y="1989357"/>
                    <a:pt x="1414182" y="2011646"/>
                  </a:cubicBezTo>
                  <a:cubicBezTo>
                    <a:pt x="1457712" y="2040316"/>
                    <a:pt x="1469141" y="2080797"/>
                    <a:pt x="1468475" y="2128804"/>
                  </a:cubicBezTo>
                  <a:cubicBezTo>
                    <a:pt x="1467617" y="2189382"/>
                    <a:pt x="1465808" y="2250152"/>
                    <a:pt x="1484286" y="2308921"/>
                  </a:cubicBezTo>
                  <a:cubicBezTo>
                    <a:pt x="1486096" y="2314732"/>
                    <a:pt x="1493335" y="2318923"/>
                    <a:pt x="1498002" y="2323875"/>
                  </a:cubicBezTo>
                  <a:cubicBezTo>
                    <a:pt x="1498383" y="2333782"/>
                    <a:pt x="1498383" y="2343497"/>
                    <a:pt x="1498383" y="2353308"/>
                  </a:cubicBezTo>
                  <a:close/>
                </a:path>
              </a:pathLst>
            </a:custGeom>
            <a:solidFill>
              <a:srgbClr val="71A7D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Полилиния: фигура 7">
              <a:extLst>
                <a:ext uri="{FF2B5EF4-FFF2-40B4-BE49-F238E27FC236}">
                  <a16:creationId xmlns:a16="http://schemas.microsoft.com/office/drawing/2014/main" id="{DD12D1B3-FB40-13B4-9306-487B6A505572}"/>
                </a:ext>
              </a:extLst>
            </p:cNvPr>
            <p:cNvSpPr/>
            <p:nvPr/>
          </p:nvSpPr>
          <p:spPr>
            <a:xfrm>
              <a:off x="2385155" y="3100531"/>
              <a:ext cx="382213" cy="719308"/>
            </a:xfrm>
            <a:custGeom>
              <a:gdLst>
                <a:gd name="connsiteX0" fmla="*/ 0 w 382213"/>
                <a:gd name="connsiteY0" fmla="*/ 220550 h 719308"/>
                <a:gd name="connsiteX1" fmla="*/ 28956 w 382213"/>
                <a:gd name="connsiteY1" fmla="*/ 105965 h 719308"/>
                <a:gd name="connsiteX2" fmla="*/ 30385 w 382213"/>
                <a:gd name="connsiteY2" fmla="*/ 76913 h 719308"/>
                <a:gd name="connsiteX3" fmla="*/ 91250 w 382213"/>
                <a:gd name="connsiteY3" fmla="*/ 1761 h 719308"/>
                <a:gd name="connsiteX4" fmla="*/ 173641 w 382213"/>
                <a:gd name="connsiteY4" fmla="*/ 37194 h 719308"/>
                <a:gd name="connsiteX5" fmla="*/ 337185 w 382213"/>
                <a:gd name="connsiteY5" fmla="*/ 175592 h 719308"/>
                <a:gd name="connsiteX6" fmla="*/ 382143 w 382213"/>
                <a:gd name="connsiteY6" fmla="*/ 258555 h 719308"/>
                <a:gd name="connsiteX7" fmla="*/ 380619 w 382213"/>
                <a:gd name="connsiteY7" fmla="*/ 492775 h 719308"/>
                <a:gd name="connsiteX8" fmla="*/ 327851 w 382213"/>
                <a:gd name="connsiteY8" fmla="*/ 678131 h 719308"/>
                <a:gd name="connsiteX9" fmla="*/ 226790 w 382213"/>
                <a:gd name="connsiteY9" fmla="*/ 703372 h 719308"/>
                <a:gd name="connsiteX10" fmla="*/ 75152 w 382213"/>
                <a:gd name="connsiteY10" fmla="*/ 593549 h 719308"/>
                <a:gd name="connsiteX11" fmla="*/ 44387 w 382213"/>
                <a:gd name="connsiteY11" fmla="*/ 507729 h 719308"/>
                <a:gd name="connsiteX12" fmla="*/ 10858 w 382213"/>
                <a:gd name="connsiteY12" fmla="*/ 302179 h 719308"/>
                <a:gd name="connsiteX13" fmla="*/ 0 w 382213"/>
                <a:gd name="connsiteY13" fmla="*/ 293797 h 719308"/>
                <a:gd name="connsiteX14" fmla="*/ 0 w 382213"/>
                <a:gd name="connsiteY14" fmla="*/ 220550 h 719308"/>
                <a:gd name="connsiteX15" fmla="*/ 223266 w 382213"/>
                <a:gd name="connsiteY15" fmla="*/ 528494 h 719308"/>
                <a:gd name="connsiteX16" fmla="*/ 230600 w 382213"/>
                <a:gd name="connsiteY16" fmla="*/ 520493 h 719308"/>
                <a:gd name="connsiteX17" fmla="*/ 246793 w 382213"/>
                <a:gd name="connsiteY17" fmla="*/ 291702 h 719308"/>
                <a:gd name="connsiteX18" fmla="*/ 229838 w 382213"/>
                <a:gd name="connsiteY18" fmla="*/ 269985 h 719308"/>
                <a:gd name="connsiteX19" fmla="*/ 147256 w 382213"/>
                <a:gd name="connsiteY19" fmla="*/ 230647 h 719308"/>
                <a:gd name="connsiteX20" fmla="*/ 179165 w 382213"/>
                <a:gd name="connsiteY20" fmla="*/ 487155 h 719308"/>
                <a:gd name="connsiteX21" fmla="*/ 223266 w 382213"/>
                <a:gd name="connsiteY21" fmla="*/ 528494 h 71930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82213" h="719308">
                  <a:moveTo>
                    <a:pt x="0" y="220550"/>
                  </a:moveTo>
                  <a:cubicBezTo>
                    <a:pt x="23241" y="185879"/>
                    <a:pt x="19717" y="144255"/>
                    <a:pt x="28956" y="105965"/>
                  </a:cubicBezTo>
                  <a:cubicBezTo>
                    <a:pt x="31147" y="96725"/>
                    <a:pt x="27146" y="85581"/>
                    <a:pt x="30385" y="76913"/>
                  </a:cubicBezTo>
                  <a:cubicBezTo>
                    <a:pt x="42101" y="45195"/>
                    <a:pt x="52864" y="9952"/>
                    <a:pt x="91250" y="1761"/>
                  </a:cubicBezTo>
                  <a:cubicBezTo>
                    <a:pt x="125158" y="-5478"/>
                    <a:pt x="158687" y="10238"/>
                    <a:pt x="173641" y="37194"/>
                  </a:cubicBezTo>
                  <a:cubicBezTo>
                    <a:pt x="211265" y="105202"/>
                    <a:pt x="275463" y="138730"/>
                    <a:pt x="337185" y="175592"/>
                  </a:cubicBezTo>
                  <a:cubicBezTo>
                    <a:pt x="370713" y="195595"/>
                    <a:pt x="383286" y="220265"/>
                    <a:pt x="382143" y="258555"/>
                  </a:cubicBezTo>
                  <a:cubicBezTo>
                    <a:pt x="379857" y="336565"/>
                    <a:pt x="384143" y="414860"/>
                    <a:pt x="380619" y="492775"/>
                  </a:cubicBezTo>
                  <a:cubicBezTo>
                    <a:pt x="377666" y="557926"/>
                    <a:pt x="360331" y="620791"/>
                    <a:pt x="327851" y="678131"/>
                  </a:cubicBezTo>
                  <a:cubicBezTo>
                    <a:pt x="302800" y="722327"/>
                    <a:pt x="267938" y="731281"/>
                    <a:pt x="226790" y="703372"/>
                  </a:cubicBezTo>
                  <a:cubicBezTo>
                    <a:pt x="175070" y="668416"/>
                    <a:pt x="123444" y="632983"/>
                    <a:pt x="75152" y="593549"/>
                  </a:cubicBezTo>
                  <a:cubicBezTo>
                    <a:pt x="50387" y="573356"/>
                    <a:pt x="45910" y="538876"/>
                    <a:pt x="44387" y="507729"/>
                  </a:cubicBezTo>
                  <a:cubicBezTo>
                    <a:pt x="40957" y="437816"/>
                    <a:pt x="23336" y="370474"/>
                    <a:pt x="10858" y="302179"/>
                  </a:cubicBezTo>
                  <a:cubicBezTo>
                    <a:pt x="10287" y="298846"/>
                    <a:pt x="3810" y="296560"/>
                    <a:pt x="0" y="293797"/>
                  </a:cubicBezTo>
                  <a:cubicBezTo>
                    <a:pt x="0" y="269413"/>
                    <a:pt x="0" y="245029"/>
                    <a:pt x="0" y="220550"/>
                  </a:cubicBezTo>
                  <a:close/>
                  <a:moveTo>
                    <a:pt x="223266" y="528494"/>
                  </a:moveTo>
                  <a:cubicBezTo>
                    <a:pt x="227552" y="523921"/>
                    <a:pt x="229552" y="522493"/>
                    <a:pt x="230600" y="520493"/>
                  </a:cubicBezTo>
                  <a:cubicBezTo>
                    <a:pt x="267938" y="446578"/>
                    <a:pt x="243554" y="368093"/>
                    <a:pt x="246793" y="291702"/>
                  </a:cubicBezTo>
                  <a:cubicBezTo>
                    <a:pt x="247078" y="284463"/>
                    <a:pt x="237268" y="272080"/>
                    <a:pt x="229838" y="269985"/>
                  </a:cubicBezTo>
                  <a:cubicBezTo>
                    <a:pt x="200597" y="261508"/>
                    <a:pt x="185547" y="224360"/>
                    <a:pt x="147256" y="230647"/>
                  </a:cubicBezTo>
                  <a:cubicBezTo>
                    <a:pt x="143161" y="318086"/>
                    <a:pt x="179356" y="400382"/>
                    <a:pt x="179165" y="487155"/>
                  </a:cubicBezTo>
                  <a:cubicBezTo>
                    <a:pt x="179165" y="504871"/>
                    <a:pt x="199263" y="518873"/>
                    <a:pt x="223266" y="528494"/>
                  </a:cubicBezTo>
                  <a:close/>
                </a:path>
              </a:pathLst>
            </a:custGeom>
            <a:solidFill>
              <a:srgbClr val="71A7D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Полилиния: фигура 8">
              <a:extLst>
                <a:ext uri="{FF2B5EF4-FFF2-40B4-BE49-F238E27FC236}">
                  <a16:creationId xmlns:a16="http://schemas.microsoft.com/office/drawing/2014/main" id="{6E669FA6-813A-C31A-6FEC-3A2C507E4D56}"/>
                </a:ext>
              </a:extLst>
            </p:cNvPr>
            <p:cNvSpPr/>
            <p:nvPr/>
          </p:nvSpPr>
          <p:spPr>
            <a:xfrm>
              <a:off x="3000302" y="3187354"/>
              <a:ext cx="1445760" cy="1852358"/>
            </a:xfrm>
            <a:custGeom>
              <a:gdLst>
                <a:gd name="connsiteX0" fmla="*/ 713590 w 1445760"/>
                <a:gd name="connsiteY0" fmla="*/ 2568 h 1852358"/>
                <a:gd name="connsiteX1" fmla="*/ 1327000 w 1445760"/>
                <a:gd name="connsiteY1" fmla="*/ 327751 h 1852358"/>
                <a:gd name="connsiteX2" fmla="*/ 1441872 w 1445760"/>
                <a:gd name="connsiteY2" fmla="*/ 651696 h 1852358"/>
                <a:gd name="connsiteX3" fmla="*/ 1347479 w 1445760"/>
                <a:gd name="connsiteY3" fmla="*/ 1094037 h 1852358"/>
                <a:gd name="connsiteX4" fmla="*/ 1203842 w 1445760"/>
                <a:gd name="connsiteY4" fmla="*/ 1284633 h 1852358"/>
                <a:gd name="connsiteX5" fmla="*/ 937618 w 1445760"/>
                <a:gd name="connsiteY5" fmla="*/ 1619055 h 1852358"/>
                <a:gd name="connsiteX6" fmla="*/ 771026 w 1445760"/>
                <a:gd name="connsiteY6" fmla="*/ 1820604 h 1852358"/>
                <a:gd name="connsiteX7" fmla="*/ 668537 w 1445760"/>
                <a:gd name="connsiteY7" fmla="*/ 1818890 h 1852358"/>
                <a:gd name="connsiteX8" fmla="*/ 516423 w 1445760"/>
                <a:gd name="connsiteY8" fmla="*/ 1634010 h 1852358"/>
                <a:gd name="connsiteX9" fmla="*/ 250675 w 1445760"/>
                <a:gd name="connsiteY9" fmla="*/ 1299301 h 1852358"/>
                <a:gd name="connsiteX10" fmla="*/ 28743 w 1445760"/>
                <a:gd name="connsiteY10" fmla="*/ 938875 h 1852358"/>
                <a:gd name="connsiteX11" fmla="*/ 146281 w 1445760"/>
                <a:gd name="connsiteY11" fmla="*/ 287365 h 1852358"/>
                <a:gd name="connsiteX12" fmla="*/ 618721 w 1445760"/>
                <a:gd name="connsiteY12" fmla="*/ 3711 h 1852358"/>
                <a:gd name="connsiteX13" fmla="*/ 713590 w 1445760"/>
                <a:gd name="connsiteY13" fmla="*/ 2568 h 1852358"/>
                <a:gd name="connsiteX14" fmla="*/ 720258 w 1445760"/>
                <a:gd name="connsiteY14" fmla="*/ 1650012 h 1852358"/>
                <a:gd name="connsiteX15" fmla="*/ 805126 w 1445760"/>
                <a:gd name="connsiteY15" fmla="*/ 1549237 h 1852358"/>
                <a:gd name="connsiteX16" fmla="*/ 1124594 w 1445760"/>
                <a:gd name="connsiteY16" fmla="*/ 1146996 h 1852358"/>
                <a:gd name="connsiteX17" fmla="*/ 1294520 w 1445760"/>
                <a:gd name="connsiteY17" fmla="*/ 700179 h 1852358"/>
                <a:gd name="connsiteX18" fmla="*/ 1128595 w 1445760"/>
                <a:gd name="connsiteY18" fmla="*/ 319845 h 1852358"/>
                <a:gd name="connsiteX19" fmla="*/ 619388 w 1445760"/>
                <a:gd name="connsiteY19" fmla="*/ 160873 h 1852358"/>
                <a:gd name="connsiteX20" fmla="*/ 254771 w 1445760"/>
                <a:gd name="connsiteY20" fmla="*/ 391188 h 1852358"/>
                <a:gd name="connsiteX21" fmla="*/ 273726 w 1445760"/>
                <a:gd name="connsiteY21" fmla="*/ 1090132 h 1852358"/>
                <a:gd name="connsiteX22" fmla="*/ 720258 w 1445760"/>
                <a:gd name="connsiteY22" fmla="*/ 1650012 h 185235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445760" h="1852358">
                  <a:moveTo>
                    <a:pt x="713590" y="2568"/>
                  </a:moveTo>
                  <a:cubicBezTo>
                    <a:pt x="974575" y="4187"/>
                    <a:pt x="1181935" y="114010"/>
                    <a:pt x="1327000" y="327751"/>
                  </a:cubicBezTo>
                  <a:cubicBezTo>
                    <a:pt x="1391390" y="422525"/>
                    <a:pt x="1429680" y="531205"/>
                    <a:pt x="1441872" y="651696"/>
                  </a:cubicBezTo>
                  <a:cubicBezTo>
                    <a:pt x="1458160" y="812478"/>
                    <a:pt x="1422632" y="956116"/>
                    <a:pt x="1347479" y="1094037"/>
                  </a:cubicBezTo>
                  <a:cubicBezTo>
                    <a:pt x="1309093" y="1164523"/>
                    <a:pt x="1252801" y="1221958"/>
                    <a:pt x="1203842" y="1284633"/>
                  </a:cubicBezTo>
                  <a:cubicBezTo>
                    <a:pt x="1116117" y="1396837"/>
                    <a:pt x="1028773" y="1509613"/>
                    <a:pt x="937618" y="1619055"/>
                  </a:cubicBezTo>
                  <a:cubicBezTo>
                    <a:pt x="881802" y="1686016"/>
                    <a:pt x="834177" y="1759835"/>
                    <a:pt x="771026" y="1820604"/>
                  </a:cubicBezTo>
                  <a:cubicBezTo>
                    <a:pt x="727402" y="1862514"/>
                    <a:pt x="708447" y="1863943"/>
                    <a:pt x="668537" y="1818890"/>
                  </a:cubicBezTo>
                  <a:cubicBezTo>
                    <a:pt x="615578" y="1759168"/>
                    <a:pt x="566239" y="1696303"/>
                    <a:pt x="516423" y="1634010"/>
                  </a:cubicBezTo>
                  <a:cubicBezTo>
                    <a:pt x="427459" y="1522758"/>
                    <a:pt x="338877" y="1411125"/>
                    <a:pt x="250675" y="1299301"/>
                  </a:cubicBezTo>
                  <a:cubicBezTo>
                    <a:pt x="162760" y="1187859"/>
                    <a:pt x="64747" y="1083370"/>
                    <a:pt x="28743" y="938875"/>
                  </a:cubicBezTo>
                  <a:cubicBezTo>
                    <a:pt x="-30026" y="703322"/>
                    <a:pt x="-2404" y="487390"/>
                    <a:pt x="146281" y="287365"/>
                  </a:cubicBezTo>
                  <a:cubicBezTo>
                    <a:pt x="266487" y="125631"/>
                    <a:pt x="433174" y="50574"/>
                    <a:pt x="618721" y="3711"/>
                  </a:cubicBezTo>
                  <a:cubicBezTo>
                    <a:pt x="648439" y="-3909"/>
                    <a:pt x="681777" y="2568"/>
                    <a:pt x="713590" y="2568"/>
                  </a:cubicBezTo>
                  <a:close/>
                  <a:moveTo>
                    <a:pt x="720258" y="1650012"/>
                  </a:moveTo>
                  <a:cubicBezTo>
                    <a:pt x="752452" y="1611912"/>
                    <a:pt x="779694" y="1581336"/>
                    <a:pt x="805126" y="1549237"/>
                  </a:cubicBezTo>
                  <a:cubicBezTo>
                    <a:pt x="911615" y="1415125"/>
                    <a:pt x="1014676" y="1278156"/>
                    <a:pt x="1124594" y="1146996"/>
                  </a:cubicBezTo>
                  <a:cubicBezTo>
                    <a:pt x="1233846" y="1016599"/>
                    <a:pt x="1301569" y="877058"/>
                    <a:pt x="1294520" y="700179"/>
                  </a:cubicBezTo>
                  <a:cubicBezTo>
                    <a:pt x="1288424" y="547969"/>
                    <a:pt x="1232512" y="419096"/>
                    <a:pt x="1128595" y="319845"/>
                  </a:cubicBezTo>
                  <a:cubicBezTo>
                    <a:pt x="989149" y="186781"/>
                    <a:pt x="820366" y="124774"/>
                    <a:pt x="619388" y="160873"/>
                  </a:cubicBezTo>
                  <a:cubicBezTo>
                    <a:pt x="463083" y="188972"/>
                    <a:pt x="344687" y="270411"/>
                    <a:pt x="254771" y="391188"/>
                  </a:cubicBezTo>
                  <a:cubicBezTo>
                    <a:pt x="98275" y="601309"/>
                    <a:pt x="110753" y="889631"/>
                    <a:pt x="273726" y="1090132"/>
                  </a:cubicBezTo>
                  <a:cubicBezTo>
                    <a:pt x="422506" y="1273393"/>
                    <a:pt x="568334" y="1459226"/>
                    <a:pt x="720258" y="1650012"/>
                  </a:cubicBezTo>
                  <a:close/>
                </a:path>
              </a:pathLst>
            </a:custGeom>
            <a:solidFill>
              <a:srgbClr val="71A7D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Полилиния: фигура 9">
              <a:extLst>
                <a:ext uri="{FF2B5EF4-FFF2-40B4-BE49-F238E27FC236}">
                  <a16:creationId xmlns:a16="http://schemas.microsoft.com/office/drawing/2014/main" id="{772E07A3-B27D-64B0-1C34-04861397067F}"/>
                </a:ext>
              </a:extLst>
            </p:cNvPr>
            <p:cNvSpPr/>
            <p:nvPr/>
          </p:nvSpPr>
          <p:spPr>
            <a:xfrm>
              <a:off x="7379501" y="2674750"/>
              <a:ext cx="1450947" cy="1803145"/>
            </a:xfrm>
            <a:custGeom>
              <a:gdLst>
                <a:gd name="connsiteX0" fmla="*/ 619022 w 1450947"/>
                <a:gd name="connsiteY0" fmla="*/ 1771901 h 1803145"/>
                <a:gd name="connsiteX1" fmla="*/ 535107 w 1450947"/>
                <a:gd name="connsiteY1" fmla="*/ 1651219 h 1803145"/>
                <a:gd name="connsiteX2" fmla="*/ 270503 w 1450947"/>
                <a:gd name="connsiteY2" fmla="*/ 1315844 h 1803145"/>
                <a:gd name="connsiteX3" fmla="*/ 111721 w 1450947"/>
                <a:gd name="connsiteY3" fmla="*/ 1108961 h 1803145"/>
                <a:gd name="connsiteX4" fmla="*/ 6946 w 1450947"/>
                <a:gd name="connsiteY4" fmla="*/ 804352 h 1803145"/>
                <a:gd name="connsiteX5" fmla="*/ 97148 w 1450947"/>
                <a:gd name="connsiteY5" fmla="*/ 369154 h 1803145"/>
                <a:gd name="connsiteX6" fmla="*/ 447287 w 1450947"/>
                <a:gd name="connsiteY6" fmla="*/ 57687 h 1803145"/>
                <a:gd name="connsiteX7" fmla="*/ 764850 w 1450947"/>
                <a:gd name="connsiteY7" fmla="*/ 1489 h 1803145"/>
                <a:gd name="connsiteX8" fmla="*/ 1147565 w 1450947"/>
                <a:gd name="connsiteY8" fmla="*/ 135125 h 1803145"/>
                <a:gd name="connsiteX9" fmla="*/ 1438839 w 1450947"/>
                <a:gd name="connsiteY9" fmla="*/ 594325 h 1803145"/>
                <a:gd name="connsiteX10" fmla="*/ 1308061 w 1450947"/>
                <a:gd name="connsiteY10" fmla="*/ 1157348 h 1803145"/>
                <a:gd name="connsiteX11" fmla="*/ 887723 w 1450947"/>
                <a:gd name="connsiteY11" fmla="*/ 1684557 h 1803145"/>
                <a:gd name="connsiteX12" fmla="*/ 833144 w 1450947"/>
                <a:gd name="connsiteY12" fmla="*/ 1795618 h 1803145"/>
                <a:gd name="connsiteX13" fmla="*/ 697699 w 1450947"/>
                <a:gd name="connsiteY13" fmla="*/ 1787808 h 1803145"/>
                <a:gd name="connsiteX14" fmla="*/ 619022 w 1450947"/>
                <a:gd name="connsiteY14" fmla="*/ 1771901 h 1803145"/>
                <a:gd name="connsiteX15" fmla="*/ 727322 w 1450947"/>
                <a:gd name="connsiteY15" fmla="*/ 1648266 h 1803145"/>
                <a:gd name="connsiteX16" fmla="*/ 1175854 w 1450947"/>
                <a:gd name="connsiteY16" fmla="*/ 1086482 h 1803145"/>
                <a:gd name="connsiteX17" fmla="*/ 1296155 w 1450947"/>
                <a:gd name="connsiteY17" fmla="*/ 636807 h 1803145"/>
                <a:gd name="connsiteX18" fmla="*/ 1121085 w 1450947"/>
                <a:gd name="connsiteY18" fmla="*/ 311337 h 1803145"/>
                <a:gd name="connsiteX19" fmla="*/ 602163 w 1450947"/>
                <a:gd name="connsiteY19" fmla="*/ 163795 h 1803145"/>
                <a:gd name="connsiteX20" fmla="*/ 212305 w 1450947"/>
                <a:gd name="connsiteY20" fmla="*/ 469643 h 1803145"/>
                <a:gd name="connsiteX21" fmla="*/ 154012 w 1450947"/>
                <a:gd name="connsiteY21" fmla="*/ 764728 h 1803145"/>
                <a:gd name="connsiteX22" fmla="*/ 257168 w 1450947"/>
                <a:gd name="connsiteY22" fmla="*/ 1061050 h 1803145"/>
                <a:gd name="connsiteX23" fmla="*/ 727322 w 1450947"/>
                <a:gd name="connsiteY23" fmla="*/ 1648266 h 180314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50947" h="1803145">
                  <a:moveTo>
                    <a:pt x="619022" y="1771901"/>
                  </a:moveTo>
                  <a:cubicBezTo>
                    <a:pt x="611498" y="1717704"/>
                    <a:pt x="564254" y="1690177"/>
                    <a:pt x="535107" y="1651219"/>
                  </a:cubicBezTo>
                  <a:cubicBezTo>
                    <a:pt x="449763" y="1537205"/>
                    <a:pt x="360419" y="1426239"/>
                    <a:pt x="270503" y="1315844"/>
                  </a:cubicBezTo>
                  <a:cubicBezTo>
                    <a:pt x="215543" y="1248312"/>
                    <a:pt x="158107" y="1182970"/>
                    <a:pt x="111721" y="1108961"/>
                  </a:cubicBezTo>
                  <a:cubicBezTo>
                    <a:pt x="53142" y="1015521"/>
                    <a:pt x="23615" y="913318"/>
                    <a:pt x="6946" y="804352"/>
                  </a:cubicBezTo>
                  <a:cubicBezTo>
                    <a:pt x="-17248" y="646522"/>
                    <a:pt x="23901" y="503933"/>
                    <a:pt x="97148" y="369154"/>
                  </a:cubicBezTo>
                  <a:cubicBezTo>
                    <a:pt x="175729" y="224565"/>
                    <a:pt x="293077" y="121219"/>
                    <a:pt x="447287" y="57687"/>
                  </a:cubicBezTo>
                  <a:cubicBezTo>
                    <a:pt x="550157" y="15301"/>
                    <a:pt x="654646" y="-6036"/>
                    <a:pt x="764850" y="1489"/>
                  </a:cubicBezTo>
                  <a:cubicBezTo>
                    <a:pt x="904392" y="11014"/>
                    <a:pt x="1032598" y="52353"/>
                    <a:pt x="1147565" y="135125"/>
                  </a:cubicBezTo>
                  <a:cubicBezTo>
                    <a:pt x="1306632" y="249711"/>
                    <a:pt x="1407883" y="404302"/>
                    <a:pt x="1438839" y="594325"/>
                  </a:cubicBezTo>
                  <a:cubicBezTo>
                    <a:pt x="1471701" y="795779"/>
                    <a:pt x="1440744" y="990756"/>
                    <a:pt x="1308061" y="1157348"/>
                  </a:cubicBezTo>
                  <a:cubicBezTo>
                    <a:pt x="1168044" y="1333180"/>
                    <a:pt x="1024978" y="1506630"/>
                    <a:pt x="887723" y="1684557"/>
                  </a:cubicBezTo>
                  <a:cubicBezTo>
                    <a:pt x="863815" y="1715513"/>
                    <a:pt x="814856" y="1741230"/>
                    <a:pt x="833144" y="1795618"/>
                  </a:cubicBezTo>
                  <a:cubicBezTo>
                    <a:pt x="787044" y="1808858"/>
                    <a:pt x="741609" y="1803619"/>
                    <a:pt x="697699" y="1787808"/>
                  </a:cubicBezTo>
                  <a:cubicBezTo>
                    <a:pt x="671791" y="1778569"/>
                    <a:pt x="644931" y="1778092"/>
                    <a:pt x="619022" y="1771901"/>
                  </a:cubicBezTo>
                  <a:close/>
                  <a:moveTo>
                    <a:pt x="727322" y="1648266"/>
                  </a:moveTo>
                  <a:cubicBezTo>
                    <a:pt x="880579" y="1456147"/>
                    <a:pt x="1027264" y="1270600"/>
                    <a:pt x="1175854" y="1086482"/>
                  </a:cubicBezTo>
                  <a:cubicBezTo>
                    <a:pt x="1282915" y="953894"/>
                    <a:pt x="1319681" y="800351"/>
                    <a:pt x="1296155" y="636807"/>
                  </a:cubicBezTo>
                  <a:cubicBezTo>
                    <a:pt x="1278057" y="510886"/>
                    <a:pt x="1218812" y="401253"/>
                    <a:pt x="1121085" y="311337"/>
                  </a:cubicBezTo>
                  <a:cubicBezTo>
                    <a:pt x="971067" y="173415"/>
                    <a:pt x="800760" y="115408"/>
                    <a:pt x="602163" y="163795"/>
                  </a:cubicBezTo>
                  <a:cubicBezTo>
                    <a:pt x="427951" y="206181"/>
                    <a:pt x="292506" y="302289"/>
                    <a:pt x="212305" y="469643"/>
                  </a:cubicBezTo>
                  <a:cubicBezTo>
                    <a:pt x="167061" y="564131"/>
                    <a:pt x="150964" y="661286"/>
                    <a:pt x="154012" y="764728"/>
                  </a:cubicBezTo>
                  <a:cubicBezTo>
                    <a:pt x="157346" y="875122"/>
                    <a:pt x="192588" y="976373"/>
                    <a:pt x="257168" y="1061050"/>
                  </a:cubicBezTo>
                  <a:cubicBezTo>
                    <a:pt x="407853" y="1258218"/>
                    <a:pt x="567016" y="1449194"/>
                    <a:pt x="727322" y="1648266"/>
                  </a:cubicBezTo>
                  <a:close/>
                </a:path>
              </a:pathLst>
            </a:custGeom>
            <a:solidFill>
              <a:srgbClr val="71A7D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Полилиния: фигура 10">
              <a:extLst>
                <a:ext uri="{FF2B5EF4-FFF2-40B4-BE49-F238E27FC236}">
                  <a16:creationId xmlns:a16="http://schemas.microsoft.com/office/drawing/2014/main" id="{7442FBBC-182F-5BE3-F6F1-42C76F5DF71C}"/>
                </a:ext>
              </a:extLst>
            </p:cNvPr>
            <p:cNvSpPr/>
            <p:nvPr/>
          </p:nvSpPr>
          <p:spPr>
            <a:xfrm>
              <a:off x="6025262" y="4582186"/>
              <a:ext cx="674439" cy="176970"/>
            </a:xfrm>
            <a:custGeom>
              <a:gdLst>
                <a:gd name="connsiteX0" fmla="*/ 335533 w 674439"/>
                <a:gd name="connsiteY0" fmla="*/ 176408 h 176970"/>
                <a:gd name="connsiteX1" fmla="*/ 93598 w 674439"/>
                <a:gd name="connsiteY1" fmla="*/ 176790 h 176970"/>
                <a:gd name="connsiteX2" fmla="*/ 14731 w 674439"/>
                <a:gd name="connsiteY2" fmla="*/ 134499 h 176970"/>
                <a:gd name="connsiteX3" fmla="*/ 69690 w 674439"/>
                <a:gd name="connsiteY3" fmla="*/ 17246 h 176970"/>
                <a:gd name="connsiteX4" fmla="*/ 287146 w 674439"/>
                <a:gd name="connsiteY4" fmla="*/ 577 h 176970"/>
                <a:gd name="connsiteX5" fmla="*/ 572991 w 674439"/>
                <a:gd name="connsiteY5" fmla="*/ 2291 h 176970"/>
                <a:gd name="connsiteX6" fmla="*/ 672337 w 674439"/>
                <a:gd name="connsiteY6" fmla="*/ 70681 h 176970"/>
                <a:gd name="connsiteX7" fmla="*/ 584707 w 674439"/>
                <a:gd name="connsiteY7" fmla="*/ 176027 h 176970"/>
                <a:gd name="connsiteX8" fmla="*/ 335533 w 674439"/>
                <a:gd name="connsiteY8" fmla="*/ 176408 h 17697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74439" h="176970">
                  <a:moveTo>
                    <a:pt x="335533" y="176408"/>
                  </a:moveTo>
                  <a:cubicBezTo>
                    <a:pt x="254856" y="176408"/>
                    <a:pt x="174275" y="175361"/>
                    <a:pt x="93598" y="176790"/>
                  </a:cubicBezTo>
                  <a:cubicBezTo>
                    <a:pt x="58070" y="177456"/>
                    <a:pt x="32924" y="164598"/>
                    <a:pt x="14731" y="134499"/>
                  </a:cubicBezTo>
                  <a:cubicBezTo>
                    <a:pt x="-18321" y="79730"/>
                    <a:pt x="6063" y="21818"/>
                    <a:pt x="69690" y="17246"/>
                  </a:cubicBezTo>
                  <a:cubicBezTo>
                    <a:pt x="142175" y="12102"/>
                    <a:pt x="213423" y="-3138"/>
                    <a:pt x="287146" y="577"/>
                  </a:cubicBezTo>
                  <a:cubicBezTo>
                    <a:pt x="382206" y="5340"/>
                    <a:pt x="477741" y="767"/>
                    <a:pt x="572991" y="2291"/>
                  </a:cubicBezTo>
                  <a:cubicBezTo>
                    <a:pt x="626712" y="3149"/>
                    <a:pt x="665193" y="31629"/>
                    <a:pt x="672337" y="70681"/>
                  </a:cubicBezTo>
                  <a:cubicBezTo>
                    <a:pt x="683481" y="132117"/>
                    <a:pt x="649763" y="174599"/>
                    <a:pt x="584707" y="176027"/>
                  </a:cubicBezTo>
                  <a:cubicBezTo>
                    <a:pt x="501649" y="177837"/>
                    <a:pt x="418591" y="176504"/>
                    <a:pt x="335533" y="176408"/>
                  </a:cubicBezTo>
                  <a:close/>
                </a:path>
              </a:pathLst>
            </a:custGeom>
            <a:solidFill>
              <a:srgbClr val="FC5C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Полилиния: фигура 11">
              <a:extLst>
                <a:ext uri="{FF2B5EF4-FFF2-40B4-BE49-F238E27FC236}">
                  <a16:creationId xmlns:a16="http://schemas.microsoft.com/office/drawing/2014/main" id="{0D4223F7-F4F5-A3AB-8C48-4682A8EDD85B}"/>
                </a:ext>
              </a:extLst>
            </p:cNvPr>
            <p:cNvSpPr/>
            <p:nvPr/>
          </p:nvSpPr>
          <p:spPr>
            <a:xfrm>
              <a:off x="4620666" y="3935940"/>
              <a:ext cx="679559" cy="339133"/>
            </a:xfrm>
            <a:custGeom>
              <a:gdLst>
                <a:gd name="connsiteX0" fmla="*/ 599319 w 679559"/>
                <a:gd name="connsiteY0" fmla="*/ 338689 h 339133"/>
                <a:gd name="connsiteX1" fmla="*/ 555409 w 679559"/>
                <a:gd name="connsiteY1" fmla="*/ 320021 h 339133"/>
                <a:gd name="connsiteX2" fmla="*/ 422535 w 679559"/>
                <a:gd name="connsiteY2" fmla="*/ 183908 h 339133"/>
                <a:gd name="connsiteX3" fmla="*/ 315093 w 679559"/>
                <a:gd name="connsiteY3" fmla="*/ 156667 h 339133"/>
                <a:gd name="connsiteX4" fmla="*/ 252038 w 679559"/>
                <a:gd name="connsiteY4" fmla="*/ 191814 h 339133"/>
                <a:gd name="connsiteX5" fmla="*/ 134594 w 679559"/>
                <a:gd name="connsiteY5" fmla="*/ 195053 h 339133"/>
                <a:gd name="connsiteX6" fmla="*/ 8864 w 679559"/>
                <a:gd name="connsiteY6" fmla="*/ 92945 h 339133"/>
                <a:gd name="connsiteX7" fmla="*/ 16198 w 679559"/>
                <a:gd name="connsiteY7" fmla="*/ 22174 h 339133"/>
                <a:gd name="connsiteX8" fmla="*/ 96208 w 679559"/>
                <a:gd name="connsiteY8" fmla="*/ 9505 h 339133"/>
                <a:gd name="connsiteX9" fmla="*/ 112687 w 679559"/>
                <a:gd name="connsiteY9" fmla="*/ 23983 h 339133"/>
                <a:gd name="connsiteX10" fmla="*/ 256419 w 679559"/>
                <a:gd name="connsiteY10" fmla="*/ 33223 h 339133"/>
                <a:gd name="connsiteX11" fmla="*/ 526167 w 679559"/>
                <a:gd name="connsiteY11" fmla="*/ 88372 h 339133"/>
                <a:gd name="connsiteX12" fmla="*/ 573411 w 679559"/>
                <a:gd name="connsiteY12" fmla="*/ 129425 h 339133"/>
                <a:gd name="connsiteX13" fmla="*/ 674090 w 679559"/>
                <a:gd name="connsiteY13" fmla="*/ 234105 h 339133"/>
                <a:gd name="connsiteX14" fmla="*/ 599319 w 679559"/>
                <a:gd name="connsiteY14" fmla="*/ 338689 h 33913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79559" h="339133">
                  <a:moveTo>
                    <a:pt x="599319" y="338689"/>
                  </a:moveTo>
                  <a:cubicBezTo>
                    <a:pt x="581888" y="341166"/>
                    <a:pt x="568077" y="333070"/>
                    <a:pt x="555409" y="320021"/>
                  </a:cubicBezTo>
                  <a:cubicBezTo>
                    <a:pt x="511308" y="274491"/>
                    <a:pt x="465588" y="230486"/>
                    <a:pt x="422535" y="183908"/>
                  </a:cubicBezTo>
                  <a:cubicBezTo>
                    <a:pt x="387388" y="145808"/>
                    <a:pt x="361765" y="136855"/>
                    <a:pt x="315093" y="156667"/>
                  </a:cubicBezTo>
                  <a:cubicBezTo>
                    <a:pt x="292995" y="166001"/>
                    <a:pt x="270040" y="176479"/>
                    <a:pt x="252038" y="191814"/>
                  </a:cubicBezTo>
                  <a:cubicBezTo>
                    <a:pt x="212509" y="225437"/>
                    <a:pt x="174599" y="225723"/>
                    <a:pt x="134594" y="195053"/>
                  </a:cubicBezTo>
                  <a:cubicBezTo>
                    <a:pt x="91827" y="162382"/>
                    <a:pt x="32200" y="152190"/>
                    <a:pt x="8864" y="92945"/>
                  </a:cubicBezTo>
                  <a:cubicBezTo>
                    <a:pt x="-2089" y="65227"/>
                    <a:pt x="-6185" y="40462"/>
                    <a:pt x="16198" y="22174"/>
                  </a:cubicBezTo>
                  <a:cubicBezTo>
                    <a:pt x="38296" y="4076"/>
                    <a:pt x="66014" y="-10211"/>
                    <a:pt x="96208" y="9505"/>
                  </a:cubicBezTo>
                  <a:cubicBezTo>
                    <a:pt x="102304" y="13411"/>
                    <a:pt x="107257" y="19030"/>
                    <a:pt x="112687" y="23983"/>
                  </a:cubicBezTo>
                  <a:cubicBezTo>
                    <a:pt x="158216" y="65512"/>
                    <a:pt x="201746" y="63703"/>
                    <a:pt x="256419" y="33223"/>
                  </a:cubicBezTo>
                  <a:cubicBezTo>
                    <a:pt x="342811" y="-14879"/>
                    <a:pt x="464159" y="13125"/>
                    <a:pt x="526167" y="88372"/>
                  </a:cubicBezTo>
                  <a:cubicBezTo>
                    <a:pt x="540264" y="105422"/>
                    <a:pt x="552456" y="125615"/>
                    <a:pt x="573411" y="129425"/>
                  </a:cubicBezTo>
                  <a:cubicBezTo>
                    <a:pt x="633418" y="140284"/>
                    <a:pt x="653897" y="187813"/>
                    <a:pt x="674090" y="234105"/>
                  </a:cubicBezTo>
                  <a:cubicBezTo>
                    <a:pt x="695140" y="281730"/>
                    <a:pt x="652278" y="340213"/>
                    <a:pt x="599319" y="338689"/>
                  </a:cubicBezTo>
                  <a:close/>
                </a:path>
              </a:pathLst>
            </a:custGeom>
            <a:solidFill>
              <a:srgbClr val="71A7D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Полилиния: фигура 12">
              <a:extLst>
                <a:ext uri="{FF2B5EF4-FFF2-40B4-BE49-F238E27FC236}">
                  <a16:creationId xmlns:a16="http://schemas.microsoft.com/office/drawing/2014/main" id="{52ACD7FF-1F1C-BE87-755A-0D0FAC50D7E7}"/>
                </a:ext>
              </a:extLst>
            </p:cNvPr>
            <p:cNvSpPr/>
            <p:nvPr/>
          </p:nvSpPr>
          <p:spPr>
            <a:xfrm>
              <a:off x="5246607" y="4626131"/>
              <a:ext cx="594151" cy="218943"/>
            </a:xfrm>
            <a:custGeom>
              <a:gdLst>
                <a:gd name="connsiteX0" fmla="*/ 476679 w 594151"/>
                <a:gd name="connsiteY0" fmla="*/ 828 h 218943"/>
                <a:gd name="connsiteX1" fmla="*/ 527161 w 594151"/>
                <a:gd name="connsiteY1" fmla="*/ 1209 h 218943"/>
                <a:gd name="connsiteX2" fmla="*/ 585835 w 594151"/>
                <a:gd name="connsiteY2" fmla="*/ 115795 h 218943"/>
                <a:gd name="connsiteX3" fmla="*/ 499539 w 594151"/>
                <a:gd name="connsiteY3" fmla="*/ 174183 h 218943"/>
                <a:gd name="connsiteX4" fmla="*/ 175308 w 594151"/>
                <a:gd name="connsiteY4" fmla="*/ 204568 h 218943"/>
                <a:gd name="connsiteX5" fmla="*/ 104728 w 594151"/>
                <a:gd name="connsiteY5" fmla="*/ 218665 h 218943"/>
                <a:gd name="connsiteX6" fmla="*/ 715 w 594151"/>
                <a:gd name="connsiteY6" fmla="*/ 138179 h 218943"/>
                <a:gd name="connsiteX7" fmla="*/ 73676 w 594151"/>
                <a:gd name="connsiteY7" fmla="*/ 44453 h 218943"/>
                <a:gd name="connsiteX8" fmla="*/ 259699 w 594151"/>
                <a:gd name="connsiteY8" fmla="*/ 20640 h 218943"/>
                <a:gd name="connsiteX9" fmla="*/ 476679 w 594151"/>
                <a:gd name="connsiteY9" fmla="*/ 828 h 21894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94151" h="218943">
                  <a:moveTo>
                    <a:pt x="476679" y="828"/>
                  </a:moveTo>
                  <a:cubicBezTo>
                    <a:pt x="488204" y="828"/>
                    <a:pt x="508016" y="-1268"/>
                    <a:pt x="527161" y="1209"/>
                  </a:cubicBezTo>
                  <a:cubicBezTo>
                    <a:pt x="579930" y="8067"/>
                    <a:pt x="609648" y="68455"/>
                    <a:pt x="585835" y="115795"/>
                  </a:cubicBezTo>
                  <a:cubicBezTo>
                    <a:pt x="567738" y="151799"/>
                    <a:pt x="537353" y="170182"/>
                    <a:pt x="499539" y="174183"/>
                  </a:cubicBezTo>
                  <a:cubicBezTo>
                    <a:pt x="391621" y="185708"/>
                    <a:pt x="283512" y="196472"/>
                    <a:pt x="175308" y="204568"/>
                  </a:cubicBezTo>
                  <a:cubicBezTo>
                    <a:pt x="150543" y="206378"/>
                    <a:pt x="128826" y="216950"/>
                    <a:pt x="104728" y="218665"/>
                  </a:cubicBezTo>
                  <a:cubicBezTo>
                    <a:pt x="51578" y="222380"/>
                    <a:pt x="7573" y="188566"/>
                    <a:pt x="715" y="138179"/>
                  </a:cubicBezTo>
                  <a:cubicBezTo>
                    <a:pt x="-5096" y="95506"/>
                    <a:pt x="25003" y="60931"/>
                    <a:pt x="73676" y="44453"/>
                  </a:cubicBezTo>
                  <a:cubicBezTo>
                    <a:pt x="134255" y="23879"/>
                    <a:pt x="198073" y="27974"/>
                    <a:pt x="259699" y="20640"/>
                  </a:cubicBezTo>
                  <a:cubicBezTo>
                    <a:pt x="328660" y="12353"/>
                    <a:pt x="398288" y="-1268"/>
                    <a:pt x="476679" y="828"/>
                  </a:cubicBezTo>
                  <a:close/>
                </a:path>
              </a:pathLst>
            </a:custGeom>
            <a:solidFill>
              <a:srgbClr val="FC5C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Полилиния: фигура 13">
              <a:extLst>
                <a:ext uri="{FF2B5EF4-FFF2-40B4-BE49-F238E27FC236}">
                  <a16:creationId xmlns:a16="http://schemas.microsoft.com/office/drawing/2014/main" id="{F94D5AB9-3B90-86C3-ACFE-A2EE96D19BE7}"/>
                </a:ext>
              </a:extLst>
            </p:cNvPr>
            <p:cNvSpPr/>
            <p:nvPr/>
          </p:nvSpPr>
          <p:spPr>
            <a:xfrm>
              <a:off x="6905418" y="4538454"/>
              <a:ext cx="572232" cy="192000"/>
            </a:xfrm>
            <a:custGeom>
              <a:gdLst>
                <a:gd name="connsiteX0" fmla="*/ 396065 w 572232"/>
                <a:gd name="connsiteY0" fmla="*/ 303 h 192000"/>
                <a:gd name="connsiteX1" fmla="*/ 501221 w 572232"/>
                <a:gd name="connsiteY1" fmla="*/ 398 h 192000"/>
                <a:gd name="connsiteX2" fmla="*/ 568849 w 572232"/>
                <a:gd name="connsiteY2" fmla="*/ 54595 h 192000"/>
                <a:gd name="connsiteX3" fmla="*/ 530939 w 572232"/>
                <a:gd name="connsiteY3" fmla="*/ 155846 h 192000"/>
                <a:gd name="connsiteX4" fmla="*/ 468741 w 572232"/>
                <a:gd name="connsiteY4" fmla="*/ 173563 h 192000"/>
                <a:gd name="connsiteX5" fmla="*/ 90408 w 572232"/>
                <a:gd name="connsiteY5" fmla="*/ 190803 h 192000"/>
                <a:gd name="connsiteX6" fmla="*/ 1826 w 572232"/>
                <a:gd name="connsiteY6" fmla="*/ 119842 h 192000"/>
                <a:gd name="connsiteX7" fmla="*/ 47450 w 572232"/>
                <a:gd name="connsiteY7" fmla="*/ 35927 h 192000"/>
                <a:gd name="connsiteX8" fmla="*/ 108601 w 572232"/>
                <a:gd name="connsiteY8" fmla="*/ 16019 h 192000"/>
                <a:gd name="connsiteX9" fmla="*/ 396065 w 572232"/>
                <a:gd name="connsiteY9" fmla="*/ 303 h 19200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2232" h="192000">
                  <a:moveTo>
                    <a:pt x="396065" y="303"/>
                  </a:moveTo>
                  <a:cubicBezTo>
                    <a:pt x="437785" y="303"/>
                    <a:pt x="469503" y="17"/>
                    <a:pt x="501221" y="398"/>
                  </a:cubicBezTo>
                  <a:cubicBezTo>
                    <a:pt x="537702" y="875"/>
                    <a:pt x="560657" y="19353"/>
                    <a:pt x="568849" y="54595"/>
                  </a:cubicBezTo>
                  <a:cubicBezTo>
                    <a:pt x="579326" y="99458"/>
                    <a:pt x="565134" y="139654"/>
                    <a:pt x="530939" y="155846"/>
                  </a:cubicBezTo>
                  <a:cubicBezTo>
                    <a:pt x="511603" y="164990"/>
                    <a:pt x="489410" y="174134"/>
                    <a:pt x="468741" y="173563"/>
                  </a:cubicBezTo>
                  <a:cubicBezTo>
                    <a:pt x="342154" y="169943"/>
                    <a:pt x="217091" y="198042"/>
                    <a:pt x="90408" y="190803"/>
                  </a:cubicBezTo>
                  <a:cubicBezTo>
                    <a:pt x="44307" y="188136"/>
                    <a:pt x="11351" y="162514"/>
                    <a:pt x="1826" y="119842"/>
                  </a:cubicBezTo>
                  <a:cubicBezTo>
                    <a:pt x="-7319" y="78884"/>
                    <a:pt x="19447" y="55548"/>
                    <a:pt x="47450" y="35927"/>
                  </a:cubicBezTo>
                  <a:cubicBezTo>
                    <a:pt x="64691" y="23830"/>
                    <a:pt x="85169" y="14210"/>
                    <a:pt x="108601" y="16019"/>
                  </a:cubicBezTo>
                  <a:cubicBezTo>
                    <a:pt x="208423" y="23830"/>
                    <a:pt x="306530" y="-3126"/>
                    <a:pt x="396065" y="303"/>
                  </a:cubicBezTo>
                  <a:close/>
                </a:path>
              </a:pathLst>
            </a:custGeom>
            <a:solidFill>
              <a:srgbClr val="FC5C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Полилиния: фигура 14">
              <a:extLst>
                <a:ext uri="{FF2B5EF4-FFF2-40B4-BE49-F238E27FC236}">
                  <a16:creationId xmlns:a16="http://schemas.microsoft.com/office/drawing/2014/main" id="{BD39CAC7-F2AC-19CA-7B0A-8D97F73CE928}"/>
                </a:ext>
              </a:extLst>
            </p:cNvPr>
            <p:cNvSpPr/>
            <p:nvPr/>
          </p:nvSpPr>
          <p:spPr>
            <a:xfrm>
              <a:off x="4572281" y="4703421"/>
              <a:ext cx="554349" cy="230747"/>
            </a:xfrm>
            <a:custGeom>
              <a:gdLst>
                <a:gd name="connsiteX0" fmla="*/ 98017 w 554349"/>
                <a:gd name="connsiteY0" fmla="*/ 230148 h 230747"/>
                <a:gd name="connsiteX1" fmla="*/ 671 w 554349"/>
                <a:gd name="connsiteY1" fmla="*/ 153281 h 230747"/>
                <a:gd name="connsiteX2" fmla="*/ 80586 w 554349"/>
                <a:gd name="connsiteY2" fmla="*/ 57174 h 230747"/>
                <a:gd name="connsiteX3" fmla="*/ 450346 w 554349"/>
                <a:gd name="connsiteY3" fmla="*/ 500 h 230747"/>
                <a:gd name="connsiteX4" fmla="*/ 553597 w 554349"/>
                <a:gd name="connsiteY4" fmla="*/ 76605 h 230747"/>
                <a:gd name="connsiteX5" fmla="*/ 481969 w 554349"/>
                <a:gd name="connsiteY5" fmla="*/ 171759 h 230747"/>
                <a:gd name="connsiteX6" fmla="*/ 348048 w 554349"/>
                <a:gd name="connsiteY6" fmla="*/ 197953 h 230747"/>
                <a:gd name="connsiteX7" fmla="*/ 126972 w 554349"/>
                <a:gd name="connsiteY7" fmla="*/ 229862 h 230747"/>
                <a:gd name="connsiteX8" fmla="*/ 98017 w 554349"/>
                <a:gd name="connsiteY8" fmla="*/ 230148 h 23074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4349" h="230747">
                  <a:moveTo>
                    <a:pt x="98017" y="230148"/>
                  </a:moveTo>
                  <a:cubicBezTo>
                    <a:pt x="43915" y="230053"/>
                    <a:pt x="7338" y="201001"/>
                    <a:pt x="671" y="153281"/>
                  </a:cubicBezTo>
                  <a:cubicBezTo>
                    <a:pt x="-5330" y="110323"/>
                    <a:pt x="29532" y="65556"/>
                    <a:pt x="80586" y="57174"/>
                  </a:cubicBezTo>
                  <a:cubicBezTo>
                    <a:pt x="203649" y="36981"/>
                    <a:pt x="326997" y="18598"/>
                    <a:pt x="450346" y="500"/>
                  </a:cubicBezTo>
                  <a:cubicBezTo>
                    <a:pt x="489303" y="-5215"/>
                    <a:pt x="547692" y="39172"/>
                    <a:pt x="553597" y="76605"/>
                  </a:cubicBezTo>
                  <a:cubicBezTo>
                    <a:pt x="559788" y="115943"/>
                    <a:pt x="527022" y="161187"/>
                    <a:pt x="481969" y="171759"/>
                  </a:cubicBezTo>
                  <a:cubicBezTo>
                    <a:pt x="437678" y="182142"/>
                    <a:pt x="393101" y="195096"/>
                    <a:pt x="348048" y="197953"/>
                  </a:cubicBezTo>
                  <a:cubicBezTo>
                    <a:pt x="273277" y="202621"/>
                    <a:pt x="200220" y="216337"/>
                    <a:pt x="126972" y="229862"/>
                  </a:cubicBezTo>
                  <a:cubicBezTo>
                    <a:pt x="117733" y="231672"/>
                    <a:pt x="107732" y="230148"/>
                    <a:pt x="98017" y="230148"/>
                  </a:cubicBezTo>
                  <a:close/>
                </a:path>
              </a:pathLst>
            </a:custGeom>
            <a:solidFill>
              <a:srgbClr val="FC5C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Полилиния: фигура 15">
              <a:extLst>
                <a:ext uri="{FF2B5EF4-FFF2-40B4-BE49-F238E27FC236}">
                  <a16:creationId xmlns:a16="http://schemas.microsoft.com/office/drawing/2014/main" id="{F52E6273-82C8-2D27-B9F4-0CEE49D6C4B5}"/>
                </a:ext>
              </a:extLst>
            </p:cNvPr>
            <p:cNvSpPr/>
            <p:nvPr/>
          </p:nvSpPr>
          <p:spPr>
            <a:xfrm>
              <a:off x="3914026" y="4817417"/>
              <a:ext cx="535642" cy="249502"/>
            </a:xfrm>
            <a:custGeom>
              <a:gdLst>
                <a:gd name="connsiteX0" fmla="*/ 107333 w 535642"/>
                <a:gd name="connsiteY0" fmla="*/ 249502 h 249502"/>
                <a:gd name="connsiteX1" fmla="*/ 1034 w 535642"/>
                <a:gd name="connsiteY1" fmla="*/ 182541 h 249502"/>
                <a:gd name="connsiteX2" fmla="*/ 75520 w 535642"/>
                <a:gd name="connsiteY2" fmla="*/ 80909 h 249502"/>
                <a:gd name="connsiteX3" fmla="*/ 300119 w 535642"/>
                <a:gd name="connsiteY3" fmla="*/ 28998 h 249502"/>
                <a:gd name="connsiteX4" fmla="*/ 441185 w 535642"/>
                <a:gd name="connsiteY4" fmla="*/ 42 h 249502"/>
                <a:gd name="connsiteX5" fmla="*/ 533672 w 535642"/>
                <a:gd name="connsiteY5" fmla="*/ 65288 h 249502"/>
                <a:gd name="connsiteX6" fmla="*/ 481856 w 535642"/>
                <a:gd name="connsiteY6" fmla="*/ 160443 h 249502"/>
                <a:gd name="connsiteX7" fmla="*/ 412419 w 535642"/>
                <a:gd name="connsiteY7" fmla="*/ 179683 h 249502"/>
                <a:gd name="connsiteX8" fmla="*/ 146767 w 535642"/>
                <a:gd name="connsiteY8" fmla="*/ 245596 h 249502"/>
                <a:gd name="connsiteX9" fmla="*/ 107333 w 535642"/>
                <a:gd name="connsiteY9" fmla="*/ 249502 h 24950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642" h="249502">
                  <a:moveTo>
                    <a:pt x="107333" y="249502"/>
                  </a:moveTo>
                  <a:cubicBezTo>
                    <a:pt x="35420" y="249596"/>
                    <a:pt x="8178" y="230356"/>
                    <a:pt x="1034" y="182541"/>
                  </a:cubicBezTo>
                  <a:cubicBezTo>
                    <a:pt x="-5728" y="137488"/>
                    <a:pt x="20846" y="96054"/>
                    <a:pt x="75520" y="80909"/>
                  </a:cubicBezTo>
                  <a:cubicBezTo>
                    <a:pt x="149529" y="60525"/>
                    <a:pt x="225348" y="46619"/>
                    <a:pt x="300119" y="28998"/>
                  </a:cubicBezTo>
                  <a:cubicBezTo>
                    <a:pt x="346887" y="17949"/>
                    <a:pt x="391845" y="-1006"/>
                    <a:pt x="441185" y="42"/>
                  </a:cubicBezTo>
                  <a:cubicBezTo>
                    <a:pt x="490715" y="1090"/>
                    <a:pt x="521576" y="22425"/>
                    <a:pt x="533672" y="65288"/>
                  </a:cubicBezTo>
                  <a:cubicBezTo>
                    <a:pt x="542721" y="97292"/>
                    <a:pt x="519766" y="138440"/>
                    <a:pt x="481856" y="160443"/>
                  </a:cubicBezTo>
                  <a:cubicBezTo>
                    <a:pt x="460139" y="173016"/>
                    <a:pt x="435755" y="173873"/>
                    <a:pt x="412419" y="179683"/>
                  </a:cubicBezTo>
                  <a:cubicBezTo>
                    <a:pt x="323837" y="201591"/>
                    <a:pt x="235445" y="224260"/>
                    <a:pt x="146767" y="245596"/>
                  </a:cubicBezTo>
                  <a:cubicBezTo>
                    <a:pt x="130384" y="249502"/>
                    <a:pt x="112953" y="248930"/>
                    <a:pt x="107333" y="249502"/>
                  </a:cubicBezTo>
                  <a:close/>
                </a:path>
              </a:pathLst>
            </a:custGeom>
            <a:solidFill>
              <a:srgbClr val="FC5C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Полилиния: фигура 16">
              <a:extLst>
                <a:ext uri="{FF2B5EF4-FFF2-40B4-BE49-F238E27FC236}">
                  <a16:creationId xmlns:a16="http://schemas.microsoft.com/office/drawing/2014/main" id="{11A4B328-BE72-72AF-4192-E6103BFB04FB}"/>
                </a:ext>
              </a:extLst>
            </p:cNvPr>
            <p:cNvSpPr/>
            <p:nvPr/>
          </p:nvSpPr>
          <p:spPr>
            <a:xfrm>
              <a:off x="7742394" y="4446650"/>
              <a:ext cx="470361" cy="239886"/>
            </a:xfrm>
            <a:custGeom>
              <a:gdLst>
                <a:gd name="connsiteX0" fmla="*/ 256129 w 470361"/>
                <a:gd name="connsiteY0" fmla="*/ 0 h 239886"/>
                <a:gd name="connsiteX1" fmla="*/ 334710 w 470361"/>
                <a:gd name="connsiteY1" fmla="*/ 15907 h 239886"/>
                <a:gd name="connsiteX2" fmla="*/ 470156 w 470361"/>
                <a:gd name="connsiteY2" fmla="*/ 23717 h 239886"/>
                <a:gd name="connsiteX3" fmla="*/ 404624 w 470361"/>
                <a:gd name="connsiteY3" fmla="*/ 121444 h 239886"/>
                <a:gd name="connsiteX4" fmla="*/ 129066 w 470361"/>
                <a:gd name="connsiteY4" fmla="*/ 230124 h 239886"/>
                <a:gd name="connsiteX5" fmla="*/ 28005 w 470361"/>
                <a:gd name="connsiteY5" fmla="*/ 215075 h 239886"/>
                <a:gd name="connsiteX6" fmla="*/ 59724 w 470361"/>
                <a:gd name="connsiteY6" fmla="*/ 71914 h 239886"/>
                <a:gd name="connsiteX7" fmla="*/ 256129 w 470361"/>
                <a:gd name="connsiteY7" fmla="*/ 0 h 23988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0360" h="239885">
                  <a:moveTo>
                    <a:pt x="256129" y="0"/>
                  </a:moveTo>
                  <a:cubicBezTo>
                    <a:pt x="282132" y="6191"/>
                    <a:pt x="308993" y="6668"/>
                    <a:pt x="334710" y="15907"/>
                  </a:cubicBezTo>
                  <a:cubicBezTo>
                    <a:pt x="378620" y="31718"/>
                    <a:pt x="424150" y="36957"/>
                    <a:pt x="470156" y="23717"/>
                  </a:cubicBezTo>
                  <a:cubicBezTo>
                    <a:pt x="472823" y="72771"/>
                    <a:pt x="449486" y="103918"/>
                    <a:pt x="404624" y="121444"/>
                  </a:cubicBezTo>
                  <a:cubicBezTo>
                    <a:pt x="312612" y="157353"/>
                    <a:pt x="221077" y="194310"/>
                    <a:pt x="129066" y="230124"/>
                  </a:cubicBezTo>
                  <a:cubicBezTo>
                    <a:pt x="93061" y="244126"/>
                    <a:pt x="57723" y="246221"/>
                    <a:pt x="28005" y="215075"/>
                  </a:cubicBezTo>
                  <a:cubicBezTo>
                    <a:pt x="-17619" y="167164"/>
                    <a:pt x="-7808" y="102013"/>
                    <a:pt x="59724" y="71914"/>
                  </a:cubicBezTo>
                  <a:cubicBezTo>
                    <a:pt x="122970" y="43720"/>
                    <a:pt x="186025" y="11144"/>
                    <a:pt x="256129" y="0"/>
                  </a:cubicBezTo>
                  <a:close/>
                </a:path>
              </a:pathLst>
            </a:custGeom>
            <a:solidFill>
              <a:srgbClr val="FC5C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Полилиния: фигура 17">
              <a:extLst>
                <a:ext uri="{FF2B5EF4-FFF2-40B4-BE49-F238E27FC236}">
                  <a16:creationId xmlns:a16="http://schemas.microsoft.com/office/drawing/2014/main" id="{7BF02450-3F52-F250-424E-7077FE938D8B}"/>
                </a:ext>
              </a:extLst>
            </p:cNvPr>
            <p:cNvSpPr/>
            <p:nvPr/>
          </p:nvSpPr>
          <p:spPr>
            <a:xfrm>
              <a:off x="6857564" y="3432398"/>
              <a:ext cx="408487" cy="285944"/>
            </a:xfrm>
            <a:custGeom>
              <a:gdLst>
                <a:gd name="connsiteX0" fmla="*/ 164933 w 408487"/>
                <a:gd name="connsiteY0" fmla="*/ 284257 h 285944"/>
                <a:gd name="connsiteX1" fmla="*/ 69968 w 408487"/>
                <a:gd name="connsiteY1" fmla="*/ 282923 h 285944"/>
                <a:gd name="connsiteX2" fmla="*/ 1864 w 408487"/>
                <a:gd name="connsiteY2" fmla="*/ 229869 h 285944"/>
                <a:gd name="connsiteX3" fmla="*/ 66444 w 408487"/>
                <a:gd name="connsiteY3" fmla="*/ 153097 h 285944"/>
                <a:gd name="connsiteX4" fmla="*/ 139691 w 408487"/>
                <a:gd name="connsiteY4" fmla="*/ 152621 h 285944"/>
                <a:gd name="connsiteX5" fmla="*/ 207224 w 408487"/>
                <a:gd name="connsiteY5" fmla="*/ 98234 h 285944"/>
                <a:gd name="connsiteX6" fmla="*/ 367053 w 408487"/>
                <a:gd name="connsiteY6" fmla="*/ 19462 h 285944"/>
                <a:gd name="connsiteX7" fmla="*/ 408487 w 408487"/>
                <a:gd name="connsiteY7" fmla="*/ 82231 h 285944"/>
                <a:gd name="connsiteX8" fmla="*/ 360385 w 408487"/>
                <a:gd name="connsiteY8" fmla="*/ 124332 h 285944"/>
                <a:gd name="connsiteX9" fmla="*/ 324095 w 408487"/>
                <a:gd name="connsiteY9" fmla="*/ 162146 h 285944"/>
                <a:gd name="connsiteX10" fmla="*/ 179601 w 408487"/>
                <a:gd name="connsiteY10" fmla="*/ 284828 h 285944"/>
                <a:gd name="connsiteX11" fmla="*/ 164933 w 408487"/>
                <a:gd name="connsiteY11" fmla="*/ 284828 h 285944"/>
                <a:gd name="connsiteX12" fmla="*/ 164933 w 408487"/>
                <a:gd name="connsiteY12" fmla="*/ 284257 h 28594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8487" h="285944">
                  <a:moveTo>
                    <a:pt x="164933" y="284257"/>
                  </a:moveTo>
                  <a:cubicBezTo>
                    <a:pt x="133214" y="284257"/>
                    <a:pt x="100544" y="288829"/>
                    <a:pt x="69968" y="282923"/>
                  </a:cubicBezTo>
                  <a:cubicBezTo>
                    <a:pt x="41203" y="277303"/>
                    <a:pt x="7103" y="271684"/>
                    <a:pt x="1864" y="229869"/>
                  </a:cubicBezTo>
                  <a:cubicBezTo>
                    <a:pt x="-5470" y="171671"/>
                    <a:pt x="7389" y="154717"/>
                    <a:pt x="66444" y="153097"/>
                  </a:cubicBezTo>
                  <a:cubicBezTo>
                    <a:pt x="90828" y="152431"/>
                    <a:pt x="115307" y="153097"/>
                    <a:pt x="139691" y="152621"/>
                  </a:cubicBezTo>
                  <a:cubicBezTo>
                    <a:pt x="190936" y="151573"/>
                    <a:pt x="198651" y="145192"/>
                    <a:pt x="207224" y="98234"/>
                  </a:cubicBezTo>
                  <a:cubicBezTo>
                    <a:pt x="224178" y="5270"/>
                    <a:pt x="284567" y="-23401"/>
                    <a:pt x="367053" y="19462"/>
                  </a:cubicBezTo>
                  <a:cubicBezTo>
                    <a:pt x="394580" y="33749"/>
                    <a:pt x="408582" y="57657"/>
                    <a:pt x="408487" y="82231"/>
                  </a:cubicBezTo>
                  <a:cubicBezTo>
                    <a:pt x="408392" y="103948"/>
                    <a:pt x="393151" y="126523"/>
                    <a:pt x="360385" y="124332"/>
                  </a:cubicBezTo>
                  <a:cubicBezTo>
                    <a:pt x="338002" y="122808"/>
                    <a:pt x="327810" y="139953"/>
                    <a:pt x="324095" y="162146"/>
                  </a:cubicBezTo>
                  <a:cubicBezTo>
                    <a:pt x="303617" y="284828"/>
                    <a:pt x="303331" y="284828"/>
                    <a:pt x="179601" y="284828"/>
                  </a:cubicBezTo>
                  <a:cubicBezTo>
                    <a:pt x="174743" y="284828"/>
                    <a:pt x="169885" y="284828"/>
                    <a:pt x="164933" y="284828"/>
                  </a:cubicBezTo>
                  <a:cubicBezTo>
                    <a:pt x="164933" y="284638"/>
                    <a:pt x="164933" y="284447"/>
                    <a:pt x="164933" y="284257"/>
                  </a:cubicBezTo>
                  <a:close/>
                </a:path>
              </a:pathLst>
            </a:custGeom>
            <a:solidFill>
              <a:srgbClr val="71A7D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Полилиния: фигура 18">
              <a:extLst>
                <a:ext uri="{FF2B5EF4-FFF2-40B4-BE49-F238E27FC236}">
                  <a16:creationId xmlns:a16="http://schemas.microsoft.com/office/drawing/2014/main" id="{5856D3EE-E1C3-4D3E-8065-E3FD78E6BFF6}"/>
                </a:ext>
              </a:extLst>
            </p:cNvPr>
            <p:cNvSpPr/>
            <p:nvPr/>
          </p:nvSpPr>
          <p:spPr>
            <a:xfrm>
              <a:off x="4678869" y="858879"/>
              <a:ext cx="2387440" cy="2390111"/>
            </a:xfrm>
            <a:custGeom>
              <a:gdLst>
                <a:gd name="connsiteX0" fmla="*/ 1197294 w 2387440"/>
                <a:gd name="connsiteY0" fmla="*/ 2390099 h 2390111"/>
                <a:gd name="connsiteX1" fmla="*/ 305944 w 2387440"/>
                <a:gd name="connsiteY1" fmla="*/ 1989477 h 2390111"/>
                <a:gd name="connsiteX2" fmla="*/ 1 w 2387440"/>
                <a:gd name="connsiteY2" fmla="*/ 1197854 h 2390111"/>
                <a:gd name="connsiteX3" fmla="*/ 383287 w 2387440"/>
                <a:gd name="connsiteY3" fmla="*/ 320792 h 2390111"/>
                <a:gd name="connsiteX4" fmla="*/ 1213772 w 2387440"/>
                <a:gd name="connsiteY4" fmla="*/ 181 h 2390111"/>
                <a:gd name="connsiteX5" fmla="*/ 2387157 w 2387440"/>
                <a:gd name="connsiteY5" fmla="*/ 1227953 h 2390111"/>
                <a:gd name="connsiteX6" fmla="*/ 1197294 w 2387440"/>
                <a:gd name="connsiteY6" fmla="*/ 2390099 h 2390111"/>
                <a:gd name="connsiteX7" fmla="*/ 1198532 w 2387440"/>
                <a:gd name="connsiteY7" fmla="*/ 158391 h 2390111"/>
                <a:gd name="connsiteX8" fmla="*/ 459678 w 2387440"/>
                <a:gd name="connsiteY8" fmla="*/ 452713 h 2390111"/>
                <a:gd name="connsiteX9" fmla="*/ 146400 w 2387440"/>
                <a:gd name="connsiteY9" fmla="*/ 1185186 h 2390111"/>
                <a:gd name="connsiteX10" fmla="*/ 445676 w 2387440"/>
                <a:gd name="connsiteY10" fmla="*/ 1923945 h 2390111"/>
                <a:gd name="connsiteX11" fmla="*/ 1168909 w 2387440"/>
                <a:gd name="connsiteY11" fmla="*/ 2241318 h 2390111"/>
                <a:gd name="connsiteX12" fmla="*/ 2240853 w 2387440"/>
                <a:gd name="connsiteY12" fmla="*/ 1158040 h 2390111"/>
                <a:gd name="connsiteX13" fmla="*/ 1198532 w 2387440"/>
                <a:gd name="connsiteY13" fmla="*/ 158391 h 239011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87440" h="2390111">
                  <a:moveTo>
                    <a:pt x="1197294" y="2390099"/>
                  </a:moveTo>
                  <a:cubicBezTo>
                    <a:pt x="842773" y="2384765"/>
                    <a:pt x="546355" y="2252462"/>
                    <a:pt x="305944" y="1989477"/>
                  </a:cubicBezTo>
                  <a:cubicBezTo>
                    <a:pt x="100204" y="1764497"/>
                    <a:pt x="-380" y="1493796"/>
                    <a:pt x="1" y="1197854"/>
                  </a:cubicBezTo>
                  <a:cubicBezTo>
                    <a:pt x="382" y="857145"/>
                    <a:pt x="127160" y="557584"/>
                    <a:pt x="383287" y="320792"/>
                  </a:cubicBezTo>
                  <a:cubicBezTo>
                    <a:pt x="618078" y="103717"/>
                    <a:pt x="898304" y="-5058"/>
                    <a:pt x="1213772" y="181"/>
                  </a:cubicBezTo>
                  <a:cubicBezTo>
                    <a:pt x="1846518" y="10753"/>
                    <a:pt x="2401825" y="527104"/>
                    <a:pt x="2387157" y="1227953"/>
                  </a:cubicBezTo>
                  <a:cubicBezTo>
                    <a:pt x="2374393" y="1846411"/>
                    <a:pt x="1856995" y="2393147"/>
                    <a:pt x="1197294" y="2390099"/>
                  </a:cubicBezTo>
                  <a:close/>
                  <a:moveTo>
                    <a:pt x="1198532" y="158391"/>
                  </a:moveTo>
                  <a:cubicBezTo>
                    <a:pt x="869824" y="140960"/>
                    <a:pt x="629699" y="288693"/>
                    <a:pt x="459678" y="452713"/>
                  </a:cubicBezTo>
                  <a:cubicBezTo>
                    <a:pt x="254414" y="650738"/>
                    <a:pt x="148400" y="904770"/>
                    <a:pt x="146400" y="1185186"/>
                  </a:cubicBezTo>
                  <a:cubicBezTo>
                    <a:pt x="144400" y="1465126"/>
                    <a:pt x="245079" y="1718300"/>
                    <a:pt x="445676" y="1923945"/>
                  </a:cubicBezTo>
                  <a:cubicBezTo>
                    <a:pt x="644082" y="2127399"/>
                    <a:pt x="887255" y="2233317"/>
                    <a:pt x="1168909" y="2241318"/>
                  </a:cubicBezTo>
                  <a:cubicBezTo>
                    <a:pt x="1761936" y="2258273"/>
                    <a:pt x="2257426" y="1770021"/>
                    <a:pt x="2240853" y="1158040"/>
                  </a:cubicBezTo>
                  <a:cubicBezTo>
                    <a:pt x="2226470" y="629021"/>
                    <a:pt x="1757745" y="133626"/>
                    <a:pt x="1198532" y="158391"/>
                  </a:cubicBezTo>
                  <a:close/>
                </a:path>
              </a:pathLst>
            </a:custGeom>
            <a:solidFill>
              <a:srgbClr val="FC5C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Полилиния: фигура 19">
              <a:extLst>
                <a:ext uri="{FF2B5EF4-FFF2-40B4-BE49-F238E27FC236}">
                  <a16:creationId xmlns:a16="http://schemas.microsoft.com/office/drawing/2014/main" id="{52EE5E0C-B367-5006-6D6F-2CA3B3A310BE}"/>
                </a:ext>
              </a:extLst>
            </p:cNvPr>
            <p:cNvSpPr/>
            <p:nvPr/>
          </p:nvSpPr>
          <p:spPr>
            <a:xfrm>
              <a:off x="3466717" y="3658749"/>
              <a:ext cx="503992" cy="514080"/>
            </a:xfrm>
            <a:custGeom>
              <a:gdLst>
                <a:gd name="connsiteX0" fmla="*/ 502922 w 503992"/>
                <a:gd name="connsiteY0" fmla="*/ 261931 h 514080"/>
                <a:gd name="connsiteX1" fmla="*/ 251748 w 503992"/>
                <a:gd name="connsiteY1" fmla="*/ 514058 h 514080"/>
                <a:gd name="connsiteX2" fmla="*/ 97 w 503992"/>
                <a:gd name="connsiteY2" fmla="*/ 253263 h 514080"/>
                <a:gd name="connsiteX3" fmla="*/ 255367 w 503992"/>
                <a:gd name="connsiteY3" fmla="*/ 89 h 514080"/>
                <a:gd name="connsiteX4" fmla="*/ 502922 w 503992"/>
                <a:gd name="connsiteY4" fmla="*/ 261931 h 51408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3992" h="514080">
                  <a:moveTo>
                    <a:pt x="502922" y="261931"/>
                  </a:moveTo>
                  <a:cubicBezTo>
                    <a:pt x="516543" y="416712"/>
                    <a:pt x="360619" y="512153"/>
                    <a:pt x="251748" y="514058"/>
                  </a:cubicBezTo>
                  <a:cubicBezTo>
                    <a:pt x="127923" y="516153"/>
                    <a:pt x="-4094" y="372611"/>
                    <a:pt x="97" y="253263"/>
                  </a:cubicBezTo>
                  <a:cubicBezTo>
                    <a:pt x="4574" y="128105"/>
                    <a:pt x="120970" y="-3912"/>
                    <a:pt x="255367" y="89"/>
                  </a:cubicBezTo>
                  <a:cubicBezTo>
                    <a:pt x="387860" y="3994"/>
                    <a:pt x="517114" y="107245"/>
                    <a:pt x="502922" y="261931"/>
                  </a:cubicBezTo>
                  <a:close/>
                </a:path>
              </a:pathLst>
            </a:custGeom>
            <a:solidFill>
              <a:srgbClr val="FC5C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Полилиния: фигура 20">
              <a:extLst>
                <a:ext uri="{FF2B5EF4-FFF2-40B4-BE49-F238E27FC236}">
                  <a16:creationId xmlns:a16="http://schemas.microsoft.com/office/drawing/2014/main" id="{E06220D2-9DF7-6ECB-2C4A-4E7822C7020A}"/>
                </a:ext>
              </a:extLst>
            </p:cNvPr>
            <p:cNvSpPr/>
            <p:nvPr/>
          </p:nvSpPr>
          <p:spPr>
            <a:xfrm>
              <a:off x="7855636" y="3145052"/>
              <a:ext cx="501226" cy="513311"/>
            </a:xfrm>
            <a:custGeom>
              <a:gdLst>
                <a:gd name="connsiteX0" fmla="*/ 500361 w 501226"/>
                <a:gd name="connsiteY0" fmla="*/ 262897 h 513311"/>
                <a:gd name="connsiteX1" fmla="*/ 252996 w 501226"/>
                <a:gd name="connsiteY1" fmla="*/ 513309 h 513311"/>
                <a:gd name="connsiteX2" fmla="*/ 108 w 501226"/>
                <a:gd name="connsiteY2" fmla="*/ 246704 h 513311"/>
                <a:gd name="connsiteX3" fmla="*/ 250996 w 501226"/>
                <a:gd name="connsiteY3" fmla="*/ 7 h 513311"/>
                <a:gd name="connsiteX4" fmla="*/ 500361 w 501226"/>
                <a:gd name="connsiteY4" fmla="*/ 262897 h 51331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225" h="513311">
                  <a:moveTo>
                    <a:pt x="500361" y="262897"/>
                  </a:moveTo>
                  <a:cubicBezTo>
                    <a:pt x="512839" y="382055"/>
                    <a:pt x="388537" y="513976"/>
                    <a:pt x="252996" y="513309"/>
                  </a:cubicBezTo>
                  <a:cubicBezTo>
                    <a:pt x="103835" y="512452"/>
                    <a:pt x="4965" y="404153"/>
                    <a:pt x="108" y="246704"/>
                  </a:cubicBezTo>
                  <a:cubicBezTo>
                    <a:pt x="-4560" y="95828"/>
                    <a:pt x="143554" y="-946"/>
                    <a:pt x="250996" y="7"/>
                  </a:cubicBezTo>
                  <a:cubicBezTo>
                    <a:pt x="373869" y="1150"/>
                    <a:pt x="513505" y="106592"/>
                    <a:pt x="500361" y="262897"/>
                  </a:cubicBezTo>
                  <a:close/>
                </a:path>
              </a:pathLst>
            </a:custGeom>
            <a:solidFill>
              <a:srgbClr val="FC5C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Полилиния: фигура 21">
              <a:extLst>
                <a:ext uri="{FF2B5EF4-FFF2-40B4-BE49-F238E27FC236}">
                  <a16:creationId xmlns:a16="http://schemas.microsoft.com/office/drawing/2014/main" id="{7B7EC981-5D8A-2499-2427-9715310E739B}"/>
                </a:ext>
              </a:extLst>
            </p:cNvPr>
            <p:cNvSpPr/>
            <p:nvPr/>
          </p:nvSpPr>
          <p:spPr>
            <a:xfrm>
              <a:off x="5069666" y="1252262"/>
              <a:ext cx="1615182" cy="1614524"/>
            </a:xfrm>
            <a:custGeom>
              <a:gdLst>
                <a:gd name="connsiteX0" fmla="*/ 807068 w 1615182"/>
                <a:gd name="connsiteY0" fmla="*/ 275 h 1614524"/>
                <a:gd name="connsiteX1" fmla="*/ 1056242 w 1615182"/>
                <a:gd name="connsiteY1" fmla="*/ 370 h 1614524"/>
                <a:gd name="connsiteX2" fmla="*/ 1144444 w 1615182"/>
                <a:gd name="connsiteY2" fmla="*/ 91715 h 1614524"/>
                <a:gd name="connsiteX3" fmla="*/ 1143301 w 1615182"/>
                <a:gd name="connsiteY3" fmla="*/ 421565 h 1614524"/>
                <a:gd name="connsiteX4" fmla="*/ 1193211 w 1615182"/>
                <a:gd name="connsiteY4" fmla="*/ 470429 h 1614524"/>
                <a:gd name="connsiteX5" fmla="*/ 1537064 w 1615182"/>
                <a:gd name="connsiteY5" fmla="*/ 465761 h 1614524"/>
                <a:gd name="connsiteX6" fmla="*/ 1613264 w 1615182"/>
                <a:gd name="connsiteY6" fmla="*/ 535865 h 1614524"/>
                <a:gd name="connsiteX7" fmla="*/ 1613740 w 1615182"/>
                <a:gd name="connsiteY7" fmla="*/ 719127 h 1614524"/>
                <a:gd name="connsiteX8" fmla="*/ 1614978 w 1615182"/>
                <a:gd name="connsiteY8" fmla="*/ 1048882 h 1614524"/>
                <a:gd name="connsiteX9" fmla="*/ 1514871 w 1615182"/>
                <a:gd name="connsiteY9" fmla="*/ 1145656 h 1614524"/>
                <a:gd name="connsiteX10" fmla="*/ 1192450 w 1615182"/>
                <a:gd name="connsiteY10" fmla="*/ 1143656 h 1614524"/>
                <a:gd name="connsiteX11" fmla="*/ 1143491 w 1615182"/>
                <a:gd name="connsiteY11" fmla="*/ 1193567 h 1614524"/>
                <a:gd name="connsiteX12" fmla="*/ 1144444 w 1615182"/>
                <a:gd name="connsiteY12" fmla="*/ 1523418 h 1614524"/>
                <a:gd name="connsiteX13" fmla="*/ 1055290 w 1615182"/>
                <a:gd name="connsiteY13" fmla="*/ 1614095 h 1614524"/>
                <a:gd name="connsiteX14" fmla="*/ 556846 w 1615182"/>
                <a:gd name="connsiteY14" fmla="*/ 1614095 h 1614524"/>
                <a:gd name="connsiteX15" fmla="*/ 469597 w 1615182"/>
                <a:gd name="connsiteY15" fmla="*/ 1526180 h 1614524"/>
                <a:gd name="connsiteX16" fmla="*/ 470264 w 1615182"/>
                <a:gd name="connsiteY16" fmla="*/ 1188995 h 1614524"/>
                <a:gd name="connsiteX17" fmla="*/ 424068 w 1615182"/>
                <a:gd name="connsiteY17" fmla="*/ 1143846 h 1614524"/>
                <a:gd name="connsiteX18" fmla="*/ 86883 w 1615182"/>
                <a:gd name="connsiteY18" fmla="*/ 1144418 h 1614524"/>
                <a:gd name="connsiteX19" fmla="*/ 110 w 1615182"/>
                <a:gd name="connsiteY19" fmla="*/ 1056216 h 1614524"/>
                <a:gd name="connsiteX20" fmla="*/ 110 w 1615182"/>
                <a:gd name="connsiteY20" fmla="*/ 565107 h 1614524"/>
                <a:gd name="connsiteX21" fmla="*/ 92026 w 1615182"/>
                <a:gd name="connsiteY21" fmla="*/ 469857 h 1614524"/>
                <a:gd name="connsiteX22" fmla="*/ 414543 w 1615182"/>
                <a:gd name="connsiteY22" fmla="*/ 469667 h 1614524"/>
                <a:gd name="connsiteX23" fmla="*/ 469311 w 1615182"/>
                <a:gd name="connsiteY23" fmla="*/ 412898 h 1614524"/>
                <a:gd name="connsiteX24" fmla="*/ 469597 w 1615182"/>
                <a:gd name="connsiteY24" fmla="*/ 68379 h 1614524"/>
                <a:gd name="connsiteX25" fmla="*/ 535796 w 1615182"/>
                <a:gd name="connsiteY25" fmla="*/ 465 h 1614524"/>
                <a:gd name="connsiteX26" fmla="*/ 807068 w 1615182"/>
                <a:gd name="connsiteY26" fmla="*/ 275 h 1614524"/>
                <a:gd name="connsiteX27" fmla="*/ 134984 w 1615182"/>
                <a:gd name="connsiteY27" fmla="*/ 989922 h 1614524"/>
                <a:gd name="connsiteX28" fmla="*/ 205755 w 1615182"/>
                <a:gd name="connsiteY28" fmla="*/ 997542 h 1614524"/>
                <a:gd name="connsiteX29" fmla="*/ 528081 w 1615182"/>
                <a:gd name="connsiteY29" fmla="*/ 998114 h 1614524"/>
                <a:gd name="connsiteX30" fmla="*/ 601614 w 1615182"/>
                <a:gd name="connsiteY30" fmla="*/ 1074123 h 1614524"/>
                <a:gd name="connsiteX31" fmla="*/ 601233 w 1615182"/>
                <a:gd name="connsiteY31" fmla="*/ 1425786 h 1614524"/>
                <a:gd name="connsiteX32" fmla="*/ 642476 w 1615182"/>
                <a:gd name="connsiteY32" fmla="*/ 1468268 h 1614524"/>
                <a:gd name="connsiteX33" fmla="*/ 950134 w 1615182"/>
                <a:gd name="connsiteY33" fmla="*/ 1468553 h 1614524"/>
                <a:gd name="connsiteX34" fmla="*/ 998711 w 1615182"/>
                <a:gd name="connsiteY34" fmla="*/ 1418262 h 1614524"/>
                <a:gd name="connsiteX35" fmla="*/ 998140 w 1615182"/>
                <a:gd name="connsiteY35" fmla="*/ 1088601 h 1614524"/>
                <a:gd name="connsiteX36" fmla="*/ 1087198 w 1615182"/>
                <a:gd name="connsiteY36" fmla="*/ 998209 h 1614524"/>
                <a:gd name="connsiteX37" fmla="*/ 1416859 w 1615182"/>
                <a:gd name="connsiteY37" fmla="*/ 998685 h 1614524"/>
                <a:gd name="connsiteX38" fmla="*/ 1468198 w 1615182"/>
                <a:gd name="connsiteY38" fmla="*/ 951346 h 1614524"/>
                <a:gd name="connsiteX39" fmla="*/ 1468008 w 1615182"/>
                <a:gd name="connsiteY39" fmla="*/ 651118 h 1614524"/>
                <a:gd name="connsiteX40" fmla="*/ 1419049 w 1615182"/>
                <a:gd name="connsiteY40" fmla="*/ 601302 h 1614524"/>
                <a:gd name="connsiteX41" fmla="*/ 1118726 w 1615182"/>
                <a:gd name="connsiteY41" fmla="*/ 602731 h 1614524"/>
                <a:gd name="connsiteX42" fmla="*/ 997377 w 1615182"/>
                <a:gd name="connsiteY42" fmla="*/ 477763 h 1614524"/>
                <a:gd name="connsiteX43" fmla="*/ 998711 w 1615182"/>
                <a:gd name="connsiteY43" fmla="*/ 177440 h 1614524"/>
                <a:gd name="connsiteX44" fmla="*/ 952801 w 1615182"/>
                <a:gd name="connsiteY44" fmla="*/ 132006 h 1614524"/>
                <a:gd name="connsiteX45" fmla="*/ 659811 w 1615182"/>
                <a:gd name="connsiteY45" fmla="*/ 132958 h 1614524"/>
                <a:gd name="connsiteX46" fmla="*/ 602090 w 1615182"/>
                <a:gd name="connsiteY46" fmla="*/ 193251 h 1614524"/>
                <a:gd name="connsiteX47" fmla="*/ 601709 w 1615182"/>
                <a:gd name="connsiteY47" fmla="*/ 530246 h 1614524"/>
                <a:gd name="connsiteX48" fmla="*/ 531986 w 1615182"/>
                <a:gd name="connsiteY48" fmla="*/ 601874 h 1614524"/>
                <a:gd name="connsiteX49" fmla="*/ 209660 w 1615182"/>
                <a:gd name="connsiteY49" fmla="*/ 602255 h 1614524"/>
                <a:gd name="connsiteX50" fmla="*/ 132508 w 1615182"/>
                <a:gd name="connsiteY50" fmla="*/ 680550 h 1614524"/>
                <a:gd name="connsiteX51" fmla="*/ 134984 w 1615182"/>
                <a:gd name="connsiteY51" fmla="*/ 989922 h 16145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615182" h="1614524">
                  <a:moveTo>
                    <a:pt x="807068" y="275"/>
                  </a:moveTo>
                  <a:cubicBezTo>
                    <a:pt x="890126" y="275"/>
                    <a:pt x="973184" y="179"/>
                    <a:pt x="1056242" y="370"/>
                  </a:cubicBezTo>
                  <a:cubicBezTo>
                    <a:pt x="1144158" y="465"/>
                    <a:pt x="1144348" y="560"/>
                    <a:pt x="1144444" y="91715"/>
                  </a:cubicBezTo>
                  <a:cubicBezTo>
                    <a:pt x="1144539" y="201633"/>
                    <a:pt x="1145872" y="311647"/>
                    <a:pt x="1143301" y="421565"/>
                  </a:cubicBezTo>
                  <a:cubicBezTo>
                    <a:pt x="1142443" y="460523"/>
                    <a:pt x="1155397" y="471857"/>
                    <a:pt x="1193211" y="470429"/>
                  </a:cubicBezTo>
                  <a:cubicBezTo>
                    <a:pt x="1307797" y="466143"/>
                    <a:pt x="1422478" y="474810"/>
                    <a:pt x="1537064" y="465761"/>
                  </a:cubicBezTo>
                  <a:cubicBezTo>
                    <a:pt x="1586308" y="461856"/>
                    <a:pt x="1611359" y="483383"/>
                    <a:pt x="1613264" y="535865"/>
                  </a:cubicBezTo>
                  <a:cubicBezTo>
                    <a:pt x="1615455" y="596826"/>
                    <a:pt x="1613740" y="657976"/>
                    <a:pt x="1613740" y="719127"/>
                  </a:cubicBezTo>
                  <a:cubicBezTo>
                    <a:pt x="1613740" y="829045"/>
                    <a:pt x="1610502" y="939154"/>
                    <a:pt x="1614978" y="1048882"/>
                  </a:cubicBezTo>
                  <a:cubicBezTo>
                    <a:pt x="1617836" y="1119367"/>
                    <a:pt x="1590976" y="1148895"/>
                    <a:pt x="1514871" y="1145656"/>
                  </a:cubicBezTo>
                  <a:cubicBezTo>
                    <a:pt x="1407524" y="1141084"/>
                    <a:pt x="1299892" y="1146132"/>
                    <a:pt x="1192450" y="1143656"/>
                  </a:cubicBezTo>
                  <a:cubicBezTo>
                    <a:pt x="1153397" y="1142799"/>
                    <a:pt x="1142729" y="1155943"/>
                    <a:pt x="1143491" y="1193567"/>
                  </a:cubicBezTo>
                  <a:cubicBezTo>
                    <a:pt x="1145682" y="1303485"/>
                    <a:pt x="1144825" y="1413404"/>
                    <a:pt x="1144444" y="1523418"/>
                  </a:cubicBezTo>
                  <a:cubicBezTo>
                    <a:pt x="1144158" y="1599808"/>
                    <a:pt x="1130727" y="1613810"/>
                    <a:pt x="1055290" y="1614095"/>
                  </a:cubicBezTo>
                  <a:cubicBezTo>
                    <a:pt x="889174" y="1614667"/>
                    <a:pt x="722962" y="1614667"/>
                    <a:pt x="556846" y="1614095"/>
                  </a:cubicBezTo>
                  <a:cubicBezTo>
                    <a:pt x="476455" y="1613810"/>
                    <a:pt x="469788" y="1606571"/>
                    <a:pt x="469597" y="1526180"/>
                  </a:cubicBezTo>
                  <a:cubicBezTo>
                    <a:pt x="469407" y="1413785"/>
                    <a:pt x="468264" y="1301390"/>
                    <a:pt x="470264" y="1188995"/>
                  </a:cubicBezTo>
                  <a:cubicBezTo>
                    <a:pt x="470931" y="1152990"/>
                    <a:pt x="458643" y="1143275"/>
                    <a:pt x="424068" y="1143846"/>
                  </a:cubicBezTo>
                  <a:cubicBezTo>
                    <a:pt x="311673" y="1145751"/>
                    <a:pt x="199278" y="1144989"/>
                    <a:pt x="86883" y="1144418"/>
                  </a:cubicBezTo>
                  <a:cubicBezTo>
                    <a:pt x="6206" y="1143942"/>
                    <a:pt x="205" y="1137465"/>
                    <a:pt x="110" y="1056216"/>
                  </a:cubicBezTo>
                  <a:cubicBezTo>
                    <a:pt x="-81" y="892482"/>
                    <a:pt x="15" y="728842"/>
                    <a:pt x="110" y="565107"/>
                  </a:cubicBezTo>
                  <a:cubicBezTo>
                    <a:pt x="205" y="470143"/>
                    <a:pt x="300" y="469952"/>
                    <a:pt x="92026" y="469857"/>
                  </a:cubicBezTo>
                  <a:cubicBezTo>
                    <a:pt x="199564" y="469762"/>
                    <a:pt x="307006" y="470143"/>
                    <a:pt x="414543" y="469667"/>
                  </a:cubicBezTo>
                  <a:cubicBezTo>
                    <a:pt x="468550" y="469476"/>
                    <a:pt x="469121" y="468810"/>
                    <a:pt x="469311" y="412898"/>
                  </a:cubicBezTo>
                  <a:cubicBezTo>
                    <a:pt x="469692" y="298026"/>
                    <a:pt x="468931" y="183250"/>
                    <a:pt x="469597" y="68379"/>
                  </a:cubicBezTo>
                  <a:cubicBezTo>
                    <a:pt x="469978" y="5799"/>
                    <a:pt x="474741" y="1037"/>
                    <a:pt x="535796" y="465"/>
                  </a:cubicBezTo>
                  <a:cubicBezTo>
                    <a:pt x="626284" y="-392"/>
                    <a:pt x="716676" y="179"/>
                    <a:pt x="807068" y="275"/>
                  </a:cubicBezTo>
                  <a:close/>
                  <a:moveTo>
                    <a:pt x="134984" y="989922"/>
                  </a:moveTo>
                  <a:cubicBezTo>
                    <a:pt x="157082" y="1004877"/>
                    <a:pt x="182133" y="997257"/>
                    <a:pt x="205755" y="997542"/>
                  </a:cubicBezTo>
                  <a:cubicBezTo>
                    <a:pt x="313197" y="998399"/>
                    <a:pt x="420639" y="997542"/>
                    <a:pt x="528081" y="998114"/>
                  </a:cubicBezTo>
                  <a:cubicBezTo>
                    <a:pt x="597327" y="998495"/>
                    <a:pt x="601328" y="1002876"/>
                    <a:pt x="601614" y="1074123"/>
                  </a:cubicBezTo>
                  <a:cubicBezTo>
                    <a:pt x="601995" y="1191376"/>
                    <a:pt x="602566" y="1308534"/>
                    <a:pt x="601233" y="1425786"/>
                  </a:cubicBezTo>
                  <a:cubicBezTo>
                    <a:pt x="600852" y="1456743"/>
                    <a:pt x="609901" y="1468744"/>
                    <a:pt x="642476" y="1468268"/>
                  </a:cubicBezTo>
                  <a:cubicBezTo>
                    <a:pt x="745060" y="1466553"/>
                    <a:pt x="847644" y="1465887"/>
                    <a:pt x="950134" y="1468553"/>
                  </a:cubicBezTo>
                  <a:cubicBezTo>
                    <a:pt x="989758" y="1469601"/>
                    <a:pt x="999378" y="1455314"/>
                    <a:pt x="998711" y="1418262"/>
                  </a:cubicBezTo>
                  <a:cubicBezTo>
                    <a:pt x="996711" y="1308438"/>
                    <a:pt x="997663" y="1198520"/>
                    <a:pt x="998140" y="1088601"/>
                  </a:cubicBezTo>
                  <a:cubicBezTo>
                    <a:pt x="998425" y="1011544"/>
                    <a:pt x="1011189" y="998495"/>
                    <a:pt x="1087198" y="998209"/>
                  </a:cubicBezTo>
                  <a:cubicBezTo>
                    <a:pt x="1197117" y="997733"/>
                    <a:pt x="1307035" y="997066"/>
                    <a:pt x="1416859" y="998685"/>
                  </a:cubicBezTo>
                  <a:cubicBezTo>
                    <a:pt x="1452292" y="999257"/>
                    <a:pt x="1469436" y="992685"/>
                    <a:pt x="1468198" y="951346"/>
                  </a:cubicBezTo>
                  <a:cubicBezTo>
                    <a:pt x="1465245" y="851334"/>
                    <a:pt x="1465722" y="751131"/>
                    <a:pt x="1468008" y="651118"/>
                  </a:cubicBezTo>
                  <a:cubicBezTo>
                    <a:pt x="1468865" y="613494"/>
                    <a:pt x="1458007" y="600350"/>
                    <a:pt x="1419049" y="601302"/>
                  </a:cubicBezTo>
                  <a:cubicBezTo>
                    <a:pt x="1319037" y="603779"/>
                    <a:pt x="1218739" y="599873"/>
                    <a:pt x="1118726" y="602731"/>
                  </a:cubicBezTo>
                  <a:cubicBezTo>
                    <a:pt x="1011570" y="605779"/>
                    <a:pt x="993853" y="595302"/>
                    <a:pt x="997377" y="477763"/>
                  </a:cubicBezTo>
                  <a:cubicBezTo>
                    <a:pt x="1000330" y="377751"/>
                    <a:pt x="996616" y="277548"/>
                    <a:pt x="998711" y="177440"/>
                  </a:cubicBezTo>
                  <a:cubicBezTo>
                    <a:pt x="999473" y="141816"/>
                    <a:pt x="987757" y="131339"/>
                    <a:pt x="952801" y="132006"/>
                  </a:cubicBezTo>
                  <a:cubicBezTo>
                    <a:pt x="855169" y="134006"/>
                    <a:pt x="757443" y="132006"/>
                    <a:pt x="659811" y="132958"/>
                  </a:cubicBezTo>
                  <a:cubicBezTo>
                    <a:pt x="607710" y="133530"/>
                    <a:pt x="602471" y="139054"/>
                    <a:pt x="602090" y="193251"/>
                  </a:cubicBezTo>
                  <a:cubicBezTo>
                    <a:pt x="601233" y="305551"/>
                    <a:pt x="602185" y="417946"/>
                    <a:pt x="601709" y="530246"/>
                  </a:cubicBezTo>
                  <a:cubicBezTo>
                    <a:pt x="601423" y="597016"/>
                    <a:pt x="597137" y="601493"/>
                    <a:pt x="531986" y="601874"/>
                  </a:cubicBezTo>
                  <a:cubicBezTo>
                    <a:pt x="424544" y="602445"/>
                    <a:pt x="317102" y="601493"/>
                    <a:pt x="209660" y="602255"/>
                  </a:cubicBezTo>
                  <a:cubicBezTo>
                    <a:pt x="122697" y="602826"/>
                    <a:pt x="133650" y="589301"/>
                    <a:pt x="132508" y="680550"/>
                  </a:cubicBezTo>
                  <a:cubicBezTo>
                    <a:pt x="131174" y="783325"/>
                    <a:pt x="146890" y="886195"/>
                    <a:pt x="134984" y="989922"/>
                  </a:cubicBezTo>
                  <a:close/>
                </a:path>
              </a:pathLst>
            </a:custGeom>
            <a:solidFill>
              <a:srgbClr val="FC5C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3" name="Прямоугольник: скругленные верхние углы 22">
            <a:extLst>
              <a:ext uri="{FF2B5EF4-FFF2-40B4-BE49-F238E27FC236}">
                <a16:creationId xmlns:a16="http://schemas.microsoft.com/office/drawing/2014/main" id="{41EDF9B6-E107-B75D-6E40-D21DFBE10CF3}"/>
              </a:ext>
            </a:extLst>
          </p:cNvPr>
          <p:cNvSpPr/>
          <p:nvPr userDrawn="1"/>
        </p:nvSpPr>
        <p:spPr>
          <a:xfrm>
            <a:off x="11417031" y="6427073"/>
            <a:ext cx="433874" cy="434918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71A7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Google Shape;35;p16">
            <a:extLst>
              <a:ext uri="{FF2B5EF4-FFF2-40B4-BE49-F238E27FC236}">
                <a16:creationId xmlns:a16="http://schemas.microsoft.com/office/drawing/2014/main" id="{40D1A91A-5FDF-F9E1-5156-244C02C39F8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440293" y="6497431"/>
            <a:ext cx="410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bg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sp>
        <p:nvSpPr>
          <p:cNvPr id="30" name="Google Shape;30;p16">
            <a:extLst>
              <a:ext uri="{FF2B5EF4-FFF2-40B4-BE49-F238E27FC236}">
                <a16:creationId xmlns:a16="http://schemas.microsoft.com/office/drawing/2014/main" id="{5162733D-6FF7-32CF-6882-7BEA400FD78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5728" y="269172"/>
            <a:ext cx="5732322" cy="3088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800"/>
              <a:buNone/>
              <a:defRPr b="1" cap="all" baseline="0">
                <a:solidFill>
                  <a:schemeClr val="accent1"/>
                </a:solidFill>
                <a:latin typeface="+mj-lt"/>
              </a:defRPr>
            </a:lvl1pPr>
            <a:lvl2pPr lvl="1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58720100"/>
      </p:ext>
    </p:extLst>
  </p:cSld>
  <p:clrMapOvr>
    <a:masterClrMapping/>
  </p:clrMapOvr>
  <p:transition/>
  <p:timing/>
  <p:extLst>
    <p:ext uri="{DCECCB84-F9BA-43D5-87BE-67443E8EF086}">
      <p15:sldGuideLst xmlns:p15="http://schemas.microsoft.com/office/powerpoint/2012/main">
        <p15:guide id="1" orient="horz" pos="2115">
          <p15:clr>
            <a:srgbClr val="FBAE40"/>
          </p15:clr>
        </p15:guide>
        <p15:guide id="2" pos="234">
          <p15:clr>
            <a:srgbClr val="FBAE40"/>
          </p15:clr>
        </p15:guide>
        <p15:guide id="3" pos="7469">
          <p15:clr>
            <a:srgbClr val="FBAE40"/>
          </p15:clr>
        </p15:guide>
        <p15:guide id="4" pos="3908">
          <p15:clr>
            <a:srgbClr val="FBAE40"/>
          </p15:clr>
        </p15:guide>
        <p15:guide id="5" pos="3772">
          <p15:clr>
            <a:srgbClr val="FBAE40"/>
          </p15:clr>
        </p15:guide>
        <p15:guide id="6" orient="horz" pos="4088">
          <p15:clr>
            <a:srgbClr val="FBAE40"/>
          </p15:clr>
        </p15:guide>
        <p15:guide id="7" orient="horz" pos="232">
          <p15:clr>
            <a:srgbClr val="FBAE40"/>
          </p15:clr>
        </p15:guide>
        <p15:guide id="8" orient="horz" pos="2205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matchingName="Заголовок раздела" userDrawn="1">
  <p:cSld name="Заголовок раздела">
    <p:spTree>
      <p:nvGrpSpPr>
        <p:cNvPr id="1" name="Shape 23"/>
        <p:cNvGrpSpPr/>
        <p:nvPr/>
      </p:nvGrpSpPr>
      <p:grpSpPr>
        <a:xfrm>
          <a:off x="0" y="0"/>
          <a:ext cx="0" cy="0"/>
        </a:xfrm>
      </p:grpSpPr>
      <p:grpSp>
        <p:nvGrpSpPr>
          <p:cNvPr id="4" name="Рисунок 2">
            <a:extLst>
              <a:ext uri="{FF2B5EF4-FFF2-40B4-BE49-F238E27FC236}">
                <a16:creationId xmlns:a16="http://schemas.microsoft.com/office/drawing/2014/main" id="{0770A637-A4BF-EFB8-CB6C-52D6874ABED7}"/>
              </a:ext>
            </a:extLst>
          </p:cNvPr>
          <p:cNvGrpSpPr/>
          <p:nvPr/>
        </p:nvGrpSpPr>
        <p:grpSpPr>
          <a:xfrm>
            <a:off x="11008297" y="259980"/>
            <a:ext cx="855756" cy="700177"/>
            <a:chOff x="2385155" y="358845"/>
            <a:chExt cx="7511129" cy="6145586"/>
          </a:xfrm>
        </p:grpSpPr>
        <p:sp>
          <p:nvSpPr>
            <p:cNvPr id="5" name="Полилиния: фигура 4">
              <a:extLst>
                <a:ext uri="{FF2B5EF4-FFF2-40B4-BE49-F238E27FC236}">
                  <a16:creationId xmlns:a16="http://schemas.microsoft.com/office/drawing/2014/main" id="{F52F703D-66C8-DD93-F082-23024BCE067F}"/>
                </a:ext>
              </a:extLst>
            </p:cNvPr>
            <p:cNvSpPr/>
            <p:nvPr/>
          </p:nvSpPr>
          <p:spPr>
            <a:xfrm>
              <a:off x="2399455" y="3671814"/>
              <a:ext cx="6973876" cy="2832617"/>
            </a:xfrm>
            <a:custGeom>
              <a:gdLst>
                <a:gd name="connsiteX0" fmla="*/ 3565195 w 6973876"/>
                <a:gd name="connsiteY0" fmla="*/ 2832618 h 2832617"/>
                <a:gd name="connsiteX1" fmla="*/ 3406127 w 6973876"/>
                <a:gd name="connsiteY1" fmla="*/ 2803948 h 2832617"/>
                <a:gd name="connsiteX2" fmla="*/ 3346691 w 6973876"/>
                <a:gd name="connsiteY2" fmla="*/ 2782993 h 2832617"/>
                <a:gd name="connsiteX3" fmla="*/ 3229058 w 6973876"/>
                <a:gd name="connsiteY3" fmla="*/ 2645071 h 2832617"/>
                <a:gd name="connsiteX4" fmla="*/ 3207245 w 6973876"/>
                <a:gd name="connsiteY4" fmla="*/ 2617639 h 2832617"/>
                <a:gd name="connsiteX5" fmla="*/ 3024556 w 6973876"/>
                <a:gd name="connsiteY5" fmla="*/ 2589540 h 2832617"/>
                <a:gd name="connsiteX6" fmla="*/ 2931878 w 6973876"/>
                <a:gd name="connsiteY6" fmla="*/ 2546201 h 2832617"/>
                <a:gd name="connsiteX7" fmla="*/ 2855963 w 6973876"/>
                <a:gd name="connsiteY7" fmla="*/ 2366560 h 2832617"/>
                <a:gd name="connsiteX8" fmla="*/ 2842533 w 6973876"/>
                <a:gd name="connsiteY8" fmla="*/ 2325412 h 2832617"/>
                <a:gd name="connsiteX9" fmla="*/ 2748140 w 6973876"/>
                <a:gd name="connsiteY9" fmla="*/ 2260737 h 2832617"/>
                <a:gd name="connsiteX10" fmla="*/ 2625839 w 6973876"/>
                <a:gd name="connsiteY10" fmla="*/ 2272643 h 2832617"/>
                <a:gd name="connsiteX11" fmla="*/ 2552687 w 6973876"/>
                <a:gd name="connsiteY11" fmla="*/ 2250259 h 2832617"/>
                <a:gd name="connsiteX12" fmla="*/ 2451627 w 6973876"/>
                <a:gd name="connsiteY12" fmla="*/ 2144722 h 2832617"/>
                <a:gd name="connsiteX13" fmla="*/ 2432768 w 6973876"/>
                <a:gd name="connsiteY13" fmla="*/ 2054235 h 2832617"/>
                <a:gd name="connsiteX14" fmla="*/ 2392667 w 6973876"/>
                <a:gd name="connsiteY14" fmla="*/ 1988798 h 2832617"/>
                <a:gd name="connsiteX15" fmla="*/ 2321039 w 6973876"/>
                <a:gd name="connsiteY15" fmla="*/ 1983750 h 2832617"/>
                <a:gd name="connsiteX16" fmla="*/ 2064721 w 6973876"/>
                <a:gd name="connsiteY16" fmla="*/ 1971844 h 2832617"/>
                <a:gd name="connsiteX17" fmla="*/ 1981759 w 6973876"/>
                <a:gd name="connsiteY17" fmla="*/ 2039757 h 2832617"/>
                <a:gd name="connsiteX18" fmla="*/ 1895367 w 6973876"/>
                <a:gd name="connsiteY18" fmla="*/ 2181394 h 2832617"/>
                <a:gd name="connsiteX19" fmla="*/ 1906035 w 6973876"/>
                <a:gd name="connsiteY19" fmla="*/ 2243782 h 2832617"/>
                <a:gd name="connsiteX20" fmla="*/ 1847456 w 6973876"/>
                <a:gd name="connsiteY20" fmla="*/ 2289217 h 2832617"/>
                <a:gd name="connsiteX21" fmla="*/ 1594758 w 6973876"/>
                <a:gd name="connsiteY21" fmla="*/ 2178441 h 2832617"/>
                <a:gd name="connsiteX22" fmla="*/ 1495603 w 6973876"/>
                <a:gd name="connsiteY22" fmla="*/ 2128053 h 2832617"/>
                <a:gd name="connsiteX23" fmla="*/ 1354537 w 6973876"/>
                <a:gd name="connsiteY23" fmla="*/ 2067474 h 2832617"/>
                <a:gd name="connsiteX24" fmla="*/ 1301769 w 6973876"/>
                <a:gd name="connsiteY24" fmla="*/ 2016992 h 2832617"/>
                <a:gd name="connsiteX25" fmla="*/ 1262050 w 6973876"/>
                <a:gd name="connsiteY25" fmla="*/ 1930410 h 2832617"/>
                <a:gd name="connsiteX26" fmla="*/ 1216425 w 6973876"/>
                <a:gd name="connsiteY26" fmla="*/ 1896120 h 2832617"/>
                <a:gd name="connsiteX27" fmla="*/ 1112698 w 6973876"/>
                <a:gd name="connsiteY27" fmla="*/ 1942126 h 2832617"/>
                <a:gd name="connsiteX28" fmla="*/ 1030878 w 6973876"/>
                <a:gd name="connsiteY28" fmla="*/ 1982892 h 2832617"/>
                <a:gd name="connsiteX29" fmla="*/ 960774 w 6973876"/>
                <a:gd name="connsiteY29" fmla="*/ 1951746 h 2832617"/>
                <a:gd name="connsiteX30" fmla="*/ 930199 w 6973876"/>
                <a:gd name="connsiteY30" fmla="*/ 1944031 h 2832617"/>
                <a:gd name="connsiteX31" fmla="*/ 926579 w 6973876"/>
                <a:gd name="connsiteY31" fmla="*/ 1971177 h 2832617"/>
                <a:gd name="connsiteX32" fmla="*/ 947915 w 6973876"/>
                <a:gd name="connsiteY32" fmla="*/ 2062236 h 2832617"/>
                <a:gd name="connsiteX33" fmla="*/ 935628 w 6973876"/>
                <a:gd name="connsiteY33" fmla="*/ 2292455 h 2832617"/>
                <a:gd name="connsiteX34" fmla="*/ 843712 w 6973876"/>
                <a:gd name="connsiteY34" fmla="*/ 2345129 h 2832617"/>
                <a:gd name="connsiteX35" fmla="*/ 660641 w 6973876"/>
                <a:gd name="connsiteY35" fmla="*/ 2492290 h 2832617"/>
                <a:gd name="connsiteX36" fmla="*/ 660165 w 6973876"/>
                <a:gd name="connsiteY36" fmla="*/ 2646309 h 2832617"/>
                <a:gd name="connsiteX37" fmla="*/ 576726 w 6973876"/>
                <a:gd name="connsiteY37" fmla="*/ 2728224 h 2832617"/>
                <a:gd name="connsiteX38" fmla="*/ 388893 w 6973876"/>
                <a:gd name="connsiteY38" fmla="*/ 2713651 h 2832617"/>
                <a:gd name="connsiteX39" fmla="*/ 337839 w 6973876"/>
                <a:gd name="connsiteY39" fmla="*/ 2667931 h 2832617"/>
                <a:gd name="connsiteX40" fmla="*/ 323837 w 6973876"/>
                <a:gd name="connsiteY40" fmla="*/ 2524389 h 2832617"/>
                <a:gd name="connsiteX41" fmla="*/ 268497 w 6973876"/>
                <a:gd name="connsiteY41" fmla="*/ 2388943 h 2832617"/>
                <a:gd name="connsiteX42" fmla="*/ 197917 w 6973876"/>
                <a:gd name="connsiteY42" fmla="*/ 2241116 h 2832617"/>
                <a:gd name="connsiteX43" fmla="*/ 116383 w 6973876"/>
                <a:gd name="connsiteY43" fmla="*/ 2149675 h 2832617"/>
                <a:gd name="connsiteX44" fmla="*/ 28372 w 6973876"/>
                <a:gd name="connsiteY44" fmla="*/ 2009562 h 2832617"/>
                <a:gd name="connsiteX45" fmla="*/ 4750 w 6973876"/>
                <a:gd name="connsiteY45" fmla="*/ 1845733 h 2832617"/>
                <a:gd name="connsiteX46" fmla="*/ 940 w 6973876"/>
                <a:gd name="connsiteY46" fmla="*/ 1773247 h 2832617"/>
                <a:gd name="connsiteX47" fmla="*/ 60090 w 6973876"/>
                <a:gd name="connsiteY47" fmla="*/ 1716192 h 2832617"/>
                <a:gd name="connsiteX48" fmla="*/ 214204 w 6973876"/>
                <a:gd name="connsiteY48" fmla="*/ 1646375 h 2832617"/>
                <a:gd name="connsiteX49" fmla="*/ 285356 w 6973876"/>
                <a:gd name="connsiteY49" fmla="*/ 1617037 h 2832617"/>
                <a:gd name="connsiteX50" fmla="*/ 423278 w 6973876"/>
                <a:gd name="connsiteY50" fmla="*/ 1621324 h 2832617"/>
                <a:gd name="connsiteX51" fmla="*/ 463378 w 6973876"/>
                <a:gd name="connsiteY51" fmla="*/ 1622657 h 2832617"/>
                <a:gd name="connsiteX52" fmla="*/ 495668 w 6973876"/>
                <a:gd name="connsiteY52" fmla="*/ 1568746 h 2832617"/>
                <a:gd name="connsiteX53" fmla="*/ 452044 w 6973876"/>
                <a:gd name="connsiteY53" fmla="*/ 1459017 h 2832617"/>
                <a:gd name="connsiteX54" fmla="*/ 390417 w 6973876"/>
                <a:gd name="connsiteY54" fmla="*/ 1421394 h 2832617"/>
                <a:gd name="connsiteX55" fmla="*/ 353555 w 6973876"/>
                <a:gd name="connsiteY55" fmla="*/ 1378150 h 2832617"/>
                <a:gd name="connsiteX56" fmla="*/ 376701 w 6973876"/>
                <a:gd name="connsiteY56" fmla="*/ 1112022 h 2832617"/>
                <a:gd name="connsiteX57" fmla="*/ 376987 w 6973876"/>
                <a:gd name="connsiteY57" fmla="*/ 1046204 h 2832617"/>
                <a:gd name="connsiteX58" fmla="*/ 315074 w 6973876"/>
                <a:gd name="connsiteY58" fmla="*/ 892185 h 2832617"/>
                <a:gd name="connsiteX59" fmla="*/ 397942 w 6973876"/>
                <a:gd name="connsiteY59" fmla="*/ 750072 h 2832617"/>
                <a:gd name="connsiteX60" fmla="*/ 563772 w 6973876"/>
                <a:gd name="connsiteY60" fmla="*/ 807222 h 2832617"/>
                <a:gd name="connsiteX61" fmla="*/ 540436 w 6973876"/>
                <a:gd name="connsiteY61" fmla="*/ 880374 h 2832617"/>
                <a:gd name="connsiteX62" fmla="*/ 525862 w 6973876"/>
                <a:gd name="connsiteY62" fmla="*/ 881231 h 2832617"/>
                <a:gd name="connsiteX63" fmla="*/ 484143 w 6973876"/>
                <a:gd name="connsiteY63" fmla="*/ 955240 h 2832617"/>
                <a:gd name="connsiteX64" fmla="*/ 499954 w 6973876"/>
                <a:gd name="connsiteY64" fmla="*/ 987816 h 2832617"/>
                <a:gd name="connsiteX65" fmla="*/ 493858 w 6973876"/>
                <a:gd name="connsiteY65" fmla="*/ 1185079 h 2832617"/>
                <a:gd name="connsiteX66" fmla="*/ 529291 w 6973876"/>
                <a:gd name="connsiteY66" fmla="*/ 1351671 h 2832617"/>
                <a:gd name="connsiteX67" fmla="*/ 607301 w 6973876"/>
                <a:gd name="connsiteY67" fmla="*/ 1422823 h 2832617"/>
                <a:gd name="connsiteX68" fmla="*/ 627589 w 6973876"/>
                <a:gd name="connsiteY68" fmla="*/ 1607893 h 2832617"/>
                <a:gd name="connsiteX69" fmla="*/ 544246 w 6973876"/>
                <a:gd name="connsiteY69" fmla="*/ 1750197 h 2832617"/>
                <a:gd name="connsiteX70" fmla="*/ 511003 w 6973876"/>
                <a:gd name="connsiteY70" fmla="*/ 1761055 h 2832617"/>
                <a:gd name="connsiteX71" fmla="*/ 388226 w 6973876"/>
                <a:gd name="connsiteY71" fmla="*/ 1751340 h 2832617"/>
                <a:gd name="connsiteX72" fmla="*/ 282975 w 6973876"/>
                <a:gd name="connsiteY72" fmla="*/ 1795822 h 2832617"/>
                <a:gd name="connsiteX73" fmla="*/ 190582 w 6973876"/>
                <a:gd name="connsiteY73" fmla="*/ 1840970 h 2832617"/>
                <a:gd name="connsiteX74" fmla="*/ 147244 w 6973876"/>
                <a:gd name="connsiteY74" fmla="*/ 1872117 h 2832617"/>
                <a:gd name="connsiteX75" fmla="*/ 165246 w 6973876"/>
                <a:gd name="connsiteY75" fmla="*/ 2015373 h 2832617"/>
                <a:gd name="connsiteX76" fmla="*/ 209347 w 6973876"/>
                <a:gd name="connsiteY76" fmla="*/ 2048901 h 2832617"/>
                <a:gd name="connsiteX77" fmla="*/ 316027 w 6973876"/>
                <a:gd name="connsiteY77" fmla="*/ 2174917 h 2832617"/>
                <a:gd name="connsiteX78" fmla="*/ 420230 w 6973876"/>
                <a:gd name="connsiteY78" fmla="*/ 2361607 h 2832617"/>
                <a:gd name="connsiteX79" fmla="*/ 455187 w 6973876"/>
                <a:gd name="connsiteY79" fmla="*/ 2467429 h 2832617"/>
                <a:gd name="connsiteX80" fmla="*/ 455092 w 6973876"/>
                <a:gd name="connsiteY80" fmla="*/ 2540772 h 2832617"/>
                <a:gd name="connsiteX81" fmla="*/ 502717 w 6973876"/>
                <a:gd name="connsiteY81" fmla="*/ 2582396 h 2832617"/>
                <a:gd name="connsiteX82" fmla="*/ 528148 w 6973876"/>
                <a:gd name="connsiteY82" fmla="*/ 2540200 h 2832617"/>
                <a:gd name="connsiteX83" fmla="*/ 528053 w 6973876"/>
                <a:gd name="connsiteY83" fmla="*/ 2503529 h 2832617"/>
                <a:gd name="connsiteX84" fmla="*/ 661689 w 6973876"/>
                <a:gd name="connsiteY84" fmla="*/ 2245497 h 2832617"/>
                <a:gd name="connsiteX85" fmla="*/ 781323 w 6973876"/>
                <a:gd name="connsiteY85" fmla="*/ 2199396 h 2832617"/>
                <a:gd name="connsiteX86" fmla="*/ 820471 w 6973876"/>
                <a:gd name="connsiteY86" fmla="*/ 2127482 h 2832617"/>
                <a:gd name="connsiteX87" fmla="*/ 785800 w 6973876"/>
                <a:gd name="connsiteY87" fmla="*/ 2010611 h 2832617"/>
                <a:gd name="connsiteX88" fmla="*/ 806945 w 6973876"/>
                <a:gd name="connsiteY88" fmla="*/ 1871355 h 2832617"/>
                <a:gd name="connsiteX89" fmla="*/ 896194 w 6973876"/>
                <a:gd name="connsiteY89" fmla="*/ 1784392 h 2832617"/>
                <a:gd name="connsiteX90" fmla="*/ 988968 w 6973876"/>
                <a:gd name="connsiteY90" fmla="*/ 1790297 h 2832617"/>
                <a:gd name="connsiteX91" fmla="*/ 1074693 w 6973876"/>
                <a:gd name="connsiteY91" fmla="*/ 1798203 h 2832617"/>
                <a:gd name="connsiteX92" fmla="*/ 1212710 w 6973876"/>
                <a:gd name="connsiteY92" fmla="*/ 1763056 h 2832617"/>
                <a:gd name="connsiteX93" fmla="*/ 1337107 w 6973876"/>
                <a:gd name="connsiteY93" fmla="*/ 1761532 h 2832617"/>
                <a:gd name="connsiteX94" fmla="*/ 1406353 w 6973876"/>
                <a:gd name="connsiteY94" fmla="*/ 1847066 h 2832617"/>
                <a:gd name="connsiteX95" fmla="*/ 1411592 w 6973876"/>
                <a:gd name="connsiteY95" fmla="*/ 1934029 h 2832617"/>
                <a:gd name="connsiteX96" fmla="*/ 1527131 w 6973876"/>
                <a:gd name="connsiteY96" fmla="*/ 1996990 h 2832617"/>
                <a:gd name="connsiteX97" fmla="*/ 1708582 w 6973876"/>
                <a:gd name="connsiteY97" fmla="*/ 2099574 h 2832617"/>
                <a:gd name="connsiteX98" fmla="*/ 1737824 w 6973876"/>
                <a:gd name="connsiteY98" fmla="*/ 2125387 h 2832617"/>
                <a:gd name="connsiteX99" fmla="*/ 1811737 w 6973876"/>
                <a:gd name="connsiteY99" fmla="*/ 2054997 h 2832617"/>
                <a:gd name="connsiteX100" fmla="*/ 1848409 w 6973876"/>
                <a:gd name="connsiteY100" fmla="*/ 2002038 h 2832617"/>
                <a:gd name="connsiteX101" fmla="*/ 1893367 w 6973876"/>
                <a:gd name="connsiteY101" fmla="*/ 1910407 h 2832617"/>
                <a:gd name="connsiteX102" fmla="*/ 2134826 w 6973876"/>
                <a:gd name="connsiteY102" fmla="*/ 1847923 h 2832617"/>
                <a:gd name="connsiteX103" fmla="*/ 2355805 w 6973876"/>
                <a:gd name="connsiteY103" fmla="*/ 1847447 h 2832617"/>
                <a:gd name="connsiteX104" fmla="*/ 2577262 w 6973876"/>
                <a:gd name="connsiteY104" fmla="*/ 1942887 h 2832617"/>
                <a:gd name="connsiteX105" fmla="*/ 2586977 w 6973876"/>
                <a:gd name="connsiteY105" fmla="*/ 2028708 h 2832617"/>
                <a:gd name="connsiteX106" fmla="*/ 2654605 w 6973876"/>
                <a:gd name="connsiteY106" fmla="*/ 2128816 h 2832617"/>
                <a:gd name="connsiteX107" fmla="*/ 2835104 w 6973876"/>
                <a:gd name="connsiteY107" fmla="*/ 2111385 h 2832617"/>
                <a:gd name="connsiteX108" fmla="*/ 2927687 w 6973876"/>
                <a:gd name="connsiteY108" fmla="*/ 2176441 h 2832617"/>
                <a:gd name="connsiteX109" fmla="*/ 3008363 w 6973876"/>
                <a:gd name="connsiteY109" fmla="*/ 2392658 h 2832617"/>
                <a:gd name="connsiteX110" fmla="*/ 3086183 w 6973876"/>
                <a:gd name="connsiteY110" fmla="*/ 2453237 h 2832617"/>
                <a:gd name="connsiteX111" fmla="*/ 3268491 w 6973876"/>
                <a:gd name="connsiteY111" fmla="*/ 2492004 h 2832617"/>
                <a:gd name="connsiteX112" fmla="*/ 3331928 w 6973876"/>
                <a:gd name="connsiteY112" fmla="*/ 2545154 h 2832617"/>
                <a:gd name="connsiteX113" fmla="*/ 3359074 w 6973876"/>
                <a:gd name="connsiteY113" fmla="*/ 2596493 h 2832617"/>
                <a:gd name="connsiteX114" fmla="*/ 3591579 w 6973876"/>
                <a:gd name="connsiteY114" fmla="*/ 2651167 h 2832617"/>
                <a:gd name="connsiteX115" fmla="*/ 3827609 w 6973876"/>
                <a:gd name="connsiteY115" fmla="*/ 2545249 h 2832617"/>
                <a:gd name="connsiteX116" fmla="*/ 3888950 w 6973876"/>
                <a:gd name="connsiteY116" fmla="*/ 2556774 h 2832617"/>
                <a:gd name="connsiteX117" fmla="*/ 3995630 w 6973876"/>
                <a:gd name="connsiteY117" fmla="*/ 2600398 h 2832617"/>
                <a:gd name="connsiteX118" fmla="*/ 4066400 w 6973876"/>
                <a:gd name="connsiteY118" fmla="*/ 2611638 h 2832617"/>
                <a:gd name="connsiteX119" fmla="*/ 4095737 w 6973876"/>
                <a:gd name="connsiteY119" fmla="*/ 2571061 h 2832617"/>
                <a:gd name="connsiteX120" fmla="*/ 4129075 w 6973876"/>
                <a:gd name="connsiteY120" fmla="*/ 2410661 h 2832617"/>
                <a:gd name="connsiteX121" fmla="*/ 4186034 w 6973876"/>
                <a:gd name="connsiteY121" fmla="*/ 2370560 h 2832617"/>
                <a:gd name="connsiteX122" fmla="*/ 4419778 w 6973876"/>
                <a:gd name="connsiteY122" fmla="*/ 2405993 h 2832617"/>
                <a:gd name="connsiteX123" fmla="*/ 4473499 w 6973876"/>
                <a:gd name="connsiteY123" fmla="*/ 2465334 h 2832617"/>
                <a:gd name="connsiteX124" fmla="*/ 4504170 w 6973876"/>
                <a:gd name="connsiteY124" fmla="*/ 2497433 h 2832617"/>
                <a:gd name="connsiteX125" fmla="*/ 4652283 w 6973876"/>
                <a:gd name="connsiteY125" fmla="*/ 2491147 h 2832617"/>
                <a:gd name="connsiteX126" fmla="*/ 4813160 w 6973876"/>
                <a:gd name="connsiteY126" fmla="*/ 2476859 h 2832617"/>
                <a:gd name="connsiteX127" fmla="*/ 5012328 w 6973876"/>
                <a:gd name="connsiteY127" fmla="*/ 2507339 h 2832617"/>
                <a:gd name="connsiteX128" fmla="*/ 5051190 w 6973876"/>
                <a:gd name="connsiteY128" fmla="*/ 2485336 h 2832617"/>
                <a:gd name="connsiteX129" fmla="*/ 5255120 w 6973876"/>
                <a:gd name="connsiteY129" fmla="*/ 2317410 h 2832617"/>
                <a:gd name="connsiteX130" fmla="*/ 5332654 w 6973876"/>
                <a:gd name="connsiteY130" fmla="*/ 2304266 h 2832617"/>
                <a:gd name="connsiteX131" fmla="*/ 5376660 w 6973876"/>
                <a:gd name="connsiteY131" fmla="*/ 2304171 h 2832617"/>
                <a:gd name="connsiteX132" fmla="*/ 5488483 w 6973876"/>
                <a:gd name="connsiteY132" fmla="*/ 2169106 h 2832617"/>
                <a:gd name="connsiteX133" fmla="*/ 5472481 w 6973876"/>
                <a:gd name="connsiteY133" fmla="*/ 2010706 h 2832617"/>
                <a:gd name="connsiteX134" fmla="*/ 5524678 w 6973876"/>
                <a:gd name="connsiteY134" fmla="*/ 1877070 h 2832617"/>
                <a:gd name="connsiteX135" fmla="*/ 5540108 w 6973876"/>
                <a:gd name="connsiteY135" fmla="*/ 1861449 h 2832617"/>
                <a:gd name="connsiteX136" fmla="*/ 5845194 w 6973876"/>
                <a:gd name="connsiteY136" fmla="*/ 1746292 h 2832617"/>
                <a:gd name="connsiteX137" fmla="*/ 5891581 w 6973876"/>
                <a:gd name="connsiteY137" fmla="*/ 1763056 h 2832617"/>
                <a:gd name="connsiteX138" fmla="*/ 6048839 w 6973876"/>
                <a:gd name="connsiteY138" fmla="*/ 1891357 h 2832617"/>
                <a:gd name="connsiteX139" fmla="*/ 6135135 w 6973876"/>
                <a:gd name="connsiteY139" fmla="*/ 1922600 h 2832617"/>
                <a:gd name="connsiteX140" fmla="*/ 6290488 w 6973876"/>
                <a:gd name="connsiteY140" fmla="*/ 1970319 h 2832617"/>
                <a:gd name="connsiteX141" fmla="*/ 6342209 w 6973876"/>
                <a:gd name="connsiteY141" fmla="*/ 1995275 h 2832617"/>
                <a:gd name="connsiteX142" fmla="*/ 6404883 w 6973876"/>
                <a:gd name="connsiteY142" fmla="*/ 1980702 h 2832617"/>
                <a:gd name="connsiteX143" fmla="*/ 6427076 w 6973876"/>
                <a:gd name="connsiteY143" fmla="*/ 1934029 h 2832617"/>
                <a:gd name="connsiteX144" fmla="*/ 6440031 w 6973876"/>
                <a:gd name="connsiteY144" fmla="*/ 1885452 h 2832617"/>
                <a:gd name="connsiteX145" fmla="*/ 6441459 w 6973876"/>
                <a:gd name="connsiteY145" fmla="*/ 1863640 h 2832617"/>
                <a:gd name="connsiteX146" fmla="*/ 6615957 w 6973876"/>
                <a:gd name="connsiteY146" fmla="*/ 1790964 h 2832617"/>
                <a:gd name="connsiteX147" fmla="*/ 6674822 w 6973876"/>
                <a:gd name="connsiteY147" fmla="*/ 1877261 h 2832617"/>
                <a:gd name="connsiteX148" fmla="*/ 6731019 w 6973876"/>
                <a:gd name="connsiteY148" fmla="*/ 2166630 h 2832617"/>
                <a:gd name="connsiteX149" fmla="*/ 6702730 w 6973876"/>
                <a:gd name="connsiteY149" fmla="*/ 2267786 h 2832617"/>
                <a:gd name="connsiteX150" fmla="*/ 6676727 w 6973876"/>
                <a:gd name="connsiteY150" fmla="*/ 2293598 h 2832617"/>
                <a:gd name="connsiteX151" fmla="*/ 6649390 w 6973876"/>
                <a:gd name="connsiteY151" fmla="*/ 2391039 h 2832617"/>
                <a:gd name="connsiteX152" fmla="*/ 6732258 w 6973876"/>
                <a:gd name="connsiteY152" fmla="*/ 2421519 h 2832617"/>
                <a:gd name="connsiteX153" fmla="*/ 6805410 w 6973876"/>
                <a:gd name="connsiteY153" fmla="*/ 2362845 h 2832617"/>
                <a:gd name="connsiteX154" fmla="*/ 6836842 w 6973876"/>
                <a:gd name="connsiteY154" fmla="*/ 2088430 h 2832617"/>
                <a:gd name="connsiteX155" fmla="*/ 6835890 w 6973876"/>
                <a:gd name="connsiteY155" fmla="*/ 1985845 h 2832617"/>
                <a:gd name="connsiteX156" fmla="*/ 6760927 w 6973876"/>
                <a:gd name="connsiteY156" fmla="*/ 1568174 h 2832617"/>
                <a:gd name="connsiteX157" fmla="*/ 6732067 w 6973876"/>
                <a:gd name="connsiteY157" fmla="*/ 1518073 h 2832617"/>
                <a:gd name="connsiteX158" fmla="*/ 6570999 w 6973876"/>
                <a:gd name="connsiteY158" fmla="*/ 1287091 h 2832617"/>
                <a:gd name="connsiteX159" fmla="*/ 6523184 w 6973876"/>
                <a:gd name="connsiteY159" fmla="*/ 1265565 h 2832617"/>
                <a:gd name="connsiteX160" fmla="*/ 6466319 w 6973876"/>
                <a:gd name="connsiteY160" fmla="*/ 1310047 h 2832617"/>
                <a:gd name="connsiteX161" fmla="*/ 6426981 w 6973876"/>
                <a:gd name="connsiteY161" fmla="*/ 1415107 h 2832617"/>
                <a:gd name="connsiteX162" fmla="*/ 6340113 w 6973876"/>
                <a:gd name="connsiteY162" fmla="*/ 1417012 h 2832617"/>
                <a:gd name="connsiteX163" fmla="*/ 6235815 w 6973876"/>
                <a:gd name="connsiteY163" fmla="*/ 1379484 h 2832617"/>
                <a:gd name="connsiteX164" fmla="*/ 6191809 w 6973876"/>
                <a:gd name="connsiteY164" fmla="*/ 1379675 h 2832617"/>
                <a:gd name="connsiteX165" fmla="*/ 6118562 w 6973876"/>
                <a:gd name="connsiteY165" fmla="*/ 1297664 h 2832617"/>
                <a:gd name="connsiteX166" fmla="*/ 6147613 w 6973876"/>
                <a:gd name="connsiteY166" fmla="*/ 819033 h 2832617"/>
                <a:gd name="connsiteX167" fmla="*/ 6200477 w 6973876"/>
                <a:gd name="connsiteY167" fmla="*/ 625294 h 2832617"/>
                <a:gd name="connsiteX168" fmla="*/ 6311062 w 6973876"/>
                <a:gd name="connsiteY168" fmla="*/ 458035 h 2832617"/>
                <a:gd name="connsiteX169" fmla="*/ 6380880 w 6973876"/>
                <a:gd name="connsiteY169" fmla="*/ 349260 h 2832617"/>
                <a:gd name="connsiteX170" fmla="*/ 6494704 w 6973876"/>
                <a:gd name="connsiteY170" fmla="*/ 285823 h 2832617"/>
                <a:gd name="connsiteX171" fmla="*/ 6542805 w 6973876"/>
                <a:gd name="connsiteY171" fmla="*/ 277251 h 2832617"/>
                <a:gd name="connsiteX172" fmla="*/ 6553473 w 6973876"/>
                <a:gd name="connsiteY172" fmla="*/ 207337 h 2832617"/>
                <a:gd name="connsiteX173" fmla="*/ 6505658 w 6973876"/>
                <a:gd name="connsiteY173" fmla="*/ 102753 h 2832617"/>
                <a:gd name="connsiteX174" fmla="*/ 6554045 w 6973876"/>
                <a:gd name="connsiteY174" fmla="*/ 3216 h 2832617"/>
                <a:gd name="connsiteX175" fmla="*/ 6614910 w 6973876"/>
                <a:gd name="connsiteY175" fmla="*/ 28553 h 2832617"/>
                <a:gd name="connsiteX176" fmla="*/ 6701301 w 6973876"/>
                <a:gd name="connsiteY176" fmla="*/ 152854 h 2832617"/>
                <a:gd name="connsiteX177" fmla="*/ 6714446 w 6973876"/>
                <a:gd name="connsiteY177" fmla="*/ 212766 h 2832617"/>
                <a:gd name="connsiteX178" fmla="*/ 6638531 w 6973876"/>
                <a:gd name="connsiteY178" fmla="*/ 407648 h 2832617"/>
                <a:gd name="connsiteX179" fmla="*/ 6545472 w 6973876"/>
                <a:gd name="connsiteY179" fmla="*/ 447939 h 2832617"/>
                <a:gd name="connsiteX180" fmla="*/ 6468987 w 6973876"/>
                <a:gd name="connsiteY180" fmla="*/ 476038 h 2832617"/>
                <a:gd name="connsiteX181" fmla="*/ 6421457 w 6973876"/>
                <a:gd name="connsiteY181" fmla="*/ 539760 h 2832617"/>
                <a:gd name="connsiteX182" fmla="*/ 6279343 w 6973876"/>
                <a:gd name="connsiteY182" fmla="*/ 891423 h 2832617"/>
                <a:gd name="connsiteX183" fmla="*/ 6278106 w 6973876"/>
                <a:gd name="connsiteY183" fmla="*/ 1133358 h 2832617"/>
                <a:gd name="connsiteX184" fmla="*/ 6273343 w 6973876"/>
                <a:gd name="connsiteY184" fmla="*/ 1198509 h 2832617"/>
                <a:gd name="connsiteX185" fmla="*/ 6280868 w 6973876"/>
                <a:gd name="connsiteY185" fmla="*/ 1245181 h 2832617"/>
                <a:gd name="connsiteX186" fmla="*/ 6348686 w 6973876"/>
                <a:gd name="connsiteY186" fmla="*/ 1221559 h 2832617"/>
                <a:gd name="connsiteX187" fmla="*/ 6459081 w 6973876"/>
                <a:gd name="connsiteY187" fmla="*/ 1142026 h 2832617"/>
                <a:gd name="connsiteX188" fmla="*/ 6588620 w 6973876"/>
                <a:gd name="connsiteY188" fmla="*/ 1129643 h 2832617"/>
                <a:gd name="connsiteX189" fmla="*/ 6655581 w 6973876"/>
                <a:gd name="connsiteY189" fmla="*/ 1165743 h 2832617"/>
                <a:gd name="connsiteX190" fmla="*/ 6856463 w 6973876"/>
                <a:gd name="connsiteY190" fmla="*/ 1457303 h 2832617"/>
                <a:gd name="connsiteX191" fmla="*/ 6938378 w 6973876"/>
                <a:gd name="connsiteY191" fmla="*/ 1717050 h 2832617"/>
                <a:gd name="connsiteX192" fmla="*/ 6971811 w 6973876"/>
                <a:gd name="connsiteY192" fmla="*/ 2055854 h 2832617"/>
                <a:gd name="connsiteX193" fmla="*/ 6922376 w 6973876"/>
                <a:gd name="connsiteY193" fmla="*/ 2451903 h 2832617"/>
                <a:gd name="connsiteX194" fmla="*/ 6854654 w 6973876"/>
                <a:gd name="connsiteY194" fmla="*/ 2521913 h 2832617"/>
                <a:gd name="connsiteX195" fmla="*/ 6847510 w 6973876"/>
                <a:gd name="connsiteY195" fmla="*/ 2523246 h 2832617"/>
                <a:gd name="connsiteX196" fmla="*/ 6588811 w 6973876"/>
                <a:gd name="connsiteY196" fmla="*/ 2523436 h 2832617"/>
                <a:gd name="connsiteX197" fmla="*/ 6512992 w 6973876"/>
                <a:gd name="connsiteY197" fmla="*/ 2424281 h 2832617"/>
                <a:gd name="connsiteX198" fmla="*/ 6502038 w 6973876"/>
                <a:gd name="connsiteY198" fmla="*/ 2382752 h 2832617"/>
                <a:gd name="connsiteX199" fmla="*/ 6539281 w 6973876"/>
                <a:gd name="connsiteY199" fmla="*/ 2242353 h 2832617"/>
                <a:gd name="connsiteX200" fmla="*/ 6577190 w 6973876"/>
                <a:gd name="connsiteY200" fmla="*/ 2093192 h 2832617"/>
                <a:gd name="connsiteX201" fmla="*/ 6566046 w 6973876"/>
                <a:gd name="connsiteY201" fmla="*/ 2019945 h 2832617"/>
                <a:gd name="connsiteX202" fmla="*/ 6345542 w 6973876"/>
                <a:gd name="connsiteY202" fmla="*/ 2140817 h 2832617"/>
                <a:gd name="connsiteX203" fmla="*/ 6278772 w 6973876"/>
                <a:gd name="connsiteY203" fmla="*/ 2118814 h 2832617"/>
                <a:gd name="connsiteX204" fmla="*/ 6183808 w 6973876"/>
                <a:gd name="connsiteY204" fmla="*/ 2066236 h 2832617"/>
                <a:gd name="connsiteX205" fmla="*/ 6128372 w 6973876"/>
                <a:gd name="connsiteY205" fmla="*/ 2055664 h 2832617"/>
                <a:gd name="connsiteX206" fmla="*/ 5969591 w 6973876"/>
                <a:gd name="connsiteY206" fmla="*/ 2000990 h 2832617"/>
                <a:gd name="connsiteX207" fmla="*/ 5832812 w 6973876"/>
                <a:gd name="connsiteY207" fmla="*/ 1893929 h 2832617"/>
                <a:gd name="connsiteX208" fmla="*/ 5793568 w 6973876"/>
                <a:gd name="connsiteY208" fmla="*/ 1879546 h 2832617"/>
                <a:gd name="connsiteX209" fmla="*/ 5620881 w 6973876"/>
                <a:gd name="connsiteY209" fmla="*/ 1969939 h 2832617"/>
                <a:gd name="connsiteX210" fmla="*/ 5608117 w 6973876"/>
                <a:gd name="connsiteY210" fmla="*/ 2022421 h 2832617"/>
                <a:gd name="connsiteX211" fmla="*/ 5633358 w 6973876"/>
                <a:gd name="connsiteY211" fmla="*/ 2310743 h 2832617"/>
                <a:gd name="connsiteX212" fmla="*/ 5606021 w 6973876"/>
                <a:gd name="connsiteY212" fmla="*/ 2366845 h 2832617"/>
                <a:gd name="connsiteX213" fmla="*/ 5389709 w 6973876"/>
                <a:gd name="connsiteY213" fmla="*/ 2437521 h 2832617"/>
                <a:gd name="connsiteX214" fmla="*/ 5272932 w 6973876"/>
                <a:gd name="connsiteY214" fmla="*/ 2464381 h 2832617"/>
                <a:gd name="connsiteX215" fmla="*/ 5135487 w 6973876"/>
                <a:gd name="connsiteY215" fmla="*/ 2602399 h 2832617"/>
                <a:gd name="connsiteX216" fmla="*/ 5022139 w 6973876"/>
                <a:gd name="connsiteY216" fmla="*/ 2644213 h 2832617"/>
                <a:gd name="connsiteX217" fmla="*/ 4771631 w 6973876"/>
                <a:gd name="connsiteY217" fmla="*/ 2610019 h 2832617"/>
                <a:gd name="connsiteX218" fmla="*/ 4623994 w 6973876"/>
                <a:gd name="connsiteY218" fmla="*/ 2641832 h 2832617"/>
                <a:gd name="connsiteX219" fmla="*/ 4512266 w 6973876"/>
                <a:gd name="connsiteY219" fmla="*/ 2640499 h 2832617"/>
                <a:gd name="connsiteX220" fmla="*/ 4396251 w 6973876"/>
                <a:gd name="connsiteY220" fmla="*/ 2601446 h 2832617"/>
                <a:gd name="connsiteX221" fmla="*/ 4356151 w 6973876"/>
                <a:gd name="connsiteY221" fmla="*/ 2572395 h 2832617"/>
                <a:gd name="connsiteX222" fmla="*/ 4269950 w 6973876"/>
                <a:gd name="connsiteY222" fmla="*/ 2517531 h 2832617"/>
                <a:gd name="connsiteX223" fmla="*/ 4228611 w 6973876"/>
                <a:gd name="connsiteY223" fmla="*/ 2558298 h 2832617"/>
                <a:gd name="connsiteX224" fmla="*/ 4248709 w 6973876"/>
                <a:gd name="connsiteY224" fmla="*/ 2649833 h 2832617"/>
                <a:gd name="connsiteX225" fmla="*/ 4177367 w 6973876"/>
                <a:gd name="connsiteY225" fmla="*/ 2743750 h 2832617"/>
                <a:gd name="connsiteX226" fmla="*/ 4023347 w 6973876"/>
                <a:gd name="connsiteY226" fmla="*/ 2744131 h 2832617"/>
                <a:gd name="connsiteX227" fmla="*/ 3933146 w 6973876"/>
                <a:gd name="connsiteY227" fmla="*/ 2722414 h 2832617"/>
                <a:gd name="connsiteX228" fmla="*/ 3725596 w 6973876"/>
                <a:gd name="connsiteY228" fmla="*/ 2730320 h 2832617"/>
                <a:gd name="connsiteX229" fmla="*/ 3579196 w 6973876"/>
                <a:gd name="connsiteY229" fmla="*/ 2831951 h 2832617"/>
                <a:gd name="connsiteX230" fmla="*/ 3565195 w 6973876"/>
                <a:gd name="connsiteY230" fmla="*/ 2832618 h 283261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</a:cxnLst>
              <a:rect l="l" t="t" r="r" b="b"/>
              <a:pathLst>
                <a:path w="6973876" h="2832617">
                  <a:moveTo>
                    <a:pt x="3565195" y="2832618"/>
                  </a:moveTo>
                  <a:cubicBezTo>
                    <a:pt x="3514903" y="2808139"/>
                    <a:pt x="3459277" y="2812234"/>
                    <a:pt x="3406127" y="2803948"/>
                  </a:cubicBezTo>
                  <a:cubicBezTo>
                    <a:pt x="3384220" y="2800519"/>
                    <a:pt x="3363170" y="2801566"/>
                    <a:pt x="3346691" y="2782993"/>
                  </a:cubicBezTo>
                  <a:cubicBezTo>
                    <a:pt x="3306496" y="2737749"/>
                    <a:pt x="3253442" y="2703459"/>
                    <a:pt x="3229058" y="2645071"/>
                  </a:cubicBezTo>
                  <a:cubicBezTo>
                    <a:pt x="3224105" y="2633260"/>
                    <a:pt x="3218675" y="2619162"/>
                    <a:pt x="3207245" y="2617639"/>
                  </a:cubicBezTo>
                  <a:cubicBezTo>
                    <a:pt x="3146095" y="2609923"/>
                    <a:pt x="3088564" y="2576872"/>
                    <a:pt x="3024556" y="2589540"/>
                  </a:cubicBezTo>
                  <a:cubicBezTo>
                    <a:pt x="2978741" y="2598684"/>
                    <a:pt x="2955880" y="2588778"/>
                    <a:pt x="2931878" y="2546201"/>
                  </a:cubicBezTo>
                  <a:cubicBezTo>
                    <a:pt x="2899683" y="2489242"/>
                    <a:pt x="2876918" y="2428282"/>
                    <a:pt x="2855963" y="2366560"/>
                  </a:cubicBezTo>
                  <a:cubicBezTo>
                    <a:pt x="2851296" y="2352939"/>
                    <a:pt x="2847772" y="2338842"/>
                    <a:pt x="2842533" y="2325412"/>
                  </a:cubicBezTo>
                  <a:cubicBezTo>
                    <a:pt x="2818054" y="2262356"/>
                    <a:pt x="2815482" y="2259784"/>
                    <a:pt x="2748140" y="2260737"/>
                  </a:cubicBezTo>
                  <a:cubicBezTo>
                    <a:pt x="2707278" y="2261309"/>
                    <a:pt x="2666225" y="2254736"/>
                    <a:pt x="2625839" y="2272643"/>
                  </a:cubicBezTo>
                  <a:cubicBezTo>
                    <a:pt x="2598788" y="2284644"/>
                    <a:pt x="2571928" y="2267786"/>
                    <a:pt x="2552687" y="2250259"/>
                  </a:cubicBezTo>
                  <a:cubicBezTo>
                    <a:pt x="2516683" y="2217493"/>
                    <a:pt x="2482583" y="2182251"/>
                    <a:pt x="2451627" y="2144722"/>
                  </a:cubicBezTo>
                  <a:cubicBezTo>
                    <a:pt x="2431148" y="2119862"/>
                    <a:pt x="2410955" y="2094526"/>
                    <a:pt x="2432768" y="2054235"/>
                  </a:cubicBezTo>
                  <a:cubicBezTo>
                    <a:pt x="2449722" y="2022993"/>
                    <a:pt x="2422957" y="2001942"/>
                    <a:pt x="2392667" y="1988798"/>
                  </a:cubicBezTo>
                  <a:cubicBezTo>
                    <a:pt x="2368569" y="1978416"/>
                    <a:pt x="2342852" y="1976797"/>
                    <a:pt x="2321039" y="1983750"/>
                  </a:cubicBezTo>
                  <a:cubicBezTo>
                    <a:pt x="2233409" y="2011753"/>
                    <a:pt x="2149399" y="1991370"/>
                    <a:pt x="2064721" y="1971844"/>
                  </a:cubicBezTo>
                  <a:cubicBezTo>
                    <a:pt x="2027003" y="1963176"/>
                    <a:pt x="1980330" y="2001942"/>
                    <a:pt x="1981759" y="2039757"/>
                  </a:cubicBezTo>
                  <a:cubicBezTo>
                    <a:pt x="1985950" y="2146151"/>
                    <a:pt x="1985950" y="2146151"/>
                    <a:pt x="1895367" y="2181394"/>
                  </a:cubicBezTo>
                  <a:cubicBezTo>
                    <a:pt x="1896129" y="2202539"/>
                    <a:pt x="1914227" y="2221494"/>
                    <a:pt x="1906035" y="2243782"/>
                  </a:cubicBezTo>
                  <a:cubicBezTo>
                    <a:pt x="1896129" y="2270738"/>
                    <a:pt x="1878794" y="2292646"/>
                    <a:pt x="1847456" y="2289217"/>
                  </a:cubicBezTo>
                  <a:cubicBezTo>
                    <a:pt x="1752111" y="2278739"/>
                    <a:pt x="1652861" y="2277596"/>
                    <a:pt x="1594758" y="2178441"/>
                  </a:cubicBezTo>
                  <a:cubicBezTo>
                    <a:pt x="1574089" y="2143103"/>
                    <a:pt x="1538370" y="2126339"/>
                    <a:pt x="1495603" y="2128053"/>
                  </a:cubicBezTo>
                  <a:cubicBezTo>
                    <a:pt x="1439119" y="2130340"/>
                    <a:pt x="1391780" y="2111575"/>
                    <a:pt x="1354537" y="2067474"/>
                  </a:cubicBezTo>
                  <a:cubicBezTo>
                    <a:pt x="1338821" y="2048901"/>
                    <a:pt x="1322248" y="2029089"/>
                    <a:pt x="1301769" y="2016992"/>
                  </a:cubicBezTo>
                  <a:cubicBezTo>
                    <a:pt x="1266717" y="1996228"/>
                    <a:pt x="1259002" y="1966034"/>
                    <a:pt x="1262050" y="1930410"/>
                  </a:cubicBezTo>
                  <a:cubicBezTo>
                    <a:pt x="1265288" y="1892786"/>
                    <a:pt x="1240809" y="1886309"/>
                    <a:pt x="1216425" y="1896120"/>
                  </a:cubicBezTo>
                  <a:cubicBezTo>
                    <a:pt x="1181944" y="1909931"/>
                    <a:pt x="1142702" y="1909169"/>
                    <a:pt x="1112698" y="1942126"/>
                  </a:cubicBezTo>
                  <a:cubicBezTo>
                    <a:pt x="1094791" y="1961843"/>
                    <a:pt x="1067930" y="1984798"/>
                    <a:pt x="1030878" y="1982892"/>
                  </a:cubicBezTo>
                  <a:cubicBezTo>
                    <a:pt x="1001446" y="1981464"/>
                    <a:pt x="979443" y="1973844"/>
                    <a:pt x="960774" y="1951746"/>
                  </a:cubicBezTo>
                  <a:cubicBezTo>
                    <a:pt x="953249" y="1942793"/>
                    <a:pt x="942962" y="1932982"/>
                    <a:pt x="930199" y="1944031"/>
                  </a:cubicBezTo>
                  <a:cubicBezTo>
                    <a:pt x="921817" y="1951269"/>
                    <a:pt x="921531" y="1964795"/>
                    <a:pt x="926579" y="1971177"/>
                  </a:cubicBezTo>
                  <a:cubicBezTo>
                    <a:pt x="948010" y="1998418"/>
                    <a:pt x="939343" y="2032137"/>
                    <a:pt x="947915" y="2062236"/>
                  </a:cubicBezTo>
                  <a:cubicBezTo>
                    <a:pt x="969823" y="2138722"/>
                    <a:pt x="945153" y="2216065"/>
                    <a:pt x="935628" y="2292455"/>
                  </a:cubicBezTo>
                  <a:cubicBezTo>
                    <a:pt x="931151" y="2328650"/>
                    <a:pt x="879907" y="2352748"/>
                    <a:pt x="843712" y="2345129"/>
                  </a:cubicBezTo>
                  <a:cubicBezTo>
                    <a:pt x="745890" y="2324554"/>
                    <a:pt x="664546" y="2389134"/>
                    <a:pt x="660641" y="2492290"/>
                  </a:cubicBezTo>
                  <a:cubicBezTo>
                    <a:pt x="658736" y="2543534"/>
                    <a:pt x="660736" y="2594969"/>
                    <a:pt x="660165" y="2646309"/>
                  </a:cubicBezTo>
                  <a:cubicBezTo>
                    <a:pt x="659498" y="2706412"/>
                    <a:pt x="637019" y="2733082"/>
                    <a:pt x="576726" y="2728224"/>
                  </a:cubicBezTo>
                  <a:cubicBezTo>
                    <a:pt x="514147" y="2723176"/>
                    <a:pt x="452139" y="2713079"/>
                    <a:pt x="388893" y="2713651"/>
                  </a:cubicBezTo>
                  <a:cubicBezTo>
                    <a:pt x="362318" y="2713841"/>
                    <a:pt x="348126" y="2691743"/>
                    <a:pt x="337839" y="2667931"/>
                  </a:cubicBezTo>
                  <a:cubicBezTo>
                    <a:pt x="317836" y="2621354"/>
                    <a:pt x="320789" y="2572300"/>
                    <a:pt x="323837" y="2524389"/>
                  </a:cubicBezTo>
                  <a:cubicBezTo>
                    <a:pt x="327361" y="2468763"/>
                    <a:pt x="312026" y="2423805"/>
                    <a:pt x="268497" y="2388943"/>
                  </a:cubicBezTo>
                  <a:cubicBezTo>
                    <a:pt x="221253" y="2351129"/>
                    <a:pt x="212680" y="2293313"/>
                    <a:pt x="197917" y="2241116"/>
                  </a:cubicBezTo>
                  <a:cubicBezTo>
                    <a:pt x="184677" y="2194157"/>
                    <a:pt x="159817" y="2163868"/>
                    <a:pt x="116383" y="2149675"/>
                  </a:cubicBezTo>
                  <a:cubicBezTo>
                    <a:pt x="46564" y="2126910"/>
                    <a:pt x="30753" y="2075666"/>
                    <a:pt x="28372" y="2009562"/>
                  </a:cubicBezTo>
                  <a:cubicBezTo>
                    <a:pt x="26371" y="1954699"/>
                    <a:pt x="15418" y="1899835"/>
                    <a:pt x="4750" y="1845733"/>
                  </a:cubicBezTo>
                  <a:cubicBezTo>
                    <a:pt x="-108" y="1821253"/>
                    <a:pt x="-965" y="1797060"/>
                    <a:pt x="940" y="1773247"/>
                  </a:cubicBezTo>
                  <a:cubicBezTo>
                    <a:pt x="3702" y="1738957"/>
                    <a:pt x="17894" y="1716859"/>
                    <a:pt x="60090" y="1716192"/>
                  </a:cubicBezTo>
                  <a:cubicBezTo>
                    <a:pt x="119716" y="1715240"/>
                    <a:pt x="181915" y="1715907"/>
                    <a:pt x="214204" y="1646375"/>
                  </a:cubicBezTo>
                  <a:cubicBezTo>
                    <a:pt x="225825" y="1621324"/>
                    <a:pt x="261067" y="1619228"/>
                    <a:pt x="285356" y="1617037"/>
                  </a:cubicBezTo>
                  <a:cubicBezTo>
                    <a:pt x="330886" y="1612846"/>
                    <a:pt x="378130" y="1607226"/>
                    <a:pt x="423278" y="1621324"/>
                  </a:cubicBezTo>
                  <a:cubicBezTo>
                    <a:pt x="437661" y="1625800"/>
                    <a:pt x="452615" y="1634849"/>
                    <a:pt x="463378" y="1622657"/>
                  </a:cubicBezTo>
                  <a:cubicBezTo>
                    <a:pt x="477475" y="1606750"/>
                    <a:pt x="498430" y="1584652"/>
                    <a:pt x="495668" y="1568746"/>
                  </a:cubicBezTo>
                  <a:cubicBezTo>
                    <a:pt x="489096" y="1530360"/>
                    <a:pt x="492906" y="1484640"/>
                    <a:pt x="452044" y="1459017"/>
                  </a:cubicBezTo>
                  <a:cubicBezTo>
                    <a:pt x="431660" y="1446254"/>
                    <a:pt x="410324" y="1434824"/>
                    <a:pt x="390417" y="1421394"/>
                  </a:cubicBezTo>
                  <a:cubicBezTo>
                    <a:pt x="374415" y="1410536"/>
                    <a:pt x="354984" y="1398915"/>
                    <a:pt x="353555" y="1378150"/>
                  </a:cubicBezTo>
                  <a:cubicBezTo>
                    <a:pt x="347459" y="1288425"/>
                    <a:pt x="309169" y="1195747"/>
                    <a:pt x="376701" y="1112022"/>
                  </a:cubicBezTo>
                  <a:cubicBezTo>
                    <a:pt x="393370" y="1091353"/>
                    <a:pt x="391465" y="1068397"/>
                    <a:pt x="376987" y="1046204"/>
                  </a:cubicBezTo>
                  <a:cubicBezTo>
                    <a:pt x="346221" y="999055"/>
                    <a:pt x="339744" y="942286"/>
                    <a:pt x="315074" y="892185"/>
                  </a:cubicBezTo>
                  <a:cubicBezTo>
                    <a:pt x="292786" y="846846"/>
                    <a:pt x="344125" y="764836"/>
                    <a:pt x="397942" y="750072"/>
                  </a:cubicBezTo>
                  <a:cubicBezTo>
                    <a:pt x="458616" y="733308"/>
                    <a:pt x="522529" y="755406"/>
                    <a:pt x="563772" y="807222"/>
                  </a:cubicBezTo>
                  <a:cubicBezTo>
                    <a:pt x="589870" y="840083"/>
                    <a:pt x="580631" y="869420"/>
                    <a:pt x="540436" y="880374"/>
                  </a:cubicBezTo>
                  <a:cubicBezTo>
                    <a:pt x="535864" y="881612"/>
                    <a:pt x="530625" y="880660"/>
                    <a:pt x="525862" y="881231"/>
                  </a:cubicBezTo>
                  <a:cubicBezTo>
                    <a:pt x="460616" y="889994"/>
                    <a:pt x="457092" y="896281"/>
                    <a:pt x="484143" y="955240"/>
                  </a:cubicBezTo>
                  <a:cubicBezTo>
                    <a:pt x="489191" y="966289"/>
                    <a:pt x="492525" y="978767"/>
                    <a:pt x="499954" y="987816"/>
                  </a:cubicBezTo>
                  <a:cubicBezTo>
                    <a:pt x="556533" y="1055729"/>
                    <a:pt x="534721" y="1119832"/>
                    <a:pt x="493858" y="1185079"/>
                  </a:cubicBezTo>
                  <a:cubicBezTo>
                    <a:pt x="452425" y="1251373"/>
                    <a:pt x="466617" y="1306522"/>
                    <a:pt x="529291" y="1351671"/>
                  </a:cubicBezTo>
                  <a:cubicBezTo>
                    <a:pt x="557771" y="1372149"/>
                    <a:pt x="599205" y="1381674"/>
                    <a:pt x="607301" y="1422823"/>
                  </a:cubicBezTo>
                  <a:cubicBezTo>
                    <a:pt x="619493" y="1484068"/>
                    <a:pt x="645211" y="1547791"/>
                    <a:pt x="627589" y="1607893"/>
                  </a:cubicBezTo>
                  <a:cubicBezTo>
                    <a:pt x="612540" y="1659138"/>
                    <a:pt x="573583" y="1703429"/>
                    <a:pt x="544246" y="1750197"/>
                  </a:cubicBezTo>
                  <a:cubicBezTo>
                    <a:pt x="537197" y="1761532"/>
                    <a:pt x="523195" y="1762198"/>
                    <a:pt x="511003" y="1761055"/>
                  </a:cubicBezTo>
                  <a:cubicBezTo>
                    <a:pt x="470236" y="1757341"/>
                    <a:pt x="429755" y="1765627"/>
                    <a:pt x="388226" y="1751340"/>
                  </a:cubicBezTo>
                  <a:cubicBezTo>
                    <a:pt x="332791" y="1732385"/>
                    <a:pt x="311264" y="1744196"/>
                    <a:pt x="282975" y="1795822"/>
                  </a:cubicBezTo>
                  <a:cubicBezTo>
                    <a:pt x="262210" y="1833827"/>
                    <a:pt x="235159" y="1856686"/>
                    <a:pt x="190582" y="1840970"/>
                  </a:cubicBezTo>
                  <a:cubicBezTo>
                    <a:pt x="158578" y="1829731"/>
                    <a:pt x="150292" y="1848304"/>
                    <a:pt x="147244" y="1872117"/>
                  </a:cubicBezTo>
                  <a:cubicBezTo>
                    <a:pt x="141148" y="1920980"/>
                    <a:pt x="165627" y="1966414"/>
                    <a:pt x="165246" y="2015373"/>
                  </a:cubicBezTo>
                  <a:cubicBezTo>
                    <a:pt x="165055" y="2037090"/>
                    <a:pt x="192392" y="2043377"/>
                    <a:pt x="209347" y="2048901"/>
                  </a:cubicBezTo>
                  <a:cubicBezTo>
                    <a:pt x="272116" y="2068999"/>
                    <a:pt x="305359" y="2113957"/>
                    <a:pt x="316027" y="2174917"/>
                  </a:cubicBezTo>
                  <a:cubicBezTo>
                    <a:pt x="329076" y="2250069"/>
                    <a:pt x="372700" y="2308076"/>
                    <a:pt x="420230" y="2361607"/>
                  </a:cubicBezTo>
                  <a:cubicBezTo>
                    <a:pt x="449662" y="2394753"/>
                    <a:pt x="457378" y="2427234"/>
                    <a:pt x="455187" y="2467429"/>
                  </a:cubicBezTo>
                  <a:cubicBezTo>
                    <a:pt x="453853" y="2491813"/>
                    <a:pt x="454520" y="2516293"/>
                    <a:pt x="455092" y="2540772"/>
                  </a:cubicBezTo>
                  <a:cubicBezTo>
                    <a:pt x="455854" y="2571537"/>
                    <a:pt x="473094" y="2583444"/>
                    <a:pt x="502717" y="2582396"/>
                  </a:cubicBezTo>
                  <a:cubicBezTo>
                    <a:pt x="533768" y="2581253"/>
                    <a:pt x="527386" y="2558679"/>
                    <a:pt x="528148" y="2540200"/>
                  </a:cubicBezTo>
                  <a:cubicBezTo>
                    <a:pt x="528625" y="2528009"/>
                    <a:pt x="528910" y="2515721"/>
                    <a:pt x="528053" y="2503529"/>
                  </a:cubicBezTo>
                  <a:cubicBezTo>
                    <a:pt x="519862" y="2390182"/>
                    <a:pt x="577297" y="2310553"/>
                    <a:pt x="661689" y="2245497"/>
                  </a:cubicBezTo>
                  <a:cubicBezTo>
                    <a:pt x="696455" y="2218732"/>
                    <a:pt x="725411" y="2180727"/>
                    <a:pt x="781323" y="2199396"/>
                  </a:cubicBezTo>
                  <a:cubicBezTo>
                    <a:pt x="804469" y="2207111"/>
                    <a:pt x="827614" y="2166916"/>
                    <a:pt x="820471" y="2127482"/>
                  </a:cubicBezTo>
                  <a:cubicBezTo>
                    <a:pt x="813232" y="2087763"/>
                    <a:pt x="805326" y="2047853"/>
                    <a:pt x="785800" y="2010611"/>
                  </a:cubicBezTo>
                  <a:cubicBezTo>
                    <a:pt x="747700" y="1937649"/>
                    <a:pt x="750367" y="1928124"/>
                    <a:pt x="806945" y="1871355"/>
                  </a:cubicBezTo>
                  <a:cubicBezTo>
                    <a:pt x="836282" y="1841923"/>
                    <a:pt x="864190" y="1810681"/>
                    <a:pt x="896194" y="1784392"/>
                  </a:cubicBezTo>
                  <a:cubicBezTo>
                    <a:pt x="936295" y="1751530"/>
                    <a:pt x="951249" y="1752293"/>
                    <a:pt x="988968" y="1790297"/>
                  </a:cubicBezTo>
                  <a:cubicBezTo>
                    <a:pt x="1017448" y="1818968"/>
                    <a:pt x="1038689" y="1829254"/>
                    <a:pt x="1074693" y="1798203"/>
                  </a:cubicBezTo>
                  <a:cubicBezTo>
                    <a:pt x="1112603" y="1765532"/>
                    <a:pt x="1166038" y="1771057"/>
                    <a:pt x="1212710" y="1763056"/>
                  </a:cubicBezTo>
                  <a:cubicBezTo>
                    <a:pt x="1253096" y="1756102"/>
                    <a:pt x="1295673" y="1760198"/>
                    <a:pt x="1337107" y="1761532"/>
                  </a:cubicBezTo>
                  <a:cubicBezTo>
                    <a:pt x="1391590" y="1763246"/>
                    <a:pt x="1419117" y="1795060"/>
                    <a:pt x="1406353" y="1847066"/>
                  </a:cubicBezTo>
                  <a:cubicBezTo>
                    <a:pt x="1398733" y="1878022"/>
                    <a:pt x="1382350" y="1905931"/>
                    <a:pt x="1411592" y="1934029"/>
                  </a:cubicBezTo>
                  <a:cubicBezTo>
                    <a:pt x="1444453" y="1965652"/>
                    <a:pt x="1470838" y="2004228"/>
                    <a:pt x="1527131" y="1996990"/>
                  </a:cubicBezTo>
                  <a:cubicBezTo>
                    <a:pt x="1611332" y="1986036"/>
                    <a:pt x="1658385" y="2046805"/>
                    <a:pt x="1708582" y="2099574"/>
                  </a:cubicBezTo>
                  <a:cubicBezTo>
                    <a:pt x="1716392" y="2107766"/>
                    <a:pt x="1715154" y="2124148"/>
                    <a:pt x="1737824" y="2125387"/>
                  </a:cubicBezTo>
                  <a:cubicBezTo>
                    <a:pt x="1746110" y="2087858"/>
                    <a:pt x="1769828" y="2060712"/>
                    <a:pt x="1811737" y="2054997"/>
                  </a:cubicBezTo>
                  <a:cubicBezTo>
                    <a:pt x="1843646" y="2050616"/>
                    <a:pt x="1850504" y="2028898"/>
                    <a:pt x="1848409" y="2002038"/>
                  </a:cubicBezTo>
                  <a:cubicBezTo>
                    <a:pt x="1845265" y="1961843"/>
                    <a:pt x="1869269" y="1939745"/>
                    <a:pt x="1893367" y="1910407"/>
                  </a:cubicBezTo>
                  <a:cubicBezTo>
                    <a:pt x="1961185" y="1827826"/>
                    <a:pt x="2036528" y="1808776"/>
                    <a:pt x="2134826" y="1847923"/>
                  </a:cubicBezTo>
                  <a:cubicBezTo>
                    <a:pt x="2206549" y="1876498"/>
                    <a:pt x="2282368" y="1850305"/>
                    <a:pt x="2355805" y="1847447"/>
                  </a:cubicBezTo>
                  <a:cubicBezTo>
                    <a:pt x="2447627" y="1843828"/>
                    <a:pt x="2508015" y="1902406"/>
                    <a:pt x="2577262" y="1942887"/>
                  </a:cubicBezTo>
                  <a:cubicBezTo>
                    <a:pt x="2608789" y="1961366"/>
                    <a:pt x="2599169" y="1997180"/>
                    <a:pt x="2586977" y="2028708"/>
                  </a:cubicBezTo>
                  <a:cubicBezTo>
                    <a:pt x="2564689" y="2086620"/>
                    <a:pt x="2592026" y="2123291"/>
                    <a:pt x="2654605" y="2128816"/>
                  </a:cubicBezTo>
                  <a:cubicBezTo>
                    <a:pt x="2716041" y="2134245"/>
                    <a:pt x="2773763" y="2110528"/>
                    <a:pt x="2835104" y="2111385"/>
                  </a:cubicBezTo>
                  <a:cubicBezTo>
                    <a:pt x="2886062" y="2112051"/>
                    <a:pt x="2915113" y="2133769"/>
                    <a:pt x="2927687" y="2176441"/>
                  </a:cubicBezTo>
                  <a:cubicBezTo>
                    <a:pt x="2949499" y="2250545"/>
                    <a:pt x="2985408" y="2319125"/>
                    <a:pt x="3008363" y="2392658"/>
                  </a:cubicBezTo>
                  <a:cubicBezTo>
                    <a:pt x="3020079" y="2430377"/>
                    <a:pt x="3040081" y="2450284"/>
                    <a:pt x="3086183" y="2453237"/>
                  </a:cubicBezTo>
                  <a:cubicBezTo>
                    <a:pt x="3147619" y="2457237"/>
                    <a:pt x="3208579" y="2473525"/>
                    <a:pt x="3268491" y="2492004"/>
                  </a:cubicBezTo>
                  <a:cubicBezTo>
                    <a:pt x="3299733" y="2501624"/>
                    <a:pt x="3319545" y="2516293"/>
                    <a:pt x="3331928" y="2545154"/>
                  </a:cubicBezTo>
                  <a:cubicBezTo>
                    <a:pt x="3339547" y="2562870"/>
                    <a:pt x="3349358" y="2579729"/>
                    <a:pt x="3359074" y="2596493"/>
                  </a:cubicBezTo>
                  <a:cubicBezTo>
                    <a:pt x="3410413" y="2685552"/>
                    <a:pt x="3509283" y="2710222"/>
                    <a:pt x="3591579" y="2651167"/>
                  </a:cubicBezTo>
                  <a:cubicBezTo>
                    <a:pt x="3663493" y="2599446"/>
                    <a:pt x="3746170" y="2574967"/>
                    <a:pt x="3827609" y="2545249"/>
                  </a:cubicBezTo>
                  <a:cubicBezTo>
                    <a:pt x="3853993" y="2535629"/>
                    <a:pt x="3869709" y="2552393"/>
                    <a:pt x="3888950" y="2556774"/>
                  </a:cubicBezTo>
                  <a:cubicBezTo>
                    <a:pt x="3926002" y="2565251"/>
                    <a:pt x="3962102" y="2581920"/>
                    <a:pt x="3995630" y="2600398"/>
                  </a:cubicBezTo>
                  <a:cubicBezTo>
                    <a:pt x="4019252" y="2613352"/>
                    <a:pt x="4042493" y="2612209"/>
                    <a:pt x="4066400" y="2611638"/>
                  </a:cubicBezTo>
                  <a:cubicBezTo>
                    <a:pt x="4092308" y="2611066"/>
                    <a:pt x="4104691" y="2603066"/>
                    <a:pt x="4095737" y="2571061"/>
                  </a:cubicBezTo>
                  <a:cubicBezTo>
                    <a:pt x="4079735" y="2513626"/>
                    <a:pt x="4112596" y="2462762"/>
                    <a:pt x="4129075" y="2410661"/>
                  </a:cubicBezTo>
                  <a:cubicBezTo>
                    <a:pt x="4136314" y="2387896"/>
                    <a:pt x="4163936" y="2367131"/>
                    <a:pt x="4186034" y="2370560"/>
                  </a:cubicBezTo>
                  <a:cubicBezTo>
                    <a:pt x="4263854" y="2382657"/>
                    <a:pt x="4343483" y="2383705"/>
                    <a:pt x="4419778" y="2405993"/>
                  </a:cubicBezTo>
                  <a:cubicBezTo>
                    <a:pt x="4450734" y="2415042"/>
                    <a:pt x="4473213" y="2430568"/>
                    <a:pt x="4473499" y="2465334"/>
                  </a:cubicBezTo>
                  <a:cubicBezTo>
                    <a:pt x="4473689" y="2487718"/>
                    <a:pt x="4488548" y="2488956"/>
                    <a:pt x="4504170" y="2497433"/>
                  </a:cubicBezTo>
                  <a:cubicBezTo>
                    <a:pt x="4555890" y="2525532"/>
                    <a:pt x="4606278" y="2505625"/>
                    <a:pt x="4652283" y="2491147"/>
                  </a:cubicBezTo>
                  <a:cubicBezTo>
                    <a:pt x="4706671" y="2474001"/>
                    <a:pt x="4755153" y="2467429"/>
                    <a:pt x="4813160" y="2476859"/>
                  </a:cubicBezTo>
                  <a:cubicBezTo>
                    <a:pt x="4879168" y="2487527"/>
                    <a:pt x="4947558" y="2484384"/>
                    <a:pt x="5012328" y="2507339"/>
                  </a:cubicBezTo>
                  <a:cubicBezTo>
                    <a:pt x="5032140" y="2514387"/>
                    <a:pt x="5041856" y="2502672"/>
                    <a:pt x="5051190" y="2485336"/>
                  </a:cubicBezTo>
                  <a:cubicBezTo>
                    <a:pt x="5096148" y="2401897"/>
                    <a:pt x="5183588" y="2369226"/>
                    <a:pt x="5255120" y="2317410"/>
                  </a:cubicBezTo>
                  <a:cubicBezTo>
                    <a:pt x="5279314" y="2299885"/>
                    <a:pt x="5306174" y="2304743"/>
                    <a:pt x="5332654" y="2304266"/>
                  </a:cubicBezTo>
                  <a:cubicBezTo>
                    <a:pt x="5347322" y="2303980"/>
                    <a:pt x="5361991" y="2304171"/>
                    <a:pt x="5376660" y="2304171"/>
                  </a:cubicBezTo>
                  <a:cubicBezTo>
                    <a:pt x="5500103" y="2304266"/>
                    <a:pt x="5505437" y="2294551"/>
                    <a:pt x="5488483" y="2169106"/>
                  </a:cubicBezTo>
                  <a:cubicBezTo>
                    <a:pt x="5481435" y="2116814"/>
                    <a:pt x="5482768" y="2063283"/>
                    <a:pt x="5472481" y="2010706"/>
                  </a:cubicBezTo>
                  <a:cubicBezTo>
                    <a:pt x="5461813" y="1956509"/>
                    <a:pt x="5477434" y="1910027"/>
                    <a:pt x="5524678" y="1877070"/>
                  </a:cubicBezTo>
                  <a:cubicBezTo>
                    <a:pt x="5530583" y="1872974"/>
                    <a:pt x="5535822" y="1867259"/>
                    <a:pt x="5540108" y="1861449"/>
                  </a:cubicBezTo>
                  <a:cubicBezTo>
                    <a:pt x="5616690" y="1756293"/>
                    <a:pt x="5728703" y="1745816"/>
                    <a:pt x="5845194" y="1746292"/>
                  </a:cubicBezTo>
                  <a:cubicBezTo>
                    <a:pt x="5863196" y="1746387"/>
                    <a:pt x="5877389" y="1751150"/>
                    <a:pt x="5891581" y="1763056"/>
                  </a:cubicBezTo>
                  <a:cubicBezTo>
                    <a:pt x="5943397" y="1806585"/>
                    <a:pt x="5996641" y="1848399"/>
                    <a:pt x="6048839" y="1891357"/>
                  </a:cubicBezTo>
                  <a:cubicBezTo>
                    <a:pt x="6074175" y="1912217"/>
                    <a:pt x="6101607" y="1926695"/>
                    <a:pt x="6135135" y="1922600"/>
                  </a:cubicBezTo>
                  <a:cubicBezTo>
                    <a:pt x="6194285" y="1915456"/>
                    <a:pt x="6244196" y="1935267"/>
                    <a:pt x="6290488" y="1970319"/>
                  </a:cubicBezTo>
                  <a:cubicBezTo>
                    <a:pt x="6305537" y="1981654"/>
                    <a:pt x="6324302" y="1988798"/>
                    <a:pt x="6342209" y="1995275"/>
                  </a:cubicBezTo>
                  <a:cubicBezTo>
                    <a:pt x="6365354" y="2003562"/>
                    <a:pt x="6383357" y="1983845"/>
                    <a:pt x="6404883" y="1980702"/>
                  </a:cubicBezTo>
                  <a:cubicBezTo>
                    <a:pt x="6434696" y="1976320"/>
                    <a:pt x="6419837" y="1949746"/>
                    <a:pt x="6427076" y="1934029"/>
                  </a:cubicBezTo>
                  <a:cubicBezTo>
                    <a:pt x="6434315" y="1918313"/>
                    <a:pt x="6441459" y="1903359"/>
                    <a:pt x="6440031" y="1885452"/>
                  </a:cubicBezTo>
                  <a:cubicBezTo>
                    <a:pt x="6439459" y="1878213"/>
                    <a:pt x="6439269" y="1870307"/>
                    <a:pt x="6441459" y="1863640"/>
                  </a:cubicBezTo>
                  <a:cubicBezTo>
                    <a:pt x="6451365" y="1834493"/>
                    <a:pt x="6567285" y="1786582"/>
                    <a:pt x="6615957" y="1790964"/>
                  </a:cubicBezTo>
                  <a:cubicBezTo>
                    <a:pt x="6652438" y="1794202"/>
                    <a:pt x="6663011" y="1812205"/>
                    <a:pt x="6674822" y="1877261"/>
                  </a:cubicBezTo>
                  <a:cubicBezTo>
                    <a:pt x="6692348" y="1973939"/>
                    <a:pt x="6711969" y="2070237"/>
                    <a:pt x="6731019" y="2166630"/>
                  </a:cubicBezTo>
                  <a:cubicBezTo>
                    <a:pt x="6738639" y="2205302"/>
                    <a:pt x="6728543" y="2238734"/>
                    <a:pt x="6702730" y="2267786"/>
                  </a:cubicBezTo>
                  <a:cubicBezTo>
                    <a:pt x="6694634" y="2276929"/>
                    <a:pt x="6686633" y="2286645"/>
                    <a:pt x="6676727" y="2293598"/>
                  </a:cubicBezTo>
                  <a:cubicBezTo>
                    <a:pt x="6640722" y="2319030"/>
                    <a:pt x="6634340" y="2359225"/>
                    <a:pt x="6649390" y="2391039"/>
                  </a:cubicBezTo>
                  <a:cubicBezTo>
                    <a:pt x="6661392" y="2416566"/>
                    <a:pt x="6699777" y="2423043"/>
                    <a:pt x="6732258" y="2421519"/>
                  </a:cubicBezTo>
                  <a:cubicBezTo>
                    <a:pt x="6771119" y="2419709"/>
                    <a:pt x="6796075" y="2399135"/>
                    <a:pt x="6805410" y="2362845"/>
                  </a:cubicBezTo>
                  <a:cubicBezTo>
                    <a:pt x="6828460" y="2272929"/>
                    <a:pt x="6848653" y="2182727"/>
                    <a:pt x="6836842" y="2088430"/>
                  </a:cubicBezTo>
                  <a:cubicBezTo>
                    <a:pt x="6832651" y="2054711"/>
                    <a:pt x="6838080" y="2019945"/>
                    <a:pt x="6835890" y="1985845"/>
                  </a:cubicBezTo>
                  <a:cubicBezTo>
                    <a:pt x="6827031" y="1843828"/>
                    <a:pt x="6802457" y="1704382"/>
                    <a:pt x="6760927" y="1568174"/>
                  </a:cubicBezTo>
                  <a:cubicBezTo>
                    <a:pt x="6755403" y="1550172"/>
                    <a:pt x="6743116" y="1533884"/>
                    <a:pt x="6732067" y="1518073"/>
                  </a:cubicBezTo>
                  <a:cubicBezTo>
                    <a:pt x="6678632" y="1440920"/>
                    <a:pt x="6624053" y="1364434"/>
                    <a:pt x="6570999" y="1287091"/>
                  </a:cubicBezTo>
                  <a:cubicBezTo>
                    <a:pt x="6558521" y="1268803"/>
                    <a:pt x="6541567" y="1254421"/>
                    <a:pt x="6523184" y="1265565"/>
                  </a:cubicBezTo>
                  <a:cubicBezTo>
                    <a:pt x="6503752" y="1277376"/>
                    <a:pt x="6470892" y="1268422"/>
                    <a:pt x="6466319" y="1310047"/>
                  </a:cubicBezTo>
                  <a:cubicBezTo>
                    <a:pt x="6462414" y="1345480"/>
                    <a:pt x="6460604" y="1386723"/>
                    <a:pt x="6426981" y="1415107"/>
                  </a:cubicBezTo>
                  <a:cubicBezTo>
                    <a:pt x="6391548" y="1445111"/>
                    <a:pt x="6371260" y="1450635"/>
                    <a:pt x="6340113" y="1417012"/>
                  </a:cubicBezTo>
                  <a:cubicBezTo>
                    <a:pt x="6310110" y="1384532"/>
                    <a:pt x="6277058" y="1374721"/>
                    <a:pt x="6235815" y="1379484"/>
                  </a:cubicBezTo>
                  <a:cubicBezTo>
                    <a:pt x="6221337" y="1381198"/>
                    <a:pt x="6206478" y="1380246"/>
                    <a:pt x="6191809" y="1379675"/>
                  </a:cubicBezTo>
                  <a:cubicBezTo>
                    <a:pt x="6133706" y="1377579"/>
                    <a:pt x="6105227" y="1353195"/>
                    <a:pt x="6118562" y="1297664"/>
                  </a:cubicBezTo>
                  <a:cubicBezTo>
                    <a:pt x="6156471" y="1139168"/>
                    <a:pt x="6141041" y="978767"/>
                    <a:pt x="6147613" y="819033"/>
                  </a:cubicBezTo>
                  <a:cubicBezTo>
                    <a:pt x="6150375" y="752072"/>
                    <a:pt x="6179522" y="689302"/>
                    <a:pt x="6200477" y="625294"/>
                  </a:cubicBezTo>
                  <a:cubicBezTo>
                    <a:pt x="6222479" y="558143"/>
                    <a:pt x="6261151" y="505946"/>
                    <a:pt x="6311062" y="458035"/>
                  </a:cubicBezTo>
                  <a:cubicBezTo>
                    <a:pt x="6342113" y="428222"/>
                    <a:pt x="6365831" y="390979"/>
                    <a:pt x="6380880" y="349260"/>
                  </a:cubicBezTo>
                  <a:cubicBezTo>
                    <a:pt x="6404788" y="283156"/>
                    <a:pt x="6429267" y="268869"/>
                    <a:pt x="6494704" y="285823"/>
                  </a:cubicBezTo>
                  <a:cubicBezTo>
                    <a:pt x="6513659" y="290681"/>
                    <a:pt x="6531280" y="304397"/>
                    <a:pt x="6542805" y="277251"/>
                  </a:cubicBezTo>
                  <a:cubicBezTo>
                    <a:pt x="6552140" y="255153"/>
                    <a:pt x="6578715" y="238008"/>
                    <a:pt x="6553473" y="207337"/>
                  </a:cubicBezTo>
                  <a:cubicBezTo>
                    <a:pt x="6528994" y="177619"/>
                    <a:pt x="6516325" y="139996"/>
                    <a:pt x="6505658" y="102753"/>
                  </a:cubicBezTo>
                  <a:cubicBezTo>
                    <a:pt x="6494037" y="62176"/>
                    <a:pt x="6515849" y="14647"/>
                    <a:pt x="6554045" y="3216"/>
                  </a:cubicBezTo>
                  <a:cubicBezTo>
                    <a:pt x="6579381" y="-4403"/>
                    <a:pt x="6602813" y="549"/>
                    <a:pt x="6614910" y="28553"/>
                  </a:cubicBezTo>
                  <a:cubicBezTo>
                    <a:pt x="6635293" y="75892"/>
                    <a:pt x="6660153" y="119993"/>
                    <a:pt x="6701301" y="152854"/>
                  </a:cubicBezTo>
                  <a:cubicBezTo>
                    <a:pt x="6721684" y="169142"/>
                    <a:pt x="6722351" y="191526"/>
                    <a:pt x="6714446" y="212766"/>
                  </a:cubicBezTo>
                  <a:cubicBezTo>
                    <a:pt x="6690347" y="278203"/>
                    <a:pt x="6666630" y="343926"/>
                    <a:pt x="6638531" y="407648"/>
                  </a:cubicBezTo>
                  <a:cubicBezTo>
                    <a:pt x="6618910" y="452035"/>
                    <a:pt x="6590811" y="465274"/>
                    <a:pt x="6545472" y="447939"/>
                  </a:cubicBezTo>
                  <a:cubicBezTo>
                    <a:pt x="6506896" y="433175"/>
                    <a:pt x="6488037" y="444129"/>
                    <a:pt x="6468987" y="476038"/>
                  </a:cubicBezTo>
                  <a:cubicBezTo>
                    <a:pt x="6455556" y="498516"/>
                    <a:pt x="6442317" y="521567"/>
                    <a:pt x="6421457" y="539760"/>
                  </a:cubicBezTo>
                  <a:cubicBezTo>
                    <a:pt x="6314967" y="632629"/>
                    <a:pt x="6288202" y="759597"/>
                    <a:pt x="6279343" y="891423"/>
                  </a:cubicBezTo>
                  <a:cubicBezTo>
                    <a:pt x="6273915" y="971719"/>
                    <a:pt x="6278677" y="1052681"/>
                    <a:pt x="6278106" y="1133358"/>
                  </a:cubicBezTo>
                  <a:cubicBezTo>
                    <a:pt x="6277915" y="1155075"/>
                    <a:pt x="6282582" y="1177554"/>
                    <a:pt x="6273343" y="1198509"/>
                  </a:cubicBezTo>
                  <a:cubicBezTo>
                    <a:pt x="6265533" y="1216225"/>
                    <a:pt x="6252769" y="1237752"/>
                    <a:pt x="6280868" y="1245181"/>
                  </a:cubicBezTo>
                  <a:cubicBezTo>
                    <a:pt x="6306014" y="1251849"/>
                    <a:pt x="6342018" y="1255564"/>
                    <a:pt x="6348686" y="1221559"/>
                  </a:cubicBezTo>
                  <a:cubicBezTo>
                    <a:pt x="6361449" y="1156408"/>
                    <a:pt x="6403074" y="1148883"/>
                    <a:pt x="6459081" y="1142026"/>
                  </a:cubicBezTo>
                  <a:cubicBezTo>
                    <a:pt x="6502229" y="1136691"/>
                    <a:pt x="6545187" y="1132310"/>
                    <a:pt x="6588620" y="1129643"/>
                  </a:cubicBezTo>
                  <a:cubicBezTo>
                    <a:pt x="6619862" y="1127738"/>
                    <a:pt x="6640722" y="1142026"/>
                    <a:pt x="6655581" y="1165743"/>
                  </a:cubicBezTo>
                  <a:cubicBezTo>
                    <a:pt x="6718446" y="1265946"/>
                    <a:pt x="6793217" y="1358148"/>
                    <a:pt x="6856463" y="1457303"/>
                  </a:cubicBezTo>
                  <a:cubicBezTo>
                    <a:pt x="6904946" y="1533408"/>
                    <a:pt x="6925615" y="1625896"/>
                    <a:pt x="6938378" y="1717050"/>
                  </a:cubicBezTo>
                  <a:cubicBezTo>
                    <a:pt x="6953999" y="1829540"/>
                    <a:pt x="6963524" y="1942411"/>
                    <a:pt x="6971811" y="2055854"/>
                  </a:cubicBezTo>
                  <a:cubicBezTo>
                    <a:pt x="6981812" y="2193585"/>
                    <a:pt x="6953904" y="2321983"/>
                    <a:pt x="6922376" y="2451903"/>
                  </a:cubicBezTo>
                  <a:cubicBezTo>
                    <a:pt x="6913804" y="2487146"/>
                    <a:pt x="6888753" y="2509816"/>
                    <a:pt x="6854654" y="2521913"/>
                  </a:cubicBezTo>
                  <a:cubicBezTo>
                    <a:pt x="6852368" y="2522675"/>
                    <a:pt x="6849320" y="2522008"/>
                    <a:pt x="6847510" y="2523246"/>
                  </a:cubicBezTo>
                  <a:cubicBezTo>
                    <a:pt x="6761213" y="2582872"/>
                    <a:pt x="6675393" y="2559060"/>
                    <a:pt x="6588811" y="2523436"/>
                  </a:cubicBezTo>
                  <a:cubicBezTo>
                    <a:pt x="6543472" y="2504768"/>
                    <a:pt x="6504038" y="2483622"/>
                    <a:pt x="6512992" y="2424281"/>
                  </a:cubicBezTo>
                  <a:cubicBezTo>
                    <a:pt x="6515278" y="2408946"/>
                    <a:pt x="6504324" y="2396468"/>
                    <a:pt x="6502038" y="2382752"/>
                  </a:cubicBezTo>
                  <a:cubicBezTo>
                    <a:pt x="6493275" y="2330841"/>
                    <a:pt x="6493751" y="2278930"/>
                    <a:pt x="6539281" y="2242353"/>
                  </a:cubicBezTo>
                  <a:cubicBezTo>
                    <a:pt x="6590526" y="2201206"/>
                    <a:pt x="6598050" y="2152152"/>
                    <a:pt x="6577190" y="2093192"/>
                  </a:cubicBezTo>
                  <a:cubicBezTo>
                    <a:pt x="6570427" y="2074047"/>
                    <a:pt x="6570713" y="2052330"/>
                    <a:pt x="6566046" y="2019945"/>
                  </a:cubicBezTo>
                  <a:cubicBezTo>
                    <a:pt x="6515278" y="2115766"/>
                    <a:pt x="6420504" y="2108813"/>
                    <a:pt x="6345542" y="2140817"/>
                  </a:cubicBezTo>
                  <a:cubicBezTo>
                    <a:pt x="6321920" y="2150914"/>
                    <a:pt x="6297250" y="2133197"/>
                    <a:pt x="6278772" y="2118814"/>
                  </a:cubicBezTo>
                  <a:cubicBezTo>
                    <a:pt x="6249531" y="2095954"/>
                    <a:pt x="6214955" y="2084429"/>
                    <a:pt x="6183808" y="2066236"/>
                  </a:cubicBezTo>
                  <a:cubicBezTo>
                    <a:pt x="6165425" y="2055473"/>
                    <a:pt x="6144374" y="2047853"/>
                    <a:pt x="6128372" y="2055664"/>
                  </a:cubicBezTo>
                  <a:cubicBezTo>
                    <a:pt x="6055887" y="2090716"/>
                    <a:pt x="6016454" y="2033661"/>
                    <a:pt x="5969591" y="2000990"/>
                  </a:cubicBezTo>
                  <a:cubicBezTo>
                    <a:pt x="5922156" y="1967938"/>
                    <a:pt x="5877770" y="1930410"/>
                    <a:pt x="5832812" y="1893929"/>
                  </a:cubicBezTo>
                  <a:cubicBezTo>
                    <a:pt x="5820810" y="1884214"/>
                    <a:pt x="5809666" y="1876974"/>
                    <a:pt x="5793568" y="1879546"/>
                  </a:cubicBezTo>
                  <a:cubicBezTo>
                    <a:pt x="5725846" y="1890310"/>
                    <a:pt x="5662790" y="1908407"/>
                    <a:pt x="5620881" y="1969939"/>
                  </a:cubicBezTo>
                  <a:cubicBezTo>
                    <a:pt x="5609069" y="1987274"/>
                    <a:pt x="5603735" y="2000228"/>
                    <a:pt x="5608117" y="2022421"/>
                  </a:cubicBezTo>
                  <a:cubicBezTo>
                    <a:pt x="5626786" y="2117385"/>
                    <a:pt x="5636406" y="2213493"/>
                    <a:pt x="5633358" y="2310743"/>
                  </a:cubicBezTo>
                  <a:cubicBezTo>
                    <a:pt x="5632596" y="2335604"/>
                    <a:pt x="5625166" y="2354844"/>
                    <a:pt x="5606021" y="2366845"/>
                  </a:cubicBezTo>
                  <a:cubicBezTo>
                    <a:pt x="5540108" y="2408184"/>
                    <a:pt x="5477815" y="2457904"/>
                    <a:pt x="5389709" y="2437521"/>
                  </a:cubicBezTo>
                  <a:cubicBezTo>
                    <a:pt x="5349704" y="2428282"/>
                    <a:pt x="5309889" y="2437902"/>
                    <a:pt x="5272932" y="2464381"/>
                  </a:cubicBezTo>
                  <a:cubicBezTo>
                    <a:pt x="5218926" y="2503148"/>
                    <a:pt x="5172158" y="2546582"/>
                    <a:pt x="5135487" y="2602399"/>
                  </a:cubicBezTo>
                  <a:cubicBezTo>
                    <a:pt x="5098910" y="2658215"/>
                    <a:pt x="5088528" y="2658406"/>
                    <a:pt x="5022139" y="2644213"/>
                  </a:cubicBezTo>
                  <a:cubicBezTo>
                    <a:pt x="4939653" y="2626688"/>
                    <a:pt x="4857642" y="2608685"/>
                    <a:pt x="4771631" y="2610019"/>
                  </a:cubicBezTo>
                  <a:cubicBezTo>
                    <a:pt x="4718863" y="2610876"/>
                    <a:pt x="4672000" y="2627068"/>
                    <a:pt x="4623994" y="2641832"/>
                  </a:cubicBezTo>
                  <a:cubicBezTo>
                    <a:pt x="4585703" y="2653643"/>
                    <a:pt x="4549032" y="2651452"/>
                    <a:pt x="4512266" y="2640499"/>
                  </a:cubicBezTo>
                  <a:cubicBezTo>
                    <a:pt x="4473213" y="2628878"/>
                    <a:pt x="4435018" y="2614305"/>
                    <a:pt x="4396251" y="2601446"/>
                  </a:cubicBezTo>
                  <a:cubicBezTo>
                    <a:pt x="4379487" y="2595827"/>
                    <a:pt x="4359294" y="2587445"/>
                    <a:pt x="4356151" y="2572395"/>
                  </a:cubicBezTo>
                  <a:cubicBezTo>
                    <a:pt x="4345769" y="2521913"/>
                    <a:pt x="4306145" y="2523912"/>
                    <a:pt x="4269950" y="2517531"/>
                  </a:cubicBezTo>
                  <a:cubicBezTo>
                    <a:pt x="4234707" y="2511340"/>
                    <a:pt x="4214133" y="2527627"/>
                    <a:pt x="4228611" y="2558298"/>
                  </a:cubicBezTo>
                  <a:cubicBezTo>
                    <a:pt x="4242899" y="2588492"/>
                    <a:pt x="4238327" y="2619639"/>
                    <a:pt x="4248709" y="2649833"/>
                  </a:cubicBezTo>
                  <a:cubicBezTo>
                    <a:pt x="4269092" y="2709174"/>
                    <a:pt x="4240613" y="2742511"/>
                    <a:pt x="4177367" y="2743750"/>
                  </a:cubicBezTo>
                  <a:cubicBezTo>
                    <a:pt x="4126027" y="2744797"/>
                    <a:pt x="4074687" y="2742511"/>
                    <a:pt x="4023347" y="2744131"/>
                  </a:cubicBezTo>
                  <a:cubicBezTo>
                    <a:pt x="3990677" y="2745179"/>
                    <a:pt x="3960101" y="2740701"/>
                    <a:pt x="3933146" y="2722414"/>
                  </a:cubicBezTo>
                  <a:cubicBezTo>
                    <a:pt x="3861708" y="2673931"/>
                    <a:pt x="3791033" y="2683933"/>
                    <a:pt x="3725596" y="2730320"/>
                  </a:cubicBezTo>
                  <a:cubicBezTo>
                    <a:pt x="3677113" y="2764705"/>
                    <a:pt x="3619773" y="2786422"/>
                    <a:pt x="3579196" y="2831951"/>
                  </a:cubicBezTo>
                  <a:cubicBezTo>
                    <a:pt x="3575005" y="2832618"/>
                    <a:pt x="3570148" y="2832618"/>
                    <a:pt x="3565195" y="2832618"/>
                  </a:cubicBezTo>
                  <a:close/>
                </a:path>
              </a:pathLst>
            </a:custGeom>
            <a:solidFill>
              <a:srgbClr val="71A7D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Полилиния: фигура 5">
              <a:extLst>
                <a:ext uri="{FF2B5EF4-FFF2-40B4-BE49-F238E27FC236}">
                  <a16:creationId xmlns:a16="http://schemas.microsoft.com/office/drawing/2014/main" id="{B3024988-2AE8-1FB9-6FE7-019A6E024201}"/>
                </a:ext>
              </a:extLst>
            </p:cNvPr>
            <p:cNvSpPr/>
            <p:nvPr/>
          </p:nvSpPr>
          <p:spPr>
            <a:xfrm>
              <a:off x="4219229" y="358845"/>
              <a:ext cx="3286138" cy="4266417"/>
            </a:xfrm>
            <a:custGeom>
              <a:gdLst>
                <a:gd name="connsiteX0" fmla="*/ 1708464 w 3286138"/>
                <a:gd name="connsiteY0" fmla="*/ 152 h 4266417"/>
                <a:gd name="connsiteX1" fmla="*/ 1775044 w 3286138"/>
                <a:gd name="connsiteY1" fmla="*/ 3200 h 4266417"/>
                <a:gd name="connsiteX2" fmla="*/ 2484180 w 3286138"/>
                <a:gd name="connsiteY2" fmla="*/ 241611 h 4266417"/>
                <a:gd name="connsiteX3" fmla="*/ 2830033 w 3286138"/>
                <a:gd name="connsiteY3" fmla="*/ 510882 h 4266417"/>
                <a:gd name="connsiteX4" fmla="*/ 3054442 w 3286138"/>
                <a:gd name="connsiteY4" fmla="*/ 811777 h 4266417"/>
                <a:gd name="connsiteX5" fmla="*/ 3175886 w 3286138"/>
                <a:gd name="connsiteY5" fmla="*/ 1058189 h 4266417"/>
                <a:gd name="connsiteX6" fmla="*/ 3273898 w 3286138"/>
                <a:gd name="connsiteY6" fmla="*/ 1470621 h 4266417"/>
                <a:gd name="connsiteX7" fmla="*/ 3285423 w 3286138"/>
                <a:gd name="connsiteY7" fmla="*/ 1724463 h 4266417"/>
                <a:gd name="connsiteX8" fmla="*/ 3203603 w 3286138"/>
                <a:gd name="connsiteY8" fmla="*/ 2162136 h 4266417"/>
                <a:gd name="connsiteX9" fmla="*/ 3007293 w 3286138"/>
                <a:gd name="connsiteY9" fmla="*/ 2563234 h 4266417"/>
                <a:gd name="connsiteX10" fmla="*/ 2782598 w 3286138"/>
                <a:gd name="connsiteY10" fmla="*/ 2855842 h 4266417"/>
                <a:gd name="connsiteX11" fmla="*/ 2521899 w 3286138"/>
                <a:gd name="connsiteY11" fmla="*/ 3185026 h 4266417"/>
                <a:gd name="connsiteX12" fmla="*/ 2273868 w 3286138"/>
                <a:gd name="connsiteY12" fmla="*/ 3497065 h 4266417"/>
                <a:gd name="connsiteX13" fmla="*/ 2023170 w 3286138"/>
                <a:gd name="connsiteY13" fmla="*/ 3815772 h 4266417"/>
                <a:gd name="connsiteX14" fmla="*/ 1823621 w 3286138"/>
                <a:gd name="connsiteY14" fmla="*/ 4064374 h 4266417"/>
                <a:gd name="connsiteX15" fmla="*/ 1691795 w 3286138"/>
                <a:gd name="connsiteY15" fmla="*/ 4228395 h 4266417"/>
                <a:gd name="connsiteX16" fmla="*/ 1600165 w 3286138"/>
                <a:gd name="connsiteY16" fmla="*/ 4230681 h 4266417"/>
                <a:gd name="connsiteX17" fmla="*/ 1425000 w 3286138"/>
                <a:gd name="connsiteY17" fmla="*/ 4008843 h 4266417"/>
                <a:gd name="connsiteX18" fmla="*/ 1159633 w 3286138"/>
                <a:gd name="connsiteY18" fmla="*/ 3673754 h 4266417"/>
                <a:gd name="connsiteX19" fmla="*/ 911126 w 3286138"/>
                <a:gd name="connsiteY19" fmla="*/ 3361810 h 4266417"/>
                <a:gd name="connsiteX20" fmla="*/ 704243 w 3286138"/>
                <a:gd name="connsiteY20" fmla="*/ 3100730 h 4266417"/>
                <a:gd name="connsiteX21" fmla="*/ 456212 w 3286138"/>
                <a:gd name="connsiteY21" fmla="*/ 2788881 h 4266417"/>
                <a:gd name="connsiteX22" fmla="*/ 267046 w 3286138"/>
                <a:gd name="connsiteY22" fmla="*/ 2533230 h 4266417"/>
                <a:gd name="connsiteX23" fmla="*/ 29397 w 3286138"/>
                <a:gd name="connsiteY23" fmla="*/ 1932774 h 4266417"/>
                <a:gd name="connsiteX24" fmla="*/ 727 w 3286138"/>
                <a:gd name="connsiteY24" fmla="*/ 1630356 h 4266417"/>
                <a:gd name="connsiteX25" fmla="*/ 119694 w 3286138"/>
                <a:gd name="connsiteY25" fmla="*/ 1046283 h 4266417"/>
                <a:gd name="connsiteX26" fmla="*/ 298002 w 3286138"/>
                <a:gd name="connsiteY26" fmla="*/ 715765 h 4266417"/>
                <a:gd name="connsiteX27" fmla="*/ 569464 w 3286138"/>
                <a:gd name="connsiteY27" fmla="*/ 414584 h 4266417"/>
                <a:gd name="connsiteX28" fmla="*/ 890647 w 3286138"/>
                <a:gd name="connsiteY28" fmla="*/ 192747 h 4266417"/>
                <a:gd name="connsiteX29" fmla="*/ 1424809 w 3286138"/>
                <a:gd name="connsiteY29" fmla="*/ 24726 h 4266417"/>
                <a:gd name="connsiteX30" fmla="*/ 1571495 w 3286138"/>
                <a:gd name="connsiteY30" fmla="*/ 4057 h 4266417"/>
                <a:gd name="connsiteX31" fmla="*/ 1708464 w 3286138"/>
                <a:gd name="connsiteY31" fmla="*/ 152 h 4266417"/>
                <a:gd name="connsiteX32" fmla="*/ 1656934 w 3286138"/>
                <a:gd name="connsiteY32" fmla="*/ 4065898 h 4266417"/>
                <a:gd name="connsiteX33" fmla="*/ 1819145 w 3286138"/>
                <a:gd name="connsiteY33" fmla="*/ 3855872 h 4266417"/>
                <a:gd name="connsiteX34" fmla="*/ 2116896 w 3286138"/>
                <a:gd name="connsiteY34" fmla="*/ 3464490 h 4266417"/>
                <a:gd name="connsiteX35" fmla="*/ 2449890 w 3286138"/>
                <a:gd name="connsiteY35" fmla="*/ 3035579 h 4266417"/>
                <a:gd name="connsiteX36" fmla="*/ 2680871 w 3286138"/>
                <a:gd name="connsiteY36" fmla="*/ 2738113 h 4266417"/>
                <a:gd name="connsiteX37" fmla="*/ 2790885 w 3286138"/>
                <a:gd name="connsiteY37" fmla="*/ 2585332 h 4266417"/>
                <a:gd name="connsiteX38" fmla="*/ 2983385 w 3286138"/>
                <a:gd name="connsiteY38" fmla="*/ 2253100 h 4266417"/>
                <a:gd name="connsiteX39" fmla="*/ 3121784 w 3286138"/>
                <a:gd name="connsiteY39" fmla="*/ 1830285 h 4266417"/>
                <a:gd name="connsiteX40" fmla="*/ 3111116 w 3286138"/>
                <a:gd name="connsiteY40" fmla="*/ 1397755 h 4266417"/>
                <a:gd name="connsiteX41" fmla="*/ 2880611 w 3286138"/>
                <a:gd name="connsiteY41" fmla="*/ 822350 h 4266417"/>
                <a:gd name="connsiteX42" fmla="*/ 2399503 w 3286138"/>
                <a:gd name="connsiteY42" fmla="*/ 373341 h 4266417"/>
                <a:gd name="connsiteX43" fmla="*/ 1687890 w 3286138"/>
                <a:gd name="connsiteY43" fmla="*/ 155981 h 4266417"/>
                <a:gd name="connsiteX44" fmla="*/ 1525774 w 3286138"/>
                <a:gd name="connsiteY44" fmla="*/ 162458 h 4266417"/>
                <a:gd name="connsiteX45" fmla="*/ 1430906 w 3286138"/>
                <a:gd name="connsiteY45" fmla="*/ 175031 h 4266417"/>
                <a:gd name="connsiteX46" fmla="*/ 1033332 w 3286138"/>
                <a:gd name="connsiteY46" fmla="*/ 299332 h 4266417"/>
                <a:gd name="connsiteX47" fmla="*/ 634806 w 3286138"/>
                <a:gd name="connsiteY47" fmla="*/ 561746 h 4266417"/>
                <a:gd name="connsiteX48" fmla="*/ 210753 w 3286138"/>
                <a:gd name="connsiteY48" fmla="*/ 1262310 h 4266417"/>
                <a:gd name="connsiteX49" fmla="*/ 162556 w 3286138"/>
                <a:gd name="connsiteY49" fmla="*/ 1532439 h 4266417"/>
                <a:gd name="connsiteX50" fmla="*/ 175130 w 3286138"/>
                <a:gd name="connsiteY50" fmla="*/ 1871243 h 4266417"/>
                <a:gd name="connsiteX51" fmla="*/ 285619 w 3286138"/>
                <a:gd name="connsiteY51" fmla="*/ 2214143 h 4266417"/>
                <a:gd name="connsiteX52" fmla="*/ 434781 w 3286138"/>
                <a:gd name="connsiteY52" fmla="*/ 2470746 h 4266417"/>
                <a:gd name="connsiteX53" fmla="*/ 684907 w 3286138"/>
                <a:gd name="connsiteY53" fmla="*/ 2833554 h 4266417"/>
                <a:gd name="connsiteX54" fmla="*/ 922556 w 3286138"/>
                <a:gd name="connsiteY54" fmla="*/ 3135115 h 4266417"/>
                <a:gd name="connsiteX55" fmla="*/ 1147346 w 3286138"/>
                <a:gd name="connsiteY55" fmla="*/ 3427437 h 4266417"/>
                <a:gd name="connsiteX56" fmla="*/ 1484341 w 3286138"/>
                <a:gd name="connsiteY56" fmla="*/ 3861587 h 4266417"/>
                <a:gd name="connsiteX57" fmla="*/ 1656934 w 3286138"/>
                <a:gd name="connsiteY57" fmla="*/ 4065898 h 426641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3286138" h="4266417">
                  <a:moveTo>
                    <a:pt x="1708464" y="152"/>
                  </a:moveTo>
                  <a:cubicBezTo>
                    <a:pt x="1756470" y="152"/>
                    <a:pt x="1761137" y="2152"/>
                    <a:pt x="1775044" y="3200"/>
                  </a:cubicBezTo>
                  <a:cubicBezTo>
                    <a:pt x="2036410" y="22345"/>
                    <a:pt x="2257009" y="107880"/>
                    <a:pt x="2484180" y="241611"/>
                  </a:cubicBezTo>
                  <a:cubicBezTo>
                    <a:pt x="2612196" y="317049"/>
                    <a:pt x="2728591" y="406584"/>
                    <a:pt x="2830033" y="510882"/>
                  </a:cubicBezTo>
                  <a:cubicBezTo>
                    <a:pt x="2916425" y="599751"/>
                    <a:pt x="2993386" y="700335"/>
                    <a:pt x="3054442" y="811777"/>
                  </a:cubicBezTo>
                  <a:cubicBezTo>
                    <a:pt x="3098638" y="892359"/>
                    <a:pt x="3145977" y="971321"/>
                    <a:pt x="3175886" y="1058189"/>
                  </a:cubicBezTo>
                  <a:cubicBezTo>
                    <a:pt x="3221986" y="1192110"/>
                    <a:pt x="3271326" y="1324413"/>
                    <a:pt x="3273898" y="1470621"/>
                  </a:cubicBezTo>
                  <a:cubicBezTo>
                    <a:pt x="3275422" y="1554822"/>
                    <a:pt x="3289424" y="1639690"/>
                    <a:pt x="3285423" y="1724463"/>
                  </a:cubicBezTo>
                  <a:cubicBezTo>
                    <a:pt x="3278375" y="1873910"/>
                    <a:pt x="3254372" y="2019452"/>
                    <a:pt x="3203603" y="2162136"/>
                  </a:cubicBezTo>
                  <a:cubicBezTo>
                    <a:pt x="3153025" y="2304059"/>
                    <a:pt x="3088541" y="2437409"/>
                    <a:pt x="3007293" y="2563234"/>
                  </a:cubicBezTo>
                  <a:cubicBezTo>
                    <a:pt x="2940332" y="2666771"/>
                    <a:pt x="2858322" y="2758878"/>
                    <a:pt x="2782598" y="2855842"/>
                  </a:cubicBezTo>
                  <a:cubicBezTo>
                    <a:pt x="2696492" y="2966142"/>
                    <a:pt x="2608958" y="3075489"/>
                    <a:pt x="2521899" y="3185026"/>
                  </a:cubicBezTo>
                  <a:cubicBezTo>
                    <a:pt x="2439317" y="3289039"/>
                    <a:pt x="2356259" y="3392766"/>
                    <a:pt x="2273868" y="3497065"/>
                  </a:cubicBezTo>
                  <a:cubicBezTo>
                    <a:pt x="2190048" y="3603078"/>
                    <a:pt x="2107085" y="3709854"/>
                    <a:pt x="2023170" y="3815772"/>
                  </a:cubicBezTo>
                  <a:cubicBezTo>
                    <a:pt x="1957162" y="3899020"/>
                    <a:pt x="1890201" y="3981602"/>
                    <a:pt x="1823621" y="4064374"/>
                  </a:cubicBezTo>
                  <a:cubicBezTo>
                    <a:pt x="1779616" y="4119048"/>
                    <a:pt x="1734848" y="4173054"/>
                    <a:pt x="1691795" y="4228395"/>
                  </a:cubicBezTo>
                  <a:cubicBezTo>
                    <a:pt x="1653505" y="4277639"/>
                    <a:pt x="1639979" y="4279734"/>
                    <a:pt x="1600165" y="4230681"/>
                  </a:cubicBezTo>
                  <a:cubicBezTo>
                    <a:pt x="1540729" y="4157529"/>
                    <a:pt x="1483388" y="4082757"/>
                    <a:pt x="1425000" y="4008843"/>
                  </a:cubicBezTo>
                  <a:cubicBezTo>
                    <a:pt x="1336703" y="3897115"/>
                    <a:pt x="1248311" y="3785387"/>
                    <a:pt x="1159633" y="3673754"/>
                  </a:cubicBezTo>
                  <a:cubicBezTo>
                    <a:pt x="1076956" y="3569646"/>
                    <a:pt x="993898" y="3465823"/>
                    <a:pt x="911126" y="3361810"/>
                  </a:cubicBezTo>
                  <a:cubicBezTo>
                    <a:pt x="842070" y="3274847"/>
                    <a:pt x="773299" y="3187693"/>
                    <a:pt x="704243" y="3100730"/>
                  </a:cubicBezTo>
                  <a:cubicBezTo>
                    <a:pt x="621566" y="2996812"/>
                    <a:pt x="537841" y="2893656"/>
                    <a:pt x="456212" y="2788881"/>
                  </a:cubicBezTo>
                  <a:cubicBezTo>
                    <a:pt x="391061" y="2705252"/>
                    <a:pt x="323624" y="2623527"/>
                    <a:pt x="267046" y="2533230"/>
                  </a:cubicBezTo>
                  <a:cubicBezTo>
                    <a:pt x="150555" y="2347493"/>
                    <a:pt x="67402" y="2149182"/>
                    <a:pt x="29397" y="1932774"/>
                  </a:cubicBezTo>
                  <a:cubicBezTo>
                    <a:pt x="11776" y="1832762"/>
                    <a:pt x="-3560" y="1732083"/>
                    <a:pt x="727" y="1630356"/>
                  </a:cubicBezTo>
                  <a:cubicBezTo>
                    <a:pt x="9204" y="1429569"/>
                    <a:pt x="43589" y="1234306"/>
                    <a:pt x="119694" y="1046283"/>
                  </a:cubicBezTo>
                  <a:cubicBezTo>
                    <a:pt x="167224" y="928935"/>
                    <a:pt x="226184" y="816825"/>
                    <a:pt x="298002" y="715765"/>
                  </a:cubicBezTo>
                  <a:cubicBezTo>
                    <a:pt x="375726" y="606513"/>
                    <a:pt x="462118" y="502024"/>
                    <a:pt x="569464" y="414584"/>
                  </a:cubicBezTo>
                  <a:cubicBezTo>
                    <a:pt x="671382" y="331622"/>
                    <a:pt x="775109" y="252660"/>
                    <a:pt x="890647" y="192747"/>
                  </a:cubicBezTo>
                  <a:cubicBezTo>
                    <a:pt x="1058097" y="105975"/>
                    <a:pt x="1237072" y="53111"/>
                    <a:pt x="1424809" y="24726"/>
                  </a:cubicBezTo>
                  <a:cubicBezTo>
                    <a:pt x="1472244" y="17583"/>
                    <a:pt x="1497962" y="11296"/>
                    <a:pt x="1571495" y="4057"/>
                  </a:cubicBezTo>
                  <a:cubicBezTo>
                    <a:pt x="1624834" y="-1182"/>
                    <a:pt x="1659601" y="152"/>
                    <a:pt x="1708464" y="152"/>
                  </a:cubicBezTo>
                  <a:close/>
                  <a:moveTo>
                    <a:pt x="1656934" y="4065898"/>
                  </a:moveTo>
                  <a:cubicBezTo>
                    <a:pt x="1713607" y="3992651"/>
                    <a:pt x="1766757" y="3924547"/>
                    <a:pt x="1819145" y="3855872"/>
                  </a:cubicBezTo>
                  <a:cubicBezTo>
                    <a:pt x="1918586" y="3725570"/>
                    <a:pt x="2016979" y="3594411"/>
                    <a:pt x="2116896" y="3464490"/>
                  </a:cubicBezTo>
                  <a:cubicBezTo>
                    <a:pt x="2227291" y="3321043"/>
                    <a:pt x="2338829" y="3178454"/>
                    <a:pt x="2449890" y="3035579"/>
                  </a:cubicBezTo>
                  <a:cubicBezTo>
                    <a:pt x="2526947" y="2936424"/>
                    <a:pt x="2604481" y="2837840"/>
                    <a:pt x="2680871" y="2738113"/>
                  </a:cubicBezTo>
                  <a:cubicBezTo>
                    <a:pt x="2719066" y="2688297"/>
                    <a:pt x="2759929" y="2639529"/>
                    <a:pt x="2790885" y="2585332"/>
                  </a:cubicBezTo>
                  <a:cubicBezTo>
                    <a:pt x="2854322" y="2474080"/>
                    <a:pt x="2915567" y="2361114"/>
                    <a:pt x="2983385" y="2253100"/>
                  </a:cubicBezTo>
                  <a:cubicBezTo>
                    <a:pt x="3065872" y="2121560"/>
                    <a:pt x="3107401" y="1979066"/>
                    <a:pt x="3121784" y="1830285"/>
                  </a:cubicBezTo>
                  <a:cubicBezTo>
                    <a:pt x="3135690" y="1687029"/>
                    <a:pt x="3136166" y="1541868"/>
                    <a:pt x="3111116" y="1397755"/>
                  </a:cubicBezTo>
                  <a:cubicBezTo>
                    <a:pt x="3074920" y="1189158"/>
                    <a:pt x="2999769" y="994848"/>
                    <a:pt x="2880611" y="822350"/>
                  </a:cubicBezTo>
                  <a:cubicBezTo>
                    <a:pt x="2754118" y="639279"/>
                    <a:pt x="2596099" y="486498"/>
                    <a:pt x="2399503" y="373341"/>
                  </a:cubicBezTo>
                  <a:cubicBezTo>
                    <a:pt x="2180333" y="247230"/>
                    <a:pt x="1941731" y="154076"/>
                    <a:pt x="1687890" y="155981"/>
                  </a:cubicBezTo>
                  <a:cubicBezTo>
                    <a:pt x="1617024" y="156552"/>
                    <a:pt x="1600355" y="155981"/>
                    <a:pt x="1525774" y="162458"/>
                  </a:cubicBezTo>
                  <a:cubicBezTo>
                    <a:pt x="1508820" y="163982"/>
                    <a:pt x="1447289" y="171221"/>
                    <a:pt x="1430906" y="175031"/>
                  </a:cubicBezTo>
                  <a:cubicBezTo>
                    <a:pt x="1295174" y="206749"/>
                    <a:pt x="1162681" y="242754"/>
                    <a:pt x="1033332" y="299332"/>
                  </a:cubicBezTo>
                  <a:cubicBezTo>
                    <a:pt x="884266" y="364483"/>
                    <a:pt x="752249" y="453256"/>
                    <a:pt x="634806" y="561746"/>
                  </a:cubicBezTo>
                  <a:cubicBezTo>
                    <a:pt x="427161" y="753675"/>
                    <a:pt x="286667" y="989514"/>
                    <a:pt x="210753" y="1262310"/>
                  </a:cubicBezTo>
                  <a:cubicBezTo>
                    <a:pt x="186178" y="1350606"/>
                    <a:pt x="165033" y="1440903"/>
                    <a:pt x="162556" y="1532439"/>
                  </a:cubicBezTo>
                  <a:cubicBezTo>
                    <a:pt x="159413" y="1645310"/>
                    <a:pt x="154936" y="1758943"/>
                    <a:pt x="175130" y="1871243"/>
                  </a:cubicBezTo>
                  <a:cubicBezTo>
                    <a:pt x="196561" y="1990496"/>
                    <a:pt x="222659" y="2108225"/>
                    <a:pt x="285619" y="2214143"/>
                  </a:cubicBezTo>
                  <a:cubicBezTo>
                    <a:pt x="336197" y="2299201"/>
                    <a:pt x="390585" y="2382450"/>
                    <a:pt x="434781" y="2470746"/>
                  </a:cubicBezTo>
                  <a:cubicBezTo>
                    <a:pt x="501456" y="2603811"/>
                    <a:pt x="594896" y="2717349"/>
                    <a:pt x="684907" y="2833554"/>
                  </a:cubicBezTo>
                  <a:cubicBezTo>
                    <a:pt x="763298" y="2934709"/>
                    <a:pt x="843975" y="3034055"/>
                    <a:pt x="922556" y="3135115"/>
                  </a:cubicBezTo>
                  <a:cubicBezTo>
                    <a:pt x="998089" y="3232080"/>
                    <a:pt x="1070765" y="3331330"/>
                    <a:pt x="1147346" y="3427437"/>
                  </a:cubicBezTo>
                  <a:cubicBezTo>
                    <a:pt x="1261551" y="3570789"/>
                    <a:pt x="1370231" y="3718331"/>
                    <a:pt x="1484341" y="3861587"/>
                  </a:cubicBezTo>
                  <a:cubicBezTo>
                    <a:pt x="1538348" y="3929119"/>
                    <a:pt x="1581877" y="4006653"/>
                    <a:pt x="1656934" y="4065898"/>
                  </a:cubicBezTo>
                  <a:close/>
                </a:path>
              </a:pathLst>
            </a:custGeom>
            <a:solidFill>
              <a:srgbClr val="71A7D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Полилиния: фигура 6">
              <a:extLst>
                <a:ext uri="{FF2B5EF4-FFF2-40B4-BE49-F238E27FC236}">
                  <a16:creationId xmlns:a16="http://schemas.microsoft.com/office/drawing/2014/main" id="{5B3C3278-1E02-2EF3-8B5B-1916266DE5A4}"/>
                </a:ext>
              </a:extLst>
            </p:cNvPr>
            <p:cNvSpPr/>
            <p:nvPr/>
          </p:nvSpPr>
          <p:spPr>
            <a:xfrm>
              <a:off x="8397901" y="1906653"/>
              <a:ext cx="1498382" cy="2404455"/>
            </a:xfrm>
            <a:custGeom>
              <a:gdLst>
                <a:gd name="connsiteX0" fmla="*/ 1498383 w 1498382"/>
                <a:gd name="connsiteY0" fmla="*/ 2353308 h 2404455"/>
                <a:gd name="connsiteX1" fmla="*/ 1366367 w 1498382"/>
                <a:gd name="connsiteY1" fmla="*/ 2390836 h 2404455"/>
                <a:gd name="connsiteX2" fmla="*/ 983176 w 1498382"/>
                <a:gd name="connsiteY2" fmla="*/ 2180143 h 2404455"/>
                <a:gd name="connsiteX3" fmla="*/ 895927 w 1498382"/>
                <a:gd name="connsiteY3" fmla="*/ 2074511 h 2404455"/>
                <a:gd name="connsiteX4" fmla="*/ 799344 w 1498382"/>
                <a:gd name="connsiteY4" fmla="*/ 1835148 h 2404455"/>
                <a:gd name="connsiteX5" fmla="*/ 735811 w 1498382"/>
                <a:gd name="connsiteY5" fmla="*/ 1714656 h 2404455"/>
                <a:gd name="connsiteX6" fmla="*/ 676375 w 1498382"/>
                <a:gd name="connsiteY6" fmla="*/ 1547016 h 2404455"/>
                <a:gd name="connsiteX7" fmla="*/ 705237 w 1498382"/>
                <a:gd name="connsiteY7" fmla="*/ 1495010 h 2404455"/>
                <a:gd name="connsiteX8" fmla="*/ 753623 w 1498382"/>
                <a:gd name="connsiteY8" fmla="*/ 1514060 h 2404455"/>
                <a:gd name="connsiteX9" fmla="*/ 955458 w 1498382"/>
                <a:gd name="connsiteY9" fmla="*/ 1875629 h 2404455"/>
                <a:gd name="connsiteX10" fmla="*/ 1113859 w 1498382"/>
                <a:gd name="connsiteY10" fmla="*/ 2108325 h 2404455"/>
                <a:gd name="connsiteX11" fmla="*/ 1246352 w 1498382"/>
                <a:gd name="connsiteY11" fmla="*/ 2196050 h 2404455"/>
                <a:gd name="connsiteX12" fmla="*/ 1328838 w 1498382"/>
                <a:gd name="connsiteY12" fmla="*/ 2216719 h 2404455"/>
                <a:gd name="connsiteX13" fmla="*/ 1323313 w 1498382"/>
                <a:gd name="connsiteY13" fmla="*/ 2177762 h 2404455"/>
                <a:gd name="connsiteX14" fmla="*/ 1264830 w 1498382"/>
                <a:gd name="connsiteY14" fmla="*/ 2065653 h 2404455"/>
                <a:gd name="connsiteX15" fmla="*/ 1233969 w 1498382"/>
                <a:gd name="connsiteY15" fmla="*/ 2004121 h 2404455"/>
                <a:gd name="connsiteX16" fmla="*/ 1166342 w 1498382"/>
                <a:gd name="connsiteY16" fmla="*/ 1836672 h 2404455"/>
                <a:gd name="connsiteX17" fmla="*/ 1145768 w 1498382"/>
                <a:gd name="connsiteY17" fmla="*/ 1807335 h 2404455"/>
                <a:gd name="connsiteX18" fmla="*/ 1030229 w 1498382"/>
                <a:gd name="connsiteY18" fmla="*/ 1706370 h 2404455"/>
                <a:gd name="connsiteX19" fmla="*/ 877258 w 1498382"/>
                <a:gd name="connsiteY19" fmla="*/ 1548064 h 2404455"/>
                <a:gd name="connsiteX20" fmla="*/ 837158 w 1498382"/>
                <a:gd name="connsiteY20" fmla="*/ 1470912 h 2404455"/>
                <a:gd name="connsiteX21" fmla="*/ 838396 w 1498382"/>
                <a:gd name="connsiteY21" fmla="*/ 1325274 h 2404455"/>
                <a:gd name="connsiteX22" fmla="*/ 851445 w 1498382"/>
                <a:gd name="connsiteY22" fmla="*/ 1255837 h 2404455"/>
                <a:gd name="connsiteX23" fmla="*/ 888593 w 1498382"/>
                <a:gd name="connsiteY23" fmla="*/ 1137346 h 2404455"/>
                <a:gd name="connsiteX24" fmla="*/ 905166 w 1498382"/>
                <a:gd name="connsiteY24" fmla="*/ 1045621 h 2404455"/>
                <a:gd name="connsiteX25" fmla="*/ 818774 w 1498382"/>
                <a:gd name="connsiteY25" fmla="*/ 831880 h 2404455"/>
                <a:gd name="connsiteX26" fmla="*/ 819155 w 1498382"/>
                <a:gd name="connsiteY26" fmla="*/ 733486 h 2404455"/>
                <a:gd name="connsiteX27" fmla="*/ 787056 w 1498382"/>
                <a:gd name="connsiteY27" fmla="*/ 695577 h 2404455"/>
                <a:gd name="connsiteX28" fmla="*/ 679804 w 1498382"/>
                <a:gd name="connsiteY28" fmla="*/ 710912 h 2404455"/>
                <a:gd name="connsiteX29" fmla="*/ 618654 w 1498382"/>
                <a:gd name="connsiteY29" fmla="*/ 658905 h 2404455"/>
                <a:gd name="connsiteX30" fmla="*/ 602747 w 1498382"/>
                <a:gd name="connsiteY30" fmla="*/ 456594 h 2404455"/>
                <a:gd name="connsiteX31" fmla="*/ 640657 w 1498382"/>
                <a:gd name="connsiteY31" fmla="*/ 390967 h 2404455"/>
                <a:gd name="connsiteX32" fmla="*/ 747337 w 1498382"/>
                <a:gd name="connsiteY32" fmla="*/ 329721 h 2404455"/>
                <a:gd name="connsiteX33" fmla="*/ 789628 w 1498382"/>
                <a:gd name="connsiteY33" fmla="*/ 188656 h 2404455"/>
                <a:gd name="connsiteX34" fmla="*/ 728668 w 1498382"/>
                <a:gd name="connsiteY34" fmla="*/ 153890 h 2404455"/>
                <a:gd name="connsiteX35" fmla="*/ 699140 w 1498382"/>
                <a:gd name="connsiteY35" fmla="*/ 195895 h 2404455"/>
                <a:gd name="connsiteX36" fmla="*/ 690092 w 1498382"/>
                <a:gd name="connsiteY36" fmla="*/ 237996 h 2404455"/>
                <a:gd name="connsiteX37" fmla="*/ 618559 w 1498382"/>
                <a:gd name="connsiteY37" fmla="*/ 311338 h 2404455"/>
                <a:gd name="connsiteX38" fmla="*/ 541216 w 1498382"/>
                <a:gd name="connsiteY38" fmla="*/ 329055 h 2404455"/>
                <a:gd name="connsiteX39" fmla="*/ 372242 w 1498382"/>
                <a:gd name="connsiteY39" fmla="*/ 400492 h 2404455"/>
                <a:gd name="connsiteX40" fmla="*/ 149738 w 1498382"/>
                <a:gd name="connsiteY40" fmla="*/ 598517 h 2404455"/>
                <a:gd name="connsiteX41" fmla="*/ 39820 w 1498382"/>
                <a:gd name="connsiteY41" fmla="*/ 623091 h 2404455"/>
                <a:gd name="connsiteX42" fmla="*/ 19055 w 1498382"/>
                <a:gd name="connsiteY42" fmla="*/ 540224 h 2404455"/>
                <a:gd name="connsiteX43" fmla="*/ 190600 w 1498382"/>
                <a:gd name="connsiteY43" fmla="*/ 369726 h 2404455"/>
                <a:gd name="connsiteX44" fmla="*/ 326713 w 1498382"/>
                <a:gd name="connsiteY44" fmla="*/ 261808 h 2404455"/>
                <a:gd name="connsiteX45" fmla="*/ 500639 w 1498382"/>
                <a:gd name="connsiteY45" fmla="*/ 200181 h 2404455"/>
                <a:gd name="connsiteX46" fmla="*/ 582173 w 1498382"/>
                <a:gd name="connsiteY46" fmla="*/ 122934 h 2404455"/>
                <a:gd name="connsiteX47" fmla="*/ 603986 w 1498382"/>
                <a:gd name="connsiteY47" fmla="*/ 46924 h 2404455"/>
                <a:gd name="connsiteX48" fmla="*/ 712094 w 1498382"/>
                <a:gd name="connsiteY48" fmla="*/ 6062 h 2404455"/>
                <a:gd name="connsiteX49" fmla="*/ 849350 w 1498382"/>
                <a:gd name="connsiteY49" fmla="*/ 49877 h 2404455"/>
                <a:gd name="connsiteX50" fmla="*/ 923835 w 1498382"/>
                <a:gd name="connsiteY50" fmla="*/ 144460 h 2404455"/>
                <a:gd name="connsiteX51" fmla="*/ 913167 w 1498382"/>
                <a:gd name="connsiteY51" fmla="*/ 369060 h 2404455"/>
                <a:gd name="connsiteX52" fmla="*/ 870876 w 1498382"/>
                <a:gd name="connsiteY52" fmla="*/ 421828 h 2404455"/>
                <a:gd name="connsiteX53" fmla="*/ 767054 w 1498382"/>
                <a:gd name="connsiteY53" fmla="*/ 473930 h 2404455"/>
                <a:gd name="connsiteX54" fmla="*/ 735050 w 1498382"/>
                <a:gd name="connsiteY54" fmla="*/ 524793 h 2404455"/>
                <a:gd name="connsiteX55" fmla="*/ 779245 w 1498382"/>
                <a:gd name="connsiteY55" fmla="*/ 561655 h 2404455"/>
                <a:gd name="connsiteX56" fmla="*/ 861922 w 1498382"/>
                <a:gd name="connsiteY56" fmla="*/ 537271 h 2404455"/>
                <a:gd name="connsiteX57" fmla="*/ 940504 w 1498382"/>
                <a:gd name="connsiteY57" fmla="*/ 541653 h 2404455"/>
                <a:gd name="connsiteX58" fmla="*/ 979270 w 1498382"/>
                <a:gd name="connsiteY58" fmla="*/ 616424 h 2404455"/>
                <a:gd name="connsiteX59" fmla="*/ 968317 w 1498382"/>
                <a:gd name="connsiteY59" fmla="*/ 672717 h 2404455"/>
                <a:gd name="connsiteX60" fmla="*/ 986700 w 1498382"/>
                <a:gd name="connsiteY60" fmla="*/ 891887 h 2404455"/>
                <a:gd name="connsiteX61" fmla="*/ 1057662 w 1498382"/>
                <a:gd name="connsiteY61" fmla="*/ 1057813 h 2404455"/>
                <a:gd name="connsiteX62" fmla="*/ 1037563 w 1498382"/>
                <a:gd name="connsiteY62" fmla="*/ 1175541 h 2404455"/>
                <a:gd name="connsiteX63" fmla="*/ 984033 w 1498382"/>
                <a:gd name="connsiteY63" fmla="*/ 1309844 h 2404455"/>
                <a:gd name="connsiteX64" fmla="*/ 978318 w 1498382"/>
                <a:gd name="connsiteY64" fmla="*/ 1352421 h 2404455"/>
                <a:gd name="connsiteX65" fmla="*/ 988129 w 1498382"/>
                <a:gd name="connsiteY65" fmla="*/ 1469102 h 2404455"/>
                <a:gd name="connsiteX66" fmla="*/ 1157864 w 1498382"/>
                <a:gd name="connsiteY66" fmla="*/ 1616930 h 2404455"/>
                <a:gd name="connsiteX67" fmla="*/ 1224730 w 1498382"/>
                <a:gd name="connsiteY67" fmla="*/ 1676366 h 2404455"/>
                <a:gd name="connsiteX68" fmla="*/ 1305692 w 1498382"/>
                <a:gd name="connsiteY68" fmla="*/ 1786856 h 2404455"/>
                <a:gd name="connsiteX69" fmla="*/ 1363509 w 1498382"/>
                <a:gd name="connsiteY69" fmla="*/ 1913443 h 2404455"/>
                <a:gd name="connsiteX70" fmla="*/ 1414182 w 1498382"/>
                <a:gd name="connsiteY70" fmla="*/ 2011646 h 2404455"/>
                <a:gd name="connsiteX71" fmla="*/ 1468475 w 1498382"/>
                <a:gd name="connsiteY71" fmla="*/ 2128804 h 2404455"/>
                <a:gd name="connsiteX72" fmla="*/ 1484286 w 1498382"/>
                <a:gd name="connsiteY72" fmla="*/ 2308921 h 2404455"/>
                <a:gd name="connsiteX73" fmla="*/ 1498002 w 1498382"/>
                <a:gd name="connsiteY73" fmla="*/ 2323875 h 2404455"/>
                <a:gd name="connsiteX74" fmla="*/ 1498383 w 1498382"/>
                <a:gd name="connsiteY74" fmla="*/ 2353308 h 240445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1498382" h="2404455">
                  <a:moveTo>
                    <a:pt x="1498383" y="2353308"/>
                  </a:moveTo>
                  <a:cubicBezTo>
                    <a:pt x="1447805" y="2414839"/>
                    <a:pt x="1444091" y="2411887"/>
                    <a:pt x="1366367" y="2390836"/>
                  </a:cubicBezTo>
                  <a:cubicBezTo>
                    <a:pt x="1221015" y="2351403"/>
                    <a:pt x="1102524" y="2264916"/>
                    <a:pt x="983176" y="2180143"/>
                  </a:cubicBezTo>
                  <a:cubicBezTo>
                    <a:pt x="946028" y="2153759"/>
                    <a:pt x="917453" y="2117469"/>
                    <a:pt x="895927" y="2074511"/>
                  </a:cubicBezTo>
                  <a:cubicBezTo>
                    <a:pt x="857160" y="1997073"/>
                    <a:pt x="815441" y="1921349"/>
                    <a:pt x="799344" y="1835148"/>
                  </a:cubicBezTo>
                  <a:cubicBezTo>
                    <a:pt x="790485" y="1787999"/>
                    <a:pt x="759624" y="1753423"/>
                    <a:pt x="735811" y="1714656"/>
                  </a:cubicBezTo>
                  <a:cubicBezTo>
                    <a:pt x="704188" y="1663222"/>
                    <a:pt x="670756" y="1612453"/>
                    <a:pt x="676375" y="1547016"/>
                  </a:cubicBezTo>
                  <a:cubicBezTo>
                    <a:pt x="678376" y="1523966"/>
                    <a:pt x="679804" y="1506821"/>
                    <a:pt x="705237" y="1495010"/>
                  </a:cubicBezTo>
                  <a:cubicBezTo>
                    <a:pt x="732002" y="1482627"/>
                    <a:pt x="741622" y="1501297"/>
                    <a:pt x="753623" y="1514060"/>
                  </a:cubicBezTo>
                  <a:cubicBezTo>
                    <a:pt x="851160" y="1617597"/>
                    <a:pt x="917263" y="1738755"/>
                    <a:pt x="955458" y="1875629"/>
                  </a:cubicBezTo>
                  <a:cubicBezTo>
                    <a:pt x="982033" y="1970689"/>
                    <a:pt x="1027086" y="2053651"/>
                    <a:pt x="1113859" y="2108325"/>
                  </a:cubicBezTo>
                  <a:cubicBezTo>
                    <a:pt x="1158626" y="2136614"/>
                    <a:pt x="1201680" y="2167666"/>
                    <a:pt x="1246352" y="2196050"/>
                  </a:cubicBezTo>
                  <a:cubicBezTo>
                    <a:pt x="1270354" y="2211290"/>
                    <a:pt x="1294548" y="2230149"/>
                    <a:pt x="1328838" y="2216719"/>
                  </a:cubicBezTo>
                  <a:cubicBezTo>
                    <a:pt x="1326838" y="2204051"/>
                    <a:pt x="1321980" y="2190621"/>
                    <a:pt x="1323313" y="2177762"/>
                  </a:cubicBezTo>
                  <a:cubicBezTo>
                    <a:pt x="1328647" y="2126899"/>
                    <a:pt x="1315884" y="2088417"/>
                    <a:pt x="1264830" y="2065653"/>
                  </a:cubicBezTo>
                  <a:cubicBezTo>
                    <a:pt x="1241970" y="2055461"/>
                    <a:pt x="1233779" y="2031744"/>
                    <a:pt x="1233969" y="2004121"/>
                  </a:cubicBezTo>
                  <a:cubicBezTo>
                    <a:pt x="1234541" y="1939732"/>
                    <a:pt x="1221015" y="1879915"/>
                    <a:pt x="1166342" y="1836672"/>
                  </a:cubicBezTo>
                  <a:cubicBezTo>
                    <a:pt x="1157388" y="1829528"/>
                    <a:pt x="1151769" y="1817622"/>
                    <a:pt x="1145768" y="1807335"/>
                  </a:cubicBezTo>
                  <a:cubicBezTo>
                    <a:pt x="1118526" y="1760757"/>
                    <a:pt x="1084998" y="1725515"/>
                    <a:pt x="1030229" y="1706370"/>
                  </a:cubicBezTo>
                  <a:cubicBezTo>
                    <a:pt x="955458" y="1680176"/>
                    <a:pt x="921168" y="1607596"/>
                    <a:pt x="877258" y="1548064"/>
                  </a:cubicBezTo>
                  <a:cubicBezTo>
                    <a:pt x="860303" y="1525014"/>
                    <a:pt x="852779" y="1495200"/>
                    <a:pt x="837158" y="1470912"/>
                  </a:cubicBezTo>
                  <a:cubicBezTo>
                    <a:pt x="805249" y="1421287"/>
                    <a:pt x="795057" y="1374042"/>
                    <a:pt x="838396" y="1325274"/>
                  </a:cubicBezTo>
                  <a:cubicBezTo>
                    <a:pt x="855922" y="1305653"/>
                    <a:pt x="858779" y="1278316"/>
                    <a:pt x="851445" y="1255837"/>
                  </a:cubicBezTo>
                  <a:cubicBezTo>
                    <a:pt x="835157" y="1205736"/>
                    <a:pt x="849921" y="1167922"/>
                    <a:pt x="888593" y="1137346"/>
                  </a:cubicBezTo>
                  <a:cubicBezTo>
                    <a:pt x="922120" y="1110867"/>
                    <a:pt x="925550" y="1086292"/>
                    <a:pt x="905166" y="1045621"/>
                  </a:cubicBezTo>
                  <a:cubicBezTo>
                    <a:pt x="870876" y="977136"/>
                    <a:pt x="848206" y="902936"/>
                    <a:pt x="818774" y="831880"/>
                  </a:cubicBezTo>
                  <a:cubicBezTo>
                    <a:pt x="804772" y="798161"/>
                    <a:pt x="805630" y="766824"/>
                    <a:pt x="819155" y="733486"/>
                  </a:cubicBezTo>
                  <a:cubicBezTo>
                    <a:pt x="831443" y="703292"/>
                    <a:pt x="815059" y="693767"/>
                    <a:pt x="787056" y="695577"/>
                  </a:cubicBezTo>
                  <a:cubicBezTo>
                    <a:pt x="750956" y="697863"/>
                    <a:pt x="717524" y="714531"/>
                    <a:pt x="679804" y="710912"/>
                  </a:cubicBezTo>
                  <a:cubicBezTo>
                    <a:pt x="645134" y="707578"/>
                    <a:pt x="627131" y="689385"/>
                    <a:pt x="618654" y="658905"/>
                  </a:cubicBezTo>
                  <a:cubicBezTo>
                    <a:pt x="600080" y="592611"/>
                    <a:pt x="604938" y="524412"/>
                    <a:pt x="602747" y="456594"/>
                  </a:cubicBezTo>
                  <a:cubicBezTo>
                    <a:pt x="601700" y="424876"/>
                    <a:pt x="617130" y="405445"/>
                    <a:pt x="640657" y="390967"/>
                  </a:cubicBezTo>
                  <a:cubicBezTo>
                    <a:pt x="675519" y="369441"/>
                    <a:pt x="711999" y="350486"/>
                    <a:pt x="747337" y="329721"/>
                  </a:cubicBezTo>
                  <a:cubicBezTo>
                    <a:pt x="788961" y="305242"/>
                    <a:pt x="812107" y="229614"/>
                    <a:pt x="789628" y="188656"/>
                  </a:cubicBezTo>
                  <a:cubicBezTo>
                    <a:pt x="776959" y="165606"/>
                    <a:pt x="752766" y="156557"/>
                    <a:pt x="728668" y="153890"/>
                  </a:cubicBezTo>
                  <a:cubicBezTo>
                    <a:pt x="697997" y="150461"/>
                    <a:pt x="710666" y="182655"/>
                    <a:pt x="699140" y="195895"/>
                  </a:cubicBezTo>
                  <a:cubicBezTo>
                    <a:pt x="688663" y="207897"/>
                    <a:pt x="693520" y="224089"/>
                    <a:pt x="690092" y="237996"/>
                  </a:cubicBezTo>
                  <a:cubicBezTo>
                    <a:pt x="680853" y="276381"/>
                    <a:pt x="657040" y="305623"/>
                    <a:pt x="618559" y="311338"/>
                  </a:cubicBezTo>
                  <a:cubicBezTo>
                    <a:pt x="591984" y="315243"/>
                    <a:pt x="568076" y="326578"/>
                    <a:pt x="541216" y="329055"/>
                  </a:cubicBezTo>
                  <a:cubicBezTo>
                    <a:pt x="477779" y="334865"/>
                    <a:pt x="425011" y="359725"/>
                    <a:pt x="372242" y="400492"/>
                  </a:cubicBezTo>
                  <a:cubicBezTo>
                    <a:pt x="293090" y="461833"/>
                    <a:pt x="219747" y="527841"/>
                    <a:pt x="149738" y="598517"/>
                  </a:cubicBezTo>
                  <a:cubicBezTo>
                    <a:pt x="118496" y="630045"/>
                    <a:pt x="85063" y="644713"/>
                    <a:pt x="39820" y="623091"/>
                  </a:cubicBezTo>
                  <a:cubicBezTo>
                    <a:pt x="-2566" y="602803"/>
                    <a:pt x="-13711" y="574990"/>
                    <a:pt x="19055" y="540224"/>
                  </a:cubicBezTo>
                  <a:cubicBezTo>
                    <a:pt x="74300" y="481550"/>
                    <a:pt x="131165" y="424114"/>
                    <a:pt x="190600" y="369726"/>
                  </a:cubicBezTo>
                  <a:cubicBezTo>
                    <a:pt x="233272" y="330769"/>
                    <a:pt x="281755" y="298289"/>
                    <a:pt x="326713" y="261808"/>
                  </a:cubicBezTo>
                  <a:cubicBezTo>
                    <a:pt x="377576" y="220660"/>
                    <a:pt x="439870" y="207706"/>
                    <a:pt x="500639" y="200181"/>
                  </a:cubicBezTo>
                  <a:cubicBezTo>
                    <a:pt x="552931" y="193704"/>
                    <a:pt x="569791" y="164939"/>
                    <a:pt x="582173" y="122934"/>
                  </a:cubicBezTo>
                  <a:cubicBezTo>
                    <a:pt x="589603" y="97692"/>
                    <a:pt x="589508" y="70546"/>
                    <a:pt x="603986" y="46924"/>
                  </a:cubicBezTo>
                  <a:cubicBezTo>
                    <a:pt x="629989" y="4538"/>
                    <a:pt x="663898" y="-9273"/>
                    <a:pt x="712094" y="6062"/>
                  </a:cubicBezTo>
                  <a:cubicBezTo>
                    <a:pt x="757909" y="20635"/>
                    <a:pt x="802772" y="38828"/>
                    <a:pt x="849350" y="49877"/>
                  </a:cubicBezTo>
                  <a:cubicBezTo>
                    <a:pt x="901451" y="62259"/>
                    <a:pt x="922787" y="100169"/>
                    <a:pt x="923835" y="144460"/>
                  </a:cubicBezTo>
                  <a:cubicBezTo>
                    <a:pt x="925550" y="219041"/>
                    <a:pt x="934979" y="294288"/>
                    <a:pt x="913167" y="369060"/>
                  </a:cubicBezTo>
                  <a:cubicBezTo>
                    <a:pt x="905262" y="396206"/>
                    <a:pt x="894308" y="410779"/>
                    <a:pt x="870876" y="421828"/>
                  </a:cubicBezTo>
                  <a:cubicBezTo>
                    <a:pt x="835824" y="438402"/>
                    <a:pt x="802486" y="458595"/>
                    <a:pt x="767054" y="473930"/>
                  </a:cubicBezTo>
                  <a:cubicBezTo>
                    <a:pt x="742860" y="484407"/>
                    <a:pt x="734668" y="500028"/>
                    <a:pt x="735050" y="524793"/>
                  </a:cubicBezTo>
                  <a:cubicBezTo>
                    <a:pt x="735526" y="558893"/>
                    <a:pt x="745622" y="569370"/>
                    <a:pt x="779245" y="561655"/>
                  </a:cubicBezTo>
                  <a:cubicBezTo>
                    <a:pt x="807249" y="555273"/>
                    <a:pt x="833919" y="543272"/>
                    <a:pt x="861922" y="537271"/>
                  </a:cubicBezTo>
                  <a:cubicBezTo>
                    <a:pt x="887926" y="531747"/>
                    <a:pt x="915072" y="528699"/>
                    <a:pt x="940504" y="541653"/>
                  </a:cubicBezTo>
                  <a:cubicBezTo>
                    <a:pt x="971174" y="557369"/>
                    <a:pt x="992415" y="580896"/>
                    <a:pt x="979270" y="616424"/>
                  </a:cubicBezTo>
                  <a:cubicBezTo>
                    <a:pt x="972127" y="635569"/>
                    <a:pt x="975842" y="656334"/>
                    <a:pt x="968317" y="672717"/>
                  </a:cubicBezTo>
                  <a:cubicBezTo>
                    <a:pt x="932694" y="750060"/>
                    <a:pt x="955553" y="820735"/>
                    <a:pt x="986700" y="891887"/>
                  </a:cubicBezTo>
                  <a:cubicBezTo>
                    <a:pt x="1010893" y="947037"/>
                    <a:pt x="1030610" y="1004282"/>
                    <a:pt x="1057662" y="1057813"/>
                  </a:cubicBezTo>
                  <a:cubicBezTo>
                    <a:pt x="1081379" y="1104675"/>
                    <a:pt x="1074711" y="1144490"/>
                    <a:pt x="1037563" y="1175541"/>
                  </a:cubicBezTo>
                  <a:cubicBezTo>
                    <a:pt x="993939" y="1211927"/>
                    <a:pt x="976794" y="1254789"/>
                    <a:pt x="984033" y="1309844"/>
                  </a:cubicBezTo>
                  <a:cubicBezTo>
                    <a:pt x="985938" y="1324131"/>
                    <a:pt x="988415" y="1340896"/>
                    <a:pt x="978318" y="1352421"/>
                  </a:cubicBezTo>
                  <a:cubicBezTo>
                    <a:pt x="940599" y="1395474"/>
                    <a:pt x="965078" y="1430240"/>
                    <a:pt x="988129" y="1469102"/>
                  </a:cubicBezTo>
                  <a:cubicBezTo>
                    <a:pt x="1028896" y="1537682"/>
                    <a:pt x="1080617" y="1593975"/>
                    <a:pt x="1157864" y="1616930"/>
                  </a:cubicBezTo>
                  <a:cubicBezTo>
                    <a:pt x="1193011" y="1627407"/>
                    <a:pt x="1211776" y="1646267"/>
                    <a:pt x="1224730" y="1676366"/>
                  </a:cubicBezTo>
                  <a:cubicBezTo>
                    <a:pt x="1243304" y="1719514"/>
                    <a:pt x="1267688" y="1759138"/>
                    <a:pt x="1305692" y="1786856"/>
                  </a:cubicBezTo>
                  <a:cubicBezTo>
                    <a:pt x="1349698" y="1818955"/>
                    <a:pt x="1362462" y="1866580"/>
                    <a:pt x="1363509" y="1913443"/>
                  </a:cubicBezTo>
                  <a:cubicBezTo>
                    <a:pt x="1364557" y="1958115"/>
                    <a:pt x="1380369" y="1989357"/>
                    <a:pt x="1414182" y="2011646"/>
                  </a:cubicBezTo>
                  <a:cubicBezTo>
                    <a:pt x="1457712" y="2040316"/>
                    <a:pt x="1469141" y="2080797"/>
                    <a:pt x="1468475" y="2128804"/>
                  </a:cubicBezTo>
                  <a:cubicBezTo>
                    <a:pt x="1467617" y="2189382"/>
                    <a:pt x="1465808" y="2250152"/>
                    <a:pt x="1484286" y="2308921"/>
                  </a:cubicBezTo>
                  <a:cubicBezTo>
                    <a:pt x="1486096" y="2314732"/>
                    <a:pt x="1493335" y="2318923"/>
                    <a:pt x="1498002" y="2323875"/>
                  </a:cubicBezTo>
                  <a:cubicBezTo>
                    <a:pt x="1498383" y="2333782"/>
                    <a:pt x="1498383" y="2343497"/>
                    <a:pt x="1498383" y="2353308"/>
                  </a:cubicBezTo>
                  <a:close/>
                </a:path>
              </a:pathLst>
            </a:custGeom>
            <a:solidFill>
              <a:srgbClr val="71A7D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Полилиния: фигура 7">
              <a:extLst>
                <a:ext uri="{FF2B5EF4-FFF2-40B4-BE49-F238E27FC236}">
                  <a16:creationId xmlns:a16="http://schemas.microsoft.com/office/drawing/2014/main" id="{DD12D1B3-FB40-13B4-9306-487B6A505572}"/>
                </a:ext>
              </a:extLst>
            </p:cNvPr>
            <p:cNvSpPr/>
            <p:nvPr/>
          </p:nvSpPr>
          <p:spPr>
            <a:xfrm>
              <a:off x="2385155" y="3100531"/>
              <a:ext cx="382213" cy="719308"/>
            </a:xfrm>
            <a:custGeom>
              <a:gdLst>
                <a:gd name="connsiteX0" fmla="*/ 0 w 382213"/>
                <a:gd name="connsiteY0" fmla="*/ 220550 h 719308"/>
                <a:gd name="connsiteX1" fmla="*/ 28956 w 382213"/>
                <a:gd name="connsiteY1" fmla="*/ 105965 h 719308"/>
                <a:gd name="connsiteX2" fmla="*/ 30385 w 382213"/>
                <a:gd name="connsiteY2" fmla="*/ 76913 h 719308"/>
                <a:gd name="connsiteX3" fmla="*/ 91250 w 382213"/>
                <a:gd name="connsiteY3" fmla="*/ 1761 h 719308"/>
                <a:gd name="connsiteX4" fmla="*/ 173641 w 382213"/>
                <a:gd name="connsiteY4" fmla="*/ 37194 h 719308"/>
                <a:gd name="connsiteX5" fmla="*/ 337185 w 382213"/>
                <a:gd name="connsiteY5" fmla="*/ 175592 h 719308"/>
                <a:gd name="connsiteX6" fmla="*/ 382143 w 382213"/>
                <a:gd name="connsiteY6" fmla="*/ 258555 h 719308"/>
                <a:gd name="connsiteX7" fmla="*/ 380619 w 382213"/>
                <a:gd name="connsiteY7" fmla="*/ 492775 h 719308"/>
                <a:gd name="connsiteX8" fmla="*/ 327851 w 382213"/>
                <a:gd name="connsiteY8" fmla="*/ 678131 h 719308"/>
                <a:gd name="connsiteX9" fmla="*/ 226790 w 382213"/>
                <a:gd name="connsiteY9" fmla="*/ 703372 h 719308"/>
                <a:gd name="connsiteX10" fmla="*/ 75152 w 382213"/>
                <a:gd name="connsiteY10" fmla="*/ 593549 h 719308"/>
                <a:gd name="connsiteX11" fmla="*/ 44387 w 382213"/>
                <a:gd name="connsiteY11" fmla="*/ 507729 h 719308"/>
                <a:gd name="connsiteX12" fmla="*/ 10858 w 382213"/>
                <a:gd name="connsiteY12" fmla="*/ 302179 h 719308"/>
                <a:gd name="connsiteX13" fmla="*/ 0 w 382213"/>
                <a:gd name="connsiteY13" fmla="*/ 293797 h 719308"/>
                <a:gd name="connsiteX14" fmla="*/ 0 w 382213"/>
                <a:gd name="connsiteY14" fmla="*/ 220550 h 719308"/>
                <a:gd name="connsiteX15" fmla="*/ 223266 w 382213"/>
                <a:gd name="connsiteY15" fmla="*/ 528494 h 719308"/>
                <a:gd name="connsiteX16" fmla="*/ 230600 w 382213"/>
                <a:gd name="connsiteY16" fmla="*/ 520493 h 719308"/>
                <a:gd name="connsiteX17" fmla="*/ 246793 w 382213"/>
                <a:gd name="connsiteY17" fmla="*/ 291702 h 719308"/>
                <a:gd name="connsiteX18" fmla="*/ 229838 w 382213"/>
                <a:gd name="connsiteY18" fmla="*/ 269985 h 719308"/>
                <a:gd name="connsiteX19" fmla="*/ 147256 w 382213"/>
                <a:gd name="connsiteY19" fmla="*/ 230647 h 719308"/>
                <a:gd name="connsiteX20" fmla="*/ 179165 w 382213"/>
                <a:gd name="connsiteY20" fmla="*/ 487155 h 719308"/>
                <a:gd name="connsiteX21" fmla="*/ 223266 w 382213"/>
                <a:gd name="connsiteY21" fmla="*/ 528494 h 71930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82213" h="719308">
                  <a:moveTo>
                    <a:pt x="0" y="220550"/>
                  </a:moveTo>
                  <a:cubicBezTo>
                    <a:pt x="23241" y="185879"/>
                    <a:pt x="19717" y="144255"/>
                    <a:pt x="28956" y="105965"/>
                  </a:cubicBezTo>
                  <a:cubicBezTo>
                    <a:pt x="31147" y="96725"/>
                    <a:pt x="27146" y="85581"/>
                    <a:pt x="30385" y="76913"/>
                  </a:cubicBezTo>
                  <a:cubicBezTo>
                    <a:pt x="42101" y="45195"/>
                    <a:pt x="52864" y="9952"/>
                    <a:pt x="91250" y="1761"/>
                  </a:cubicBezTo>
                  <a:cubicBezTo>
                    <a:pt x="125158" y="-5478"/>
                    <a:pt x="158687" y="10238"/>
                    <a:pt x="173641" y="37194"/>
                  </a:cubicBezTo>
                  <a:cubicBezTo>
                    <a:pt x="211265" y="105202"/>
                    <a:pt x="275463" y="138730"/>
                    <a:pt x="337185" y="175592"/>
                  </a:cubicBezTo>
                  <a:cubicBezTo>
                    <a:pt x="370713" y="195595"/>
                    <a:pt x="383286" y="220265"/>
                    <a:pt x="382143" y="258555"/>
                  </a:cubicBezTo>
                  <a:cubicBezTo>
                    <a:pt x="379857" y="336565"/>
                    <a:pt x="384143" y="414860"/>
                    <a:pt x="380619" y="492775"/>
                  </a:cubicBezTo>
                  <a:cubicBezTo>
                    <a:pt x="377666" y="557926"/>
                    <a:pt x="360331" y="620791"/>
                    <a:pt x="327851" y="678131"/>
                  </a:cubicBezTo>
                  <a:cubicBezTo>
                    <a:pt x="302800" y="722327"/>
                    <a:pt x="267938" y="731281"/>
                    <a:pt x="226790" y="703372"/>
                  </a:cubicBezTo>
                  <a:cubicBezTo>
                    <a:pt x="175070" y="668416"/>
                    <a:pt x="123444" y="632983"/>
                    <a:pt x="75152" y="593549"/>
                  </a:cubicBezTo>
                  <a:cubicBezTo>
                    <a:pt x="50387" y="573356"/>
                    <a:pt x="45910" y="538876"/>
                    <a:pt x="44387" y="507729"/>
                  </a:cubicBezTo>
                  <a:cubicBezTo>
                    <a:pt x="40957" y="437816"/>
                    <a:pt x="23336" y="370474"/>
                    <a:pt x="10858" y="302179"/>
                  </a:cubicBezTo>
                  <a:cubicBezTo>
                    <a:pt x="10287" y="298846"/>
                    <a:pt x="3810" y="296560"/>
                    <a:pt x="0" y="293797"/>
                  </a:cubicBezTo>
                  <a:cubicBezTo>
                    <a:pt x="0" y="269413"/>
                    <a:pt x="0" y="245029"/>
                    <a:pt x="0" y="220550"/>
                  </a:cubicBezTo>
                  <a:close/>
                  <a:moveTo>
                    <a:pt x="223266" y="528494"/>
                  </a:moveTo>
                  <a:cubicBezTo>
                    <a:pt x="227552" y="523921"/>
                    <a:pt x="229552" y="522493"/>
                    <a:pt x="230600" y="520493"/>
                  </a:cubicBezTo>
                  <a:cubicBezTo>
                    <a:pt x="267938" y="446578"/>
                    <a:pt x="243554" y="368093"/>
                    <a:pt x="246793" y="291702"/>
                  </a:cubicBezTo>
                  <a:cubicBezTo>
                    <a:pt x="247078" y="284463"/>
                    <a:pt x="237268" y="272080"/>
                    <a:pt x="229838" y="269985"/>
                  </a:cubicBezTo>
                  <a:cubicBezTo>
                    <a:pt x="200597" y="261508"/>
                    <a:pt x="185547" y="224360"/>
                    <a:pt x="147256" y="230647"/>
                  </a:cubicBezTo>
                  <a:cubicBezTo>
                    <a:pt x="143161" y="318086"/>
                    <a:pt x="179356" y="400382"/>
                    <a:pt x="179165" y="487155"/>
                  </a:cubicBezTo>
                  <a:cubicBezTo>
                    <a:pt x="179165" y="504871"/>
                    <a:pt x="199263" y="518873"/>
                    <a:pt x="223266" y="528494"/>
                  </a:cubicBezTo>
                  <a:close/>
                </a:path>
              </a:pathLst>
            </a:custGeom>
            <a:solidFill>
              <a:srgbClr val="71A7D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Полилиния: фигура 8">
              <a:extLst>
                <a:ext uri="{FF2B5EF4-FFF2-40B4-BE49-F238E27FC236}">
                  <a16:creationId xmlns:a16="http://schemas.microsoft.com/office/drawing/2014/main" id="{6E669FA6-813A-C31A-6FEC-3A2C507E4D56}"/>
                </a:ext>
              </a:extLst>
            </p:cNvPr>
            <p:cNvSpPr/>
            <p:nvPr/>
          </p:nvSpPr>
          <p:spPr>
            <a:xfrm>
              <a:off x="3000302" y="3187354"/>
              <a:ext cx="1445760" cy="1852358"/>
            </a:xfrm>
            <a:custGeom>
              <a:gdLst>
                <a:gd name="connsiteX0" fmla="*/ 713590 w 1445760"/>
                <a:gd name="connsiteY0" fmla="*/ 2568 h 1852358"/>
                <a:gd name="connsiteX1" fmla="*/ 1327000 w 1445760"/>
                <a:gd name="connsiteY1" fmla="*/ 327751 h 1852358"/>
                <a:gd name="connsiteX2" fmla="*/ 1441872 w 1445760"/>
                <a:gd name="connsiteY2" fmla="*/ 651696 h 1852358"/>
                <a:gd name="connsiteX3" fmla="*/ 1347479 w 1445760"/>
                <a:gd name="connsiteY3" fmla="*/ 1094037 h 1852358"/>
                <a:gd name="connsiteX4" fmla="*/ 1203842 w 1445760"/>
                <a:gd name="connsiteY4" fmla="*/ 1284633 h 1852358"/>
                <a:gd name="connsiteX5" fmla="*/ 937618 w 1445760"/>
                <a:gd name="connsiteY5" fmla="*/ 1619055 h 1852358"/>
                <a:gd name="connsiteX6" fmla="*/ 771026 w 1445760"/>
                <a:gd name="connsiteY6" fmla="*/ 1820604 h 1852358"/>
                <a:gd name="connsiteX7" fmla="*/ 668537 w 1445760"/>
                <a:gd name="connsiteY7" fmla="*/ 1818890 h 1852358"/>
                <a:gd name="connsiteX8" fmla="*/ 516423 w 1445760"/>
                <a:gd name="connsiteY8" fmla="*/ 1634010 h 1852358"/>
                <a:gd name="connsiteX9" fmla="*/ 250675 w 1445760"/>
                <a:gd name="connsiteY9" fmla="*/ 1299301 h 1852358"/>
                <a:gd name="connsiteX10" fmla="*/ 28743 w 1445760"/>
                <a:gd name="connsiteY10" fmla="*/ 938875 h 1852358"/>
                <a:gd name="connsiteX11" fmla="*/ 146281 w 1445760"/>
                <a:gd name="connsiteY11" fmla="*/ 287365 h 1852358"/>
                <a:gd name="connsiteX12" fmla="*/ 618721 w 1445760"/>
                <a:gd name="connsiteY12" fmla="*/ 3711 h 1852358"/>
                <a:gd name="connsiteX13" fmla="*/ 713590 w 1445760"/>
                <a:gd name="connsiteY13" fmla="*/ 2568 h 1852358"/>
                <a:gd name="connsiteX14" fmla="*/ 720258 w 1445760"/>
                <a:gd name="connsiteY14" fmla="*/ 1650012 h 1852358"/>
                <a:gd name="connsiteX15" fmla="*/ 805126 w 1445760"/>
                <a:gd name="connsiteY15" fmla="*/ 1549237 h 1852358"/>
                <a:gd name="connsiteX16" fmla="*/ 1124594 w 1445760"/>
                <a:gd name="connsiteY16" fmla="*/ 1146996 h 1852358"/>
                <a:gd name="connsiteX17" fmla="*/ 1294520 w 1445760"/>
                <a:gd name="connsiteY17" fmla="*/ 700179 h 1852358"/>
                <a:gd name="connsiteX18" fmla="*/ 1128595 w 1445760"/>
                <a:gd name="connsiteY18" fmla="*/ 319845 h 1852358"/>
                <a:gd name="connsiteX19" fmla="*/ 619388 w 1445760"/>
                <a:gd name="connsiteY19" fmla="*/ 160873 h 1852358"/>
                <a:gd name="connsiteX20" fmla="*/ 254771 w 1445760"/>
                <a:gd name="connsiteY20" fmla="*/ 391188 h 1852358"/>
                <a:gd name="connsiteX21" fmla="*/ 273726 w 1445760"/>
                <a:gd name="connsiteY21" fmla="*/ 1090132 h 1852358"/>
                <a:gd name="connsiteX22" fmla="*/ 720258 w 1445760"/>
                <a:gd name="connsiteY22" fmla="*/ 1650012 h 185235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445760" h="1852358">
                  <a:moveTo>
                    <a:pt x="713590" y="2568"/>
                  </a:moveTo>
                  <a:cubicBezTo>
                    <a:pt x="974575" y="4187"/>
                    <a:pt x="1181935" y="114010"/>
                    <a:pt x="1327000" y="327751"/>
                  </a:cubicBezTo>
                  <a:cubicBezTo>
                    <a:pt x="1391390" y="422525"/>
                    <a:pt x="1429680" y="531205"/>
                    <a:pt x="1441872" y="651696"/>
                  </a:cubicBezTo>
                  <a:cubicBezTo>
                    <a:pt x="1458160" y="812478"/>
                    <a:pt x="1422632" y="956116"/>
                    <a:pt x="1347479" y="1094037"/>
                  </a:cubicBezTo>
                  <a:cubicBezTo>
                    <a:pt x="1309093" y="1164523"/>
                    <a:pt x="1252801" y="1221958"/>
                    <a:pt x="1203842" y="1284633"/>
                  </a:cubicBezTo>
                  <a:cubicBezTo>
                    <a:pt x="1116117" y="1396837"/>
                    <a:pt x="1028773" y="1509613"/>
                    <a:pt x="937618" y="1619055"/>
                  </a:cubicBezTo>
                  <a:cubicBezTo>
                    <a:pt x="881802" y="1686016"/>
                    <a:pt x="834177" y="1759835"/>
                    <a:pt x="771026" y="1820604"/>
                  </a:cubicBezTo>
                  <a:cubicBezTo>
                    <a:pt x="727402" y="1862514"/>
                    <a:pt x="708447" y="1863943"/>
                    <a:pt x="668537" y="1818890"/>
                  </a:cubicBezTo>
                  <a:cubicBezTo>
                    <a:pt x="615578" y="1759168"/>
                    <a:pt x="566239" y="1696303"/>
                    <a:pt x="516423" y="1634010"/>
                  </a:cubicBezTo>
                  <a:cubicBezTo>
                    <a:pt x="427459" y="1522758"/>
                    <a:pt x="338877" y="1411125"/>
                    <a:pt x="250675" y="1299301"/>
                  </a:cubicBezTo>
                  <a:cubicBezTo>
                    <a:pt x="162760" y="1187859"/>
                    <a:pt x="64747" y="1083370"/>
                    <a:pt x="28743" y="938875"/>
                  </a:cubicBezTo>
                  <a:cubicBezTo>
                    <a:pt x="-30026" y="703322"/>
                    <a:pt x="-2404" y="487390"/>
                    <a:pt x="146281" y="287365"/>
                  </a:cubicBezTo>
                  <a:cubicBezTo>
                    <a:pt x="266487" y="125631"/>
                    <a:pt x="433174" y="50574"/>
                    <a:pt x="618721" y="3711"/>
                  </a:cubicBezTo>
                  <a:cubicBezTo>
                    <a:pt x="648439" y="-3909"/>
                    <a:pt x="681777" y="2568"/>
                    <a:pt x="713590" y="2568"/>
                  </a:cubicBezTo>
                  <a:close/>
                  <a:moveTo>
                    <a:pt x="720258" y="1650012"/>
                  </a:moveTo>
                  <a:cubicBezTo>
                    <a:pt x="752452" y="1611912"/>
                    <a:pt x="779694" y="1581336"/>
                    <a:pt x="805126" y="1549237"/>
                  </a:cubicBezTo>
                  <a:cubicBezTo>
                    <a:pt x="911615" y="1415125"/>
                    <a:pt x="1014676" y="1278156"/>
                    <a:pt x="1124594" y="1146996"/>
                  </a:cubicBezTo>
                  <a:cubicBezTo>
                    <a:pt x="1233846" y="1016599"/>
                    <a:pt x="1301569" y="877058"/>
                    <a:pt x="1294520" y="700179"/>
                  </a:cubicBezTo>
                  <a:cubicBezTo>
                    <a:pt x="1288424" y="547969"/>
                    <a:pt x="1232512" y="419096"/>
                    <a:pt x="1128595" y="319845"/>
                  </a:cubicBezTo>
                  <a:cubicBezTo>
                    <a:pt x="989149" y="186781"/>
                    <a:pt x="820366" y="124774"/>
                    <a:pt x="619388" y="160873"/>
                  </a:cubicBezTo>
                  <a:cubicBezTo>
                    <a:pt x="463083" y="188972"/>
                    <a:pt x="344687" y="270411"/>
                    <a:pt x="254771" y="391188"/>
                  </a:cubicBezTo>
                  <a:cubicBezTo>
                    <a:pt x="98275" y="601309"/>
                    <a:pt x="110753" y="889631"/>
                    <a:pt x="273726" y="1090132"/>
                  </a:cubicBezTo>
                  <a:cubicBezTo>
                    <a:pt x="422506" y="1273393"/>
                    <a:pt x="568334" y="1459226"/>
                    <a:pt x="720258" y="1650012"/>
                  </a:cubicBezTo>
                  <a:close/>
                </a:path>
              </a:pathLst>
            </a:custGeom>
            <a:solidFill>
              <a:srgbClr val="71A7D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Полилиния: фигура 9">
              <a:extLst>
                <a:ext uri="{FF2B5EF4-FFF2-40B4-BE49-F238E27FC236}">
                  <a16:creationId xmlns:a16="http://schemas.microsoft.com/office/drawing/2014/main" id="{772E07A3-B27D-64B0-1C34-04861397067F}"/>
                </a:ext>
              </a:extLst>
            </p:cNvPr>
            <p:cNvSpPr/>
            <p:nvPr/>
          </p:nvSpPr>
          <p:spPr>
            <a:xfrm>
              <a:off x="7379501" y="2674750"/>
              <a:ext cx="1450947" cy="1803145"/>
            </a:xfrm>
            <a:custGeom>
              <a:gdLst>
                <a:gd name="connsiteX0" fmla="*/ 619022 w 1450947"/>
                <a:gd name="connsiteY0" fmla="*/ 1771901 h 1803145"/>
                <a:gd name="connsiteX1" fmla="*/ 535107 w 1450947"/>
                <a:gd name="connsiteY1" fmla="*/ 1651219 h 1803145"/>
                <a:gd name="connsiteX2" fmla="*/ 270503 w 1450947"/>
                <a:gd name="connsiteY2" fmla="*/ 1315844 h 1803145"/>
                <a:gd name="connsiteX3" fmla="*/ 111721 w 1450947"/>
                <a:gd name="connsiteY3" fmla="*/ 1108961 h 1803145"/>
                <a:gd name="connsiteX4" fmla="*/ 6946 w 1450947"/>
                <a:gd name="connsiteY4" fmla="*/ 804352 h 1803145"/>
                <a:gd name="connsiteX5" fmla="*/ 97148 w 1450947"/>
                <a:gd name="connsiteY5" fmla="*/ 369154 h 1803145"/>
                <a:gd name="connsiteX6" fmla="*/ 447287 w 1450947"/>
                <a:gd name="connsiteY6" fmla="*/ 57687 h 1803145"/>
                <a:gd name="connsiteX7" fmla="*/ 764850 w 1450947"/>
                <a:gd name="connsiteY7" fmla="*/ 1489 h 1803145"/>
                <a:gd name="connsiteX8" fmla="*/ 1147565 w 1450947"/>
                <a:gd name="connsiteY8" fmla="*/ 135125 h 1803145"/>
                <a:gd name="connsiteX9" fmla="*/ 1438839 w 1450947"/>
                <a:gd name="connsiteY9" fmla="*/ 594325 h 1803145"/>
                <a:gd name="connsiteX10" fmla="*/ 1308061 w 1450947"/>
                <a:gd name="connsiteY10" fmla="*/ 1157348 h 1803145"/>
                <a:gd name="connsiteX11" fmla="*/ 887723 w 1450947"/>
                <a:gd name="connsiteY11" fmla="*/ 1684557 h 1803145"/>
                <a:gd name="connsiteX12" fmla="*/ 833144 w 1450947"/>
                <a:gd name="connsiteY12" fmla="*/ 1795618 h 1803145"/>
                <a:gd name="connsiteX13" fmla="*/ 697699 w 1450947"/>
                <a:gd name="connsiteY13" fmla="*/ 1787808 h 1803145"/>
                <a:gd name="connsiteX14" fmla="*/ 619022 w 1450947"/>
                <a:gd name="connsiteY14" fmla="*/ 1771901 h 1803145"/>
                <a:gd name="connsiteX15" fmla="*/ 727322 w 1450947"/>
                <a:gd name="connsiteY15" fmla="*/ 1648266 h 1803145"/>
                <a:gd name="connsiteX16" fmla="*/ 1175854 w 1450947"/>
                <a:gd name="connsiteY16" fmla="*/ 1086482 h 1803145"/>
                <a:gd name="connsiteX17" fmla="*/ 1296155 w 1450947"/>
                <a:gd name="connsiteY17" fmla="*/ 636807 h 1803145"/>
                <a:gd name="connsiteX18" fmla="*/ 1121085 w 1450947"/>
                <a:gd name="connsiteY18" fmla="*/ 311337 h 1803145"/>
                <a:gd name="connsiteX19" fmla="*/ 602163 w 1450947"/>
                <a:gd name="connsiteY19" fmla="*/ 163795 h 1803145"/>
                <a:gd name="connsiteX20" fmla="*/ 212305 w 1450947"/>
                <a:gd name="connsiteY20" fmla="*/ 469643 h 1803145"/>
                <a:gd name="connsiteX21" fmla="*/ 154012 w 1450947"/>
                <a:gd name="connsiteY21" fmla="*/ 764728 h 1803145"/>
                <a:gd name="connsiteX22" fmla="*/ 257168 w 1450947"/>
                <a:gd name="connsiteY22" fmla="*/ 1061050 h 1803145"/>
                <a:gd name="connsiteX23" fmla="*/ 727322 w 1450947"/>
                <a:gd name="connsiteY23" fmla="*/ 1648266 h 180314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50947" h="1803145">
                  <a:moveTo>
                    <a:pt x="619022" y="1771901"/>
                  </a:moveTo>
                  <a:cubicBezTo>
                    <a:pt x="611498" y="1717704"/>
                    <a:pt x="564254" y="1690177"/>
                    <a:pt x="535107" y="1651219"/>
                  </a:cubicBezTo>
                  <a:cubicBezTo>
                    <a:pt x="449763" y="1537205"/>
                    <a:pt x="360419" y="1426239"/>
                    <a:pt x="270503" y="1315844"/>
                  </a:cubicBezTo>
                  <a:cubicBezTo>
                    <a:pt x="215543" y="1248312"/>
                    <a:pt x="158107" y="1182970"/>
                    <a:pt x="111721" y="1108961"/>
                  </a:cubicBezTo>
                  <a:cubicBezTo>
                    <a:pt x="53142" y="1015521"/>
                    <a:pt x="23615" y="913318"/>
                    <a:pt x="6946" y="804352"/>
                  </a:cubicBezTo>
                  <a:cubicBezTo>
                    <a:pt x="-17248" y="646522"/>
                    <a:pt x="23901" y="503933"/>
                    <a:pt x="97148" y="369154"/>
                  </a:cubicBezTo>
                  <a:cubicBezTo>
                    <a:pt x="175729" y="224565"/>
                    <a:pt x="293077" y="121219"/>
                    <a:pt x="447287" y="57687"/>
                  </a:cubicBezTo>
                  <a:cubicBezTo>
                    <a:pt x="550157" y="15301"/>
                    <a:pt x="654646" y="-6036"/>
                    <a:pt x="764850" y="1489"/>
                  </a:cubicBezTo>
                  <a:cubicBezTo>
                    <a:pt x="904392" y="11014"/>
                    <a:pt x="1032598" y="52353"/>
                    <a:pt x="1147565" y="135125"/>
                  </a:cubicBezTo>
                  <a:cubicBezTo>
                    <a:pt x="1306632" y="249711"/>
                    <a:pt x="1407883" y="404302"/>
                    <a:pt x="1438839" y="594325"/>
                  </a:cubicBezTo>
                  <a:cubicBezTo>
                    <a:pt x="1471701" y="795779"/>
                    <a:pt x="1440744" y="990756"/>
                    <a:pt x="1308061" y="1157348"/>
                  </a:cubicBezTo>
                  <a:cubicBezTo>
                    <a:pt x="1168044" y="1333180"/>
                    <a:pt x="1024978" y="1506630"/>
                    <a:pt x="887723" y="1684557"/>
                  </a:cubicBezTo>
                  <a:cubicBezTo>
                    <a:pt x="863815" y="1715513"/>
                    <a:pt x="814856" y="1741230"/>
                    <a:pt x="833144" y="1795618"/>
                  </a:cubicBezTo>
                  <a:cubicBezTo>
                    <a:pt x="787044" y="1808858"/>
                    <a:pt x="741609" y="1803619"/>
                    <a:pt x="697699" y="1787808"/>
                  </a:cubicBezTo>
                  <a:cubicBezTo>
                    <a:pt x="671791" y="1778569"/>
                    <a:pt x="644931" y="1778092"/>
                    <a:pt x="619022" y="1771901"/>
                  </a:cubicBezTo>
                  <a:close/>
                  <a:moveTo>
                    <a:pt x="727322" y="1648266"/>
                  </a:moveTo>
                  <a:cubicBezTo>
                    <a:pt x="880579" y="1456147"/>
                    <a:pt x="1027264" y="1270600"/>
                    <a:pt x="1175854" y="1086482"/>
                  </a:cubicBezTo>
                  <a:cubicBezTo>
                    <a:pt x="1282915" y="953894"/>
                    <a:pt x="1319681" y="800351"/>
                    <a:pt x="1296155" y="636807"/>
                  </a:cubicBezTo>
                  <a:cubicBezTo>
                    <a:pt x="1278057" y="510886"/>
                    <a:pt x="1218812" y="401253"/>
                    <a:pt x="1121085" y="311337"/>
                  </a:cubicBezTo>
                  <a:cubicBezTo>
                    <a:pt x="971067" y="173415"/>
                    <a:pt x="800760" y="115408"/>
                    <a:pt x="602163" y="163795"/>
                  </a:cubicBezTo>
                  <a:cubicBezTo>
                    <a:pt x="427951" y="206181"/>
                    <a:pt x="292506" y="302289"/>
                    <a:pt x="212305" y="469643"/>
                  </a:cubicBezTo>
                  <a:cubicBezTo>
                    <a:pt x="167061" y="564131"/>
                    <a:pt x="150964" y="661286"/>
                    <a:pt x="154012" y="764728"/>
                  </a:cubicBezTo>
                  <a:cubicBezTo>
                    <a:pt x="157346" y="875122"/>
                    <a:pt x="192588" y="976373"/>
                    <a:pt x="257168" y="1061050"/>
                  </a:cubicBezTo>
                  <a:cubicBezTo>
                    <a:pt x="407853" y="1258218"/>
                    <a:pt x="567016" y="1449194"/>
                    <a:pt x="727322" y="1648266"/>
                  </a:cubicBezTo>
                  <a:close/>
                </a:path>
              </a:pathLst>
            </a:custGeom>
            <a:solidFill>
              <a:srgbClr val="71A7D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Полилиния: фигура 10">
              <a:extLst>
                <a:ext uri="{FF2B5EF4-FFF2-40B4-BE49-F238E27FC236}">
                  <a16:creationId xmlns:a16="http://schemas.microsoft.com/office/drawing/2014/main" id="{7442FBBC-182F-5BE3-F6F1-42C76F5DF71C}"/>
                </a:ext>
              </a:extLst>
            </p:cNvPr>
            <p:cNvSpPr/>
            <p:nvPr/>
          </p:nvSpPr>
          <p:spPr>
            <a:xfrm>
              <a:off x="6025262" y="4582186"/>
              <a:ext cx="674439" cy="176970"/>
            </a:xfrm>
            <a:custGeom>
              <a:gdLst>
                <a:gd name="connsiteX0" fmla="*/ 335533 w 674439"/>
                <a:gd name="connsiteY0" fmla="*/ 176408 h 176970"/>
                <a:gd name="connsiteX1" fmla="*/ 93598 w 674439"/>
                <a:gd name="connsiteY1" fmla="*/ 176790 h 176970"/>
                <a:gd name="connsiteX2" fmla="*/ 14731 w 674439"/>
                <a:gd name="connsiteY2" fmla="*/ 134499 h 176970"/>
                <a:gd name="connsiteX3" fmla="*/ 69690 w 674439"/>
                <a:gd name="connsiteY3" fmla="*/ 17246 h 176970"/>
                <a:gd name="connsiteX4" fmla="*/ 287146 w 674439"/>
                <a:gd name="connsiteY4" fmla="*/ 577 h 176970"/>
                <a:gd name="connsiteX5" fmla="*/ 572991 w 674439"/>
                <a:gd name="connsiteY5" fmla="*/ 2291 h 176970"/>
                <a:gd name="connsiteX6" fmla="*/ 672337 w 674439"/>
                <a:gd name="connsiteY6" fmla="*/ 70681 h 176970"/>
                <a:gd name="connsiteX7" fmla="*/ 584707 w 674439"/>
                <a:gd name="connsiteY7" fmla="*/ 176027 h 176970"/>
                <a:gd name="connsiteX8" fmla="*/ 335533 w 674439"/>
                <a:gd name="connsiteY8" fmla="*/ 176408 h 17697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74439" h="176970">
                  <a:moveTo>
                    <a:pt x="335533" y="176408"/>
                  </a:moveTo>
                  <a:cubicBezTo>
                    <a:pt x="254856" y="176408"/>
                    <a:pt x="174275" y="175361"/>
                    <a:pt x="93598" y="176790"/>
                  </a:cubicBezTo>
                  <a:cubicBezTo>
                    <a:pt x="58070" y="177456"/>
                    <a:pt x="32924" y="164598"/>
                    <a:pt x="14731" y="134499"/>
                  </a:cubicBezTo>
                  <a:cubicBezTo>
                    <a:pt x="-18321" y="79730"/>
                    <a:pt x="6063" y="21818"/>
                    <a:pt x="69690" y="17246"/>
                  </a:cubicBezTo>
                  <a:cubicBezTo>
                    <a:pt x="142175" y="12102"/>
                    <a:pt x="213423" y="-3138"/>
                    <a:pt x="287146" y="577"/>
                  </a:cubicBezTo>
                  <a:cubicBezTo>
                    <a:pt x="382206" y="5340"/>
                    <a:pt x="477741" y="767"/>
                    <a:pt x="572991" y="2291"/>
                  </a:cubicBezTo>
                  <a:cubicBezTo>
                    <a:pt x="626712" y="3149"/>
                    <a:pt x="665193" y="31629"/>
                    <a:pt x="672337" y="70681"/>
                  </a:cubicBezTo>
                  <a:cubicBezTo>
                    <a:pt x="683481" y="132117"/>
                    <a:pt x="649763" y="174599"/>
                    <a:pt x="584707" y="176027"/>
                  </a:cubicBezTo>
                  <a:cubicBezTo>
                    <a:pt x="501649" y="177837"/>
                    <a:pt x="418591" y="176504"/>
                    <a:pt x="335533" y="176408"/>
                  </a:cubicBezTo>
                  <a:close/>
                </a:path>
              </a:pathLst>
            </a:custGeom>
            <a:solidFill>
              <a:srgbClr val="FC5C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Полилиния: фигура 11">
              <a:extLst>
                <a:ext uri="{FF2B5EF4-FFF2-40B4-BE49-F238E27FC236}">
                  <a16:creationId xmlns:a16="http://schemas.microsoft.com/office/drawing/2014/main" id="{0D4223F7-F4F5-A3AB-8C48-4682A8EDD85B}"/>
                </a:ext>
              </a:extLst>
            </p:cNvPr>
            <p:cNvSpPr/>
            <p:nvPr/>
          </p:nvSpPr>
          <p:spPr>
            <a:xfrm>
              <a:off x="4620666" y="3935940"/>
              <a:ext cx="679559" cy="339133"/>
            </a:xfrm>
            <a:custGeom>
              <a:gdLst>
                <a:gd name="connsiteX0" fmla="*/ 599319 w 679559"/>
                <a:gd name="connsiteY0" fmla="*/ 338689 h 339133"/>
                <a:gd name="connsiteX1" fmla="*/ 555409 w 679559"/>
                <a:gd name="connsiteY1" fmla="*/ 320021 h 339133"/>
                <a:gd name="connsiteX2" fmla="*/ 422535 w 679559"/>
                <a:gd name="connsiteY2" fmla="*/ 183908 h 339133"/>
                <a:gd name="connsiteX3" fmla="*/ 315093 w 679559"/>
                <a:gd name="connsiteY3" fmla="*/ 156667 h 339133"/>
                <a:gd name="connsiteX4" fmla="*/ 252038 w 679559"/>
                <a:gd name="connsiteY4" fmla="*/ 191814 h 339133"/>
                <a:gd name="connsiteX5" fmla="*/ 134594 w 679559"/>
                <a:gd name="connsiteY5" fmla="*/ 195053 h 339133"/>
                <a:gd name="connsiteX6" fmla="*/ 8864 w 679559"/>
                <a:gd name="connsiteY6" fmla="*/ 92945 h 339133"/>
                <a:gd name="connsiteX7" fmla="*/ 16198 w 679559"/>
                <a:gd name="connsiteY7" fmla="*/ 22174 h 339133"/>
                <a:gd name="connsiteX8" fmla="*/ 96208 w 679559"/>
                <a:gd name="connsiteY8" fmla="*/ 9505 h 339133"/>
                <a:gd name="connsiteX9" fmla="*/ 112687 w 679559"/>
                <a:gd name="connsiteY9" fmla="*/ 23983 h 339133"/>
                <a:gd name="connsiteX10" fmla="*/ 256419 w 679559"/>
                <a:gd name="connsiteY10" fmla="*/ 33223 h 339133"/>
                <a:gd name="connsiteX11" fmla="*/ 526167 w 679559"/>
                <a:gd name="connsiteY11" fmla="*/ 88372 h 339133"/>
                <a:gd name="connsiteX12" fmla="*/ 573411 w 679559"/>
                <a:gd name="connsiteY12" fmla="*/ 129425 h 339133"/>
                <a:gd name="connsiteX13" fmla="*/ 674090 w 679559"/>
                <a:gd name="connsiteY13" fmla="*/ 234105 h 339133"/>
                <a:gd name="connsiteX14" fmla="*/ 599319 w 679559"/>
                <a:gd name="connsiteY14" fmla="*/ 338689 h 33913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79559" h="339133">
                  <a:moveTo>
                    <a:pt x="599319" y="338689"/>
                  </a:moveTo>
                  <a:cubicBezTo>
                    <a:pt x="581888" y="341166"/>
                    <a:pt x="568077" y="333070"/>
                    <a:pt x="555409" y="320021"/>
                  </a:cubicBezTo>
                  <a:cubicBezTo>
                    <a:pt x="511308" y="274491"/>
                    <a:pt x="465588" y="230486"/>
                    <a:pt x="422535" y="183908"/>
                  </a:cubicBezTo>
                  <a:cubicBezTo>
                    <a:pt x="387388" y="145808"/>
                    <a:pt x="361765" y="136855"/>
                    <a:pt x="315093" y="156667"/>
                  </a:cubicBezTo>
                  <a:cubicBezTo>
                    <a:pt x="292995" y="166001"/>
                    <a:pt x="270040" y="176479"/>
                    <a:pt x="252038" y="191814"/>
                  </a:cubicBezTo>
                  <a:cubicBezTo>
                    <a:pt x="212509" y="225437"/>
                    <a:pt x="174599" y="225723"/>
                    <a:pt x="134594" y="195053"/>
                  </a:cubicBezTo>
                  <a:cubicBezTo>
                    <a:pt x="91827" y="162382"/>
                    <a:pt x="32200" y="152190"/>
                    <a:pt x="8864" y="92945"/>
                  </a:cubicBezTo>
                  <a:cubicBezTo>
                    <a:pt x="-2089" y="65227"/>
                    <a:pt x="-6185" y="40462"/>
                    <a:pt x="16198" y="22174"/>
                  </a:cubicBezTo>
                  <a:cubicBezTo>
                    <a:pt x="38296" y="4076"/>
                    <a:pt x="66014" y="-10211"/>
                    <a:pt x="96208" y="9505"/>
                  </a:cubicBezTo>
                  <a:cubicBezTo>
                    <a:pt x="102304" y="13411"/>
                    <a:pt x="107257" y="19030"/>
                    <a:pt x="112687" y="23983"/>
                  </a:cubicBezTo>
                  <a:cubicBezTo>
                    <a:pt x="158216" y="65512"/>
                    <a:pt x="201746" y="63703"/>
                    <a:pt x="256419" y="33223"/>
                  </a:cubicBezTo>
                  <a:cubicBezTo>
                    <a:pt x="342811" y="-14879"/>
                    <a:pt x="464159" y="13125"/>
                    <a:pt x="526167" y="88372"/>
                  </a:cubicBezTo>
                  <a:cubicBezTo>
                    <a:pt x="540264" y="105422"/>
                    <a:pt x="552456" y="125615"/>
                    <a:pt x="573411" y="129425"/>
                  </a:cubicBezTo>
                  <a:cubicBezTo>
                    <a:pt x="633418" y="140284"/>
                    <a:pt x="653897" y="187813"/>
                    <a:pt x="674090" y="234105"/>
                  </a:cubicBezTo>
                  <a:cubicBezTo>
                    <a:pt x="695140" y="281730"/>
                    <a:pt x="652278" y="340213"/>
                    <a:pt x="599319" y="338689"/>
                  </a:cubicBezTo>
                  <a:close/>
                </a:path>
              </a:pathLst>
            </a:custGeom>
            <a:solidFill>
              <a:srgbClr val="71A7D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Полилиния: фигура 12">
              <a:extLst>
                <a:ext uri="{FF2B5EF4-FFF2-40B4-BE49-F238E27FC236}">
                  <a16:creationId xmlns:a16="http://schemas.microsoft.com/office/drawing/2014/main" id="{52ACD7FF-1F1C-BE87-755A-0D0FAC50D7E7}"/>
                </a:ext>
              </a:extLst>
            </p:cNvPr>
            <p:cNvSpPr/>
            <p:nvPr/>
          </p:nvSpPr>
          <p:spPr>
            <a:xfrm>
              <a:off x="5246607" y="4626131"/>
              <a:ext cx="594151" cy="218943"/>
            </a:xfrm>
            <a:custGeom>
              <a:gdLst>
                <a:gd name="connsiteX0" fmla="*/ 476679 w 594151"/>
                <a:gd name="connsiteY0" fmla="*/ 828 h 218943"/>
                <a:gd name="connsiteX1" fmla="*/ 527161 w 594151"/>
                <a:gd name="connsiteY1" fmla="*/ 1209 h 218943"/>
                <a:gd name="connsiteX2" fmla="*/ 585835 w 594151"/>
                <a:gd name="connsiteY2" fmla="*/ 115795 h 218943"/>
                <a:gd name="connsiteX3" fmla="*/ 499539 w 594151"/>
                <a:gd name="connsiteY3" fmla="*/ 174183 h 218943"/>
                <a:gd name="connsiteX4" fmla="*/ 175308 w 594151"/>
                <a:gd name="connsiteY4" fmla="*/ 204568 h 218943"/>
                <a:gd name="connsiteX5" fmla="*/ 104728 w 594151"/>
                <a:gd name="connsiteY5" fmla="*/ 218665 h 218943"/>
                <a:gd name="connsiteX6" fmla="*/ 715 w 594151"/>
                <a:gd name="connsiteY6" fmla="*/ 138179 h 218943"/>
                <a:gd name="connsiteX7" fmla="*/ 73676 w 594151"/>
                <a:gd name="connsiteY7" fmla="*/ 44453 h 218943"/>
                <a:gd name="connsiteX8" fmla="*/ 259699 w 594151"/>
                <a:gd name="connsiteY8" fmla="*/ 20640 h 218943"/>
                <a:gd name="connsiteX9" fmla="*/ 476679 w 594151"/>
                <a:gd name="connsiteY9" fmla="*/ 828 h 21894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94151" h="218943">
                  <a:moveTo>
                    <a:pt x="476679" y="828"/>
                  </a:moveTo>
                  <a:cubicBezTo>
                    <a:pt x="488204" y="828"/>
                    <a:pt x="508016" y="-1268"/>
                    <a:pt x="527161" y="1209"/>
                  </a:cubicBezTo>
                  <a:cubicBezTo>
                    <a:pt x="579930" y="8067"/>
                    <a:pt x="609648" y="68455"/>
                    <a:pt x="585835" y="115795"/>
                  </a:cubicBezTo>
                  <a:cubicBezTo>
                    <a:pt x="567738" y="151799"/>
                    <a:pt x="537353" y="170182"/>
                    <a:pt x="499539" y="174183"/>
                  </a:cubicBezTo>
                  <a:cubicBezTo>
                    <a:pt x="391621" y="185708"/>
                    <a:pt x="283512" y="196472"/>
                    <a:pt x="175308" y="204568"/>
                  </a:cubicBezTo>
                  <a:cubicBezTo>
                    <a:pt x="150543" y="206378"/>
                    <a:pt x="128826" y="216950"/>
                    <a:pt x="104728" y="218665"/>
                  </a:cubicBezTo>
                  <a:cubicBezTo>
                    <a:pt x="51578" y="222380"/>
                    <a:pt x="7573" y="188566"/>
                    <a:pt x="715" y="138179"/>
                  </a:cubicBezTo>
                  <a:cubicBezTo>
                    <a:pt x="-5096" y="95506"/>
                    <a:pt x="25003" y="60931"/>
                    <a:pt x="73676" y="44453"/>
                  </a:cubicBezTo>
                  <a:cubicBezTo>
                    <a:pt x="134255" y="23879"/>
                    <a:pt x="198073" y="27974"/>
                    <a:pt x="259699" y="20640"/>
                  </a:cubicBezTo>
                  <a:cubicBezTo>
                    <a:pt x="328660" y="12353"/>
                    <a:pt x="398288" y="-1268"/>
                    <a:pt x="476679" y="828"/>
                  </a:cubicBezTo>
                  <a:close/>
                </a:path>
              </a:pathLst>
            </a:custGeom>
            <a:solidFill>
              <a:srgbClr val="FC5C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Полилиния: фигура 13">
              <a:extLst>
                <a:ext uri="{FF2B5EF4-FFF2-40B4-BE49-F238E27FC236}">
                  <a16:creationId xmlns:a16="http://schemas.microsoft.com/office/drawing/2014/main" id="{F94D5AB9-3B90-86C3-ACFE-A2EE96D19BE7}"/>
                </a:ext>
              </a:extLst>
            </p:cNvPr>
            <p:cNvSpPr/>
            <p:nvPr/>
          </p:nvSpPr>
          <p:spPr>
            <a:xfrm>
              <a:off x="6905418" y="4538454"/>
              <a:ext cx="572232" cy="192000"/>
            </a:xfrm>
            <a:custGeom>
              <a:gdLst>
                <a:gd name="connsiteX0" fmla="*/ 396065 w 572232"/>
                <a:gd name="connsiteY0" fmla="*/ 303 h 192000"/>
                <a:gd name="connsiteX1" fmla="*/ 501221 w 572232"/>
                <a:gd name="connsiteY1" fmla="*/ 398 h 192000"/>
                <a:gd name="connsiteX2" fmla="*/ 568849 w 572232"/>
                <a:gd name="connsiteY2" fmla="*/ 54595 h 192000"/>
                <a:gd name="connsiteX3" fmla="*/ 530939 w 572232"/>
                <a:gd name="connsiteY3" fmla="*/ 155846 h 192000"/>
                <a:gd name="connsiteX4" fmla="*/ 468741 w 572232"/>
                <a:gd name="connsiteY4" fmla="*/ 173563 h 192000"/>
                <a:gd name="connsiteX5" fmla="*/ 90408 w 572232"/>
                <a:gd name="connsiteY5" fmla="*/ 190803 h 192000"/>
                <a:gd name="connsiteX6" fmla="*/ 1826 w 572232"/>
                <a:gd name="connsiteY6" fmla="*/ 119842 h 192000"/>
                <a:gd name="connsiteX7" fmla="*/ 47450 w 572232"/>
                <a:gd name="connsiteY7" fmla="*/ 35927 h 192000"/>
                <a:gd name="connsiteX8" fmla="*/ 108601 w 572232"/>
                <a:gd name="connsiteY8" fmla="*/ 16019 h 192000"/>
                <a:gd name="connsiteX9" fmla="*/ 396065 w 572232"/>
                <a:gd name="connsiteY9" fmla="*/ 303 h 19200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2232" h="192000">
                  <a:moveTo>
                    <a:pt x="396065" y="303"/>
                  </a:moveTo>
                  <a:cubicBezTo>
                    <a:pt x="437785" y="303"/>
                    <a:pt x="469503" y="17"/>
                    <a:pt x="501221" y="398"/>
                  </a:cubicBezTo>
                  <a:cubicBezTo>
                    <a:pt x="537702" y="875"/>
                    <a:pt x="560657" y="19353"/>
                    <a:pt x="568849" y="54595"/>
                  </a:cubicBezTo>
                  <a:cubicBezTo>
                    <a:pt x="579326" y="99458"/>
                    <a:pt x="565134" y="139654"/>
                    <a:pt x="530939" y="155846"/>
                  </a:cubicBezTo>
                  <a:cubicBezTo>
                    <a:pt x="511603" y="164990"/>
                    <a:pt x="489410" y="174134"/>
                    <a:pt x="468741" y="173563"/>
                  </a:cubicBezTo>
                  <a:cubicBezTo>
                    <a:pt x="342154" y="169943"/>
                    <a:pt x="217091" y="198042"/>
                    <a:pt x="90408" y="190803"/>
                  </a:cubicBezTo>
                  <a:cubicBezTo>
                    <a:pt x="44307" y="188136"/>
                    <a:pt x="11351" y="162514"/>
                    <a:pt x="1826" y="119842"/>
                  </a:cubicBezTo>
                  <a:cubicBezTo>
                    <a:pt x="-7319" y="78884"/>
                    <a:pt x="19447" y="55548"/>
                    <a:pt x="47450" y="35927"/>
                  </a:cubicBezTo>
                  <a:cubicBezTo>
                    <a:pt x="64691" y="23830"/>
                    <a:pt x="85169" y="14210"/>
                    <a:pt x="108601" y="16019"/>
                  </a:cubicBezTo>
                  <a:cubicBezTo>
                    <a:pt x="208423" y="23830"/>
                    <a:pt x="306530" y="-3126"/>
                    <a:pt x="396065" y="303"/>
                  </a:cubicBezTo>
                  <a:close/>
                </a:path>
              </a:pathLst>
            </a:custGeom>
            <a:solidFill>
              <a:srgbClr val="FC5C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Полилиния: фигура 14">
              <a:extLst>
                <a:ext uri="{FF2B5EF4-FFF2-40B4-BE49-F238E27FC236}">
                  <a16:creationId xmlns:a16="http://schemas.microsoft.com/office/drawing/2014/main" id="{BD39CAC7-F2AC-19CA-7B0A-8D97F73CE928}"/>
                </a:ext>
              </a:extLst>
            </p:cNvPr>
            <p:cNvSpPr/>
            <p:nvPr/>
          </p:nvSpPr>
          <p:spPr>
            <a:xfrm>
              <a:off x="4572281" y="4703421"/>
              <a:ext cx="554349" cy="230747"/>
            </a:xfrm>
            <a:custGeom>
              <a:gdLst>
                <a:gd name="connsiteX0" fmla="*/ 98017 w 554349"/>
                <a:gd name="connsiteY0" fmla="*/ 230148 h 230747"/>
                <a:gd name="connsiteX1" fmla="*/ 671 w 554349"/>
                <a:gd name="connsiteY1" fmla="*/ 153281 h 230747"/>
                <a:gd name="connsiteX2" fmla="*/ 80586 w 554349"/>
                <a:gd name="connsiteY2" fmla="*/ 57174 h 230747"/>
                <a:gd name="connsiteX3" fmla="*/ 450346 w 554349"/>
                <a:gd name="connsiteY3" fmla="*/ 500 h 230747"/>
                <a:gd name="connsiteX4" fmla="*/ 553597 w 554349"/>
                <a:gd name="connsiteY4" fmla="*/ 76605 h 230747"/>
                <a:gd name="connsiteX5" fmla="*/ 481969 w 554349"/>
                <a:gd name="connsiteY5" fmla="*/ 171759 h 230747"/>
                <a:gd name="connsiteX6" fmla="*/ 348048 w 554349"/>
                <a:gd name="connsiteY6" fmla="*/ 197953 h 230747"/>
                <a:gd name="connsiteX7" fmla="*/ 126972 w 554349"/>
                <a:gd name="connsiteY7" fmla="*/ 229862 h 230747"/>
                <a:gd name="connsiteX8" fmla="*/ 98017 w 554349"/>
                <a:gd name="connsiteY8" fmla="*/ 230148 h 23074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4349" h="230747">
                  <a:moveTo>
                    <a:pt x="98017" y="230148"/>
                  </a:moveTo>
                  <a:cubicBezTo>
                    <a:pt x="43915" y="230053"/>
                    <a:pt x="7338" y="201001"/>
                    <a:pt x="671" y="153281"/>
                  </a:cubicBezTo>
                  <a:cubicBezTo>
                    <a:pt x="-5330" y="110323"/>
                    <a:pt x="29532" y="65556"/>
                    <a:pt x="80586" y="57174"/>
                  </a:cubicBezTo>
                  <a:cubicBezTo>
                    <a:pt x="203649" y="36981"/>
                    <a:pt x="326997" y="18598"/>
                    <a:pt x="450346" y="500"/>
                  </a:cubicBezTo>
                  <a:cubicBezTo>
                    <a:pt x="489303" y="-5215"/>
                    <a:pt x="547692" y="39172"/>
                    <a:pt x="553597" y="76605"/>
                  </a:cubicBezTo>
                  <a:cubicBezTo>
                    <a:pt x="559788" y="115943"/>
                    <a:pt x="527022" y="161187"/>
                    <a:pt x="481969" y="171759"/>
                  </a:cubicBezTo>
                  <a:cubicBezTo>
                    <a:pt x="437678" y="182142"/>
                    <a:pt x="393101" y="195096"/>
                    <a:pt x="348048" y="197953"/>
                  </a:cubicBezTo>
                  <a:cubicBezTo>
                    <a:pt x="273277" y="202621"/>
                    <a:pt x="200220" y="216337"/>
                    <a:pt x="126972" y="229862"/>
                  </a:cubicBezTo>
                  <a:cubicBezTo>
                    <a:pt x="117733" y="231672"/>
                    <a:pt x="107732" y="230148"/>
                    <a:pt x="98017" y="230148"/>
                  </a:cubicBezTo>
                  <a:close/>
                </a:path>
              </a:pathLst>
            </a:custGeom>
            <a:solidFill>
              <a:srgbClr val="FC5C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Полилиния: фигура 15">
              <a:extLst>
                <a:ext uri="{FF2B5EF4-FFF2-40B4-BE49-F238E27FC236}">
                  <a16:creationId xmlns:a16="http://schemas.microsoft.com/office/drawing/2014/main" id="{F52E6273-82C8-2D27-B9F4-0CEE49D6C4B5}"/>
                </a:ext>
              </a:extLst>
            </p:cNvPr>
            <p:cNvSpPr/>
            <p:nvPr/>
          </p:nvSpPr>
          <p:spPr>
            <a:xfrm>
              <a:off x="3914026" y="4817417"/>
              <a:ext cx="535642" cy="249502"/>
            </a:xfrm>
            <a:custGeom>
              <a:gdLst>
                <a:gd name="connsiteX0" fmla="*/ 107333 w 535642"/>
                <a:gd name="connsiteY0" fmla="*/ 249502 h 249502"/>
                <a:gd name="connsiteX1" fmla="*/ 1034 w 535642"/>
                <a:gd name="connsiteY1" fmla="*/ 182541 h 249502"/>
                <a:gd name="connsiteX2" fmla="*/ 75520 w 535642"/>
                <a:gd name="connsiteY2" fmla="*/ 80909 h 249502"/>
                <a:gd name="connsiteX3" fmla="*/ 300119 w 535642"/>
                <a:gd name="connsiteY3" fmla="*/ 28998 h 249502"/>
                <a:gd name="connsiteX4" fmla="*/ 441185 w 535642"/>
                <a:gd name="connsiteY4" fmla="*/ 42 h 249502"/>
                <a:gd name="connsiteX5" fmla="*/ 533672 w 535642"/>
                <a:gd name="connsiteY5" fmla="*/ 65288 h 249502"/>
                <a:gd name="connsiteX6" fmla="*/ 481856 w 535642"/>
                <a:gd name="connsiteY6" fmla="*/ 160443 h 249502"/>
                <a:gd name="connsiteX7" fmla="*/ 412419 w 535642"/>
                <a:gd name="connsiteY7" fmla="*/ 179683 h 249502"/>
                <a:gd name="connsiteX8" fmla="*/ 146767 w 535642"/>
                <a:gd name="connsiteY8" fmla="*/ 245596 h 249502"/>
                <a:gd name="connsiteX9" fmla="*/ 107333 w 535642"/>
                <a:gd name="connsiteY9" fmla="*/ 249502 h 24950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642" h="249502">
                  <a:moveTo>
                    <a:pt x="107333" y="249502"/>
                  </a:moveTo>
                  <a:cubicBezTo>
                    <a:pt x="35420" y="249596"/>
                    <a:pt x="8178" y="230356"/>
                    <a:pt x="1034" y="182541"/>
                  </a:cubicBezTo>
                  <a:cubicBezTo>
                    <a:pt x="-5728" y="137488"/>
                    <a:pt x="20846" y="96054"/>
                    <a:pt x="75520" y="80909"/>
                  </a:cubicBezTo>
                  <a:cubicBezTo>
                    <a:pt x="149529" y="60525"/>
                    <a:pt x="225348" y="46619"/>
                    <a:pt x="300119" y="28998"/>
                  </a:cubicBezTo>
                  <a:cubicBezTo>
                    <a:pt x="346887" y="17949"/>
                    <a:pt x="391845" y="-1006"/>
                    <a:pt x="441185" y="42"/>
                  </a:cubicBezTo>
                  <a:cubicBezTo>
                    <a:pt x="490715" y="1090"/>
                    <a:pt x="521576" y="22425"/>
                    <a:pt x="533672" y="65288"/>
                  </a:cubicBezTo>
                  <a:cubicBezTo>
                    <a:pt x="542721" y="97292"/>
                    <a:pt x="519766" y="138440"/>
                    <a:pt x="481856" y="160443"/>
                  </a:cubicBezTo>
                  <a:cubicBezTo>
                    <a:pt x="460139" y="173016"/>
                    <a:pt x="435755" y="173873"/>
                    <a:pt x="412419" y="179683"/>
                  </a:cubicBezTo>
                  <a:cubicBezTo>
                    <a:pt x="323837" y="201591"/>
                    <a:pt x="235445" y="224260"/>
                    <a:pt x="146767" y="245596"/>
                  </a:cubicBezTo>
                  <a:cubicBezTo>
                    <a:pt x="130384" y="249502"/>
                    <a:pt x="112953" y="248930"/>
                    <a:pt x="107333" y="249502"/>
                  </a:cubicBezTo>
                  <a:close/>
                </a:path>
              </a:pathLst>
            </a:custGeom>
            <a:solidFill>
              <a:srgbClr val="FC5C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Полилиния: фигура 16">
              <a:extLst>
                <a:ext uri="{FF2B5EF4-FFF2-40B4-BE49-F238E27FC236}">
                  <a16:creationId xmlns:a16="http://schemas.microsoft.com/office/drawing/2014/main" id="{11A4B328-BE72-72AF-4192-E6103BFB04FB}"/>
                </a:ext>
              </a:extLst>
            </p:cNvPr>
            <p:cNvSpPr/>
            <p:nvPr/>
          </p:nvSpPr>
          <p:spPr>
            <a:xfrm>
              <a:off x="7742394" y="4446650"/>
              <a:ext cx="470361" cy="239886"/>
            </a:xfrm>
            <a:custGeom>
              <a:gdLst>
                <a:gd name="connsiteX0" fmla="*/ 256129 w 470361"/>
                <a:gd name="connsiteY0" fmla="*/ 0 h 239886"/>
                <a:gd name="connsiteX1" fmla="*/ 334710 w 470361"/>
                <a:gd name="connsiteY1" fmla="*/ 15907 h 239886"/>
                <a:gd name="connsiteX2" fmla="*/ 470156 w 470361"/>
                <a:gd name="connsiteY2" fmla="*/ 23717 h 239886"/>
                <a:gd name="connsiteX3" fmla="*/ 404624 w 470361"/>
                <a:gd name="connsiteY3" fmla="*/ 121444 h 239886"/>
                <a:gd name="connsiteX4" fmla="*/ 129066 w 470361"/>
                <a:gd name="connsiteY4" fmla="*/ 230124 h 239886"/>
                <a:gd name="connsiteX5" fmla="*/ 28005 w 470361"/>
                <a:gd name="connsiteY5" fmla="*/ 215075 h 239886"/>
                <a:gd name="connsiteX6" fmla="*/ 59724 w 470361"/>
                <a:gd name="connsiteY6" fmla="*/ 71914 h 239886"/>
                <a:gd name="connsiteX7" fmla="*/ 256129 w 470361"/>
                <a:gd name="connsiteY7" fmla="*/ 0 h 23988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0360" h="239885">
                  <a:moveTo>
                    <a:pt x="256129" y="0"/>
                  </a:moveTo>
                  <a:cubicBezTo>
                    <a:pt x="282132" y="6191"/>
                    <a:pt x="308993" y="6668"/>
                    <a:pt x="334710" y="15907"/>
                  </a:cubicBezTo>
                  <a:cubicBezTo>
                    <a:pt x="378620" y="31718"/>
                    <a:pt x="424150" y="36957"/>
                    <a:pt x="470156" y="23717"/>
                  </a:cubicBezTo>
                  <a:cubicBezTo>
                    <a:pt x="472823" y="72771"/>
                    <a:pt x="449486" y="103918"/>
                    <a:pt x="404624" y="121444"/>
                  </a:cubicBezTo>
                  <a:cubicBezTo>
                    <a:pt x="312612" y="157353"/>
                    <a:pt x="221077" y="194310"/>
                    <a:pt x="129066" y="230124"/>
                  </a:cubicBezTo>
                  <a:cubicBezTo>
                    <a:pt x="93061" y="244126"/>
                    <a:pt x="57723" y="246221"/>
                    <a:pt x="28005" y="215075"/>
                  </a:cubicBezTo>
                  <a:cubicBezTo>
                    <a:pt x="-17619" y="167164"/>
                    <a:pt x="-7808" y="102013"/>
                    <a:pt x="59724" y="71914"/>
                  </a:cubicBezTo>
                  <a:cubicBezTo>
                    <a:pt x="122970" y="43720"/>
                    <a:pt x="186025" y="11144"/>
                    <a:pt x="256129" y="0"/>
                  </a:cubicBezTo>
                  <a:close/>
                </a:path>
              </a:pathLst>
            </a:custGeom>
            <a:solidFill>
              <a:srgbClr val="FC5C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Полилиния: фигура 17">
              <a:extLst>
                <a:ext uri="{FF2B5EF4-FFF2-40B4-BE49-F238E27FC236}">
                  <a16:creationId xmlns:a16="http://schemas.microsoft.com/office/drawing/2014/main" id="{7BF02450-3F52-F250-424E-7077FE938D8B}"/>
                </a:ext>
              </a:extLst>
            </p:cNvPr>
            <p:cNvSpPr/>
            <p:nvPr/>
          </p:nvSpPr>
          <p:spPr>
            <a:xfrm>
              <a:off x="6857564" y="3432398"/>
              <a:ext cx="408487" cy="285944"/>
            </a:xfrm>
            <a:custGeom>
              <a:gdLst>
                <a:gd name="connsiteX0" fmla="*/ 164933 w 408487"/>
                <a:gd name="connsiteY0" fmla="*/ 284257 h 285944"/>
                <a:gd name="connsiteX1" fmla="*/ 69968 w 408487"/>
                <a:gd name="connsiteY1" fmla="*/ 282923 h 285944"/>
                <a:gd name="connsiteX2" fmla="*/ 1864 w 408487"/>
                <a:gd name="connsiteY2" fmla="*/ 229869 h 285944"/>
                <a:gd name="connsiteX3" fmla="*/ 66444 w 408487"/>
                <a:gd name="connsiteY3" fmla="*/ 153097 h 285944"/>
                <a:gd name="connsiteX4" fmla="*/ 139691 w 408487"/>
                <a:gd name="connsiteY4" fmla="*/ 152621 h 285944"/>
                <a:gd name="connsiteX5" fmla="*/ 207224 w 408487"/>
                <a:gd name="connsiteY5" fmla="*/ 98234 h 285944"/>
                <a:gd name="connsiteX6" fmla="*/ 367053 w 408487"/>
                <a:gd name="connsiteY6" fmla="*/ 19462 h 285944"/>
                <a:gd name="connsiteX7" fmla="*/ 408487 w 408487"/>
                <a:gd name="connsiteY7" fmla="*/ 82231 h 285944"/>
                <a:gd name="connsiteX8" fmla="*/ 360385 w 408487"/>
                <a:gd name="connsiteY8" fmla="*/ 124332 h 285944"/>
                <a:gd name="connsiteX9" fmla="*/ 324095 w 408487"/>
                <a:gd name="connsiteY9" fmla="*/ 162146 h 285944"/>
                <a:gd name="connsiteX10" fmla="*/ 179601 w 408487"/>
                <a:gd name="connsiteY10" fmla="*/ 284828 h 285944"/>
                <a:gd name="connsiteX11" fmla="*/ 164933 w 408487"/>
                <a:gd name="connsiteY11" fmla="*/ 284828 h 285944"/>
                <a:gd name="connsiteX12" fmla="*/ 164933 w 408487"/>
                <a:gd name="connsiteY12" fmla="*/ 284257 h 28594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8487" h="285944">
                  <a:moveTo>
                    <a:pt x="164933" y="284257"/>
                  </a:moveTo>
                  <a:cubicBezTo>
                    <a:pt x="133214" y="284257"/>
                    <a:pt x="100544" y="288829"/>
                    <a:pt x="69968" y="282923"/>
                  </a:cubicBezTo>
                  <a:cubicBezTo>
                    <a:pt x="41203" y="277303"/>
                    <a:pt x="7103" y="271684"/>
                    <a:pt x="1864" y="229869"/>
                  </a:cubicBezTo>
                  <a:cubicBezTo>
                    <a:pt x="-5470" y="171671"/>
                    <a:pt x="7389" y="154717"/>
                    <a:pt x="66444" y="153097"/>
                  </a:cubicBezTo>
                  <a:cubicBezTo>
                    <a:pt x="90828" y="152431"/>
                    <a:pt x="115307" y="153097"/>
                    <a:pt x="139691" y="152621"/>
                  </a:cubicBezTo>
                  <a:cubicBezTo>
                    <a:pt x="190936" y="151573"/>
                    <a:pt x="198651" y="145192"/>
                    <a:pt x="207224" y="98234"/>
                  </a:cubicBezTo>
                  <a:cubicBezTo>
                    <a:pt x="224178" y="5270"/>
                    <a:pt x="284567" y="-23401"/>
                    <a:pt x="367053" y="19462"/>
                  </a:cubicBezTo>
                  <a:cubicBezTo>
                    <a:pt x="394580" y="33749"/>
                    <a:pt x="408582" y="57657"/>
                    <a:pt x="408487" y="82231"/>
                  </a:cubicBezTo>
                  <a:cubicBezTo>
                    <a:pt x="408392" y="103948"/>
                    <a:pt x="393151" y="126523"/>
                    <a:pt x="360385" y="124332"/>
                  </a:cubicBezTo>
                  <a:cubicBezTo>
                    <a:pt x="338002" y="122808"/>
                    <a:pt x="327810" y="139953"/>
                    <a:pt x="324095" y="162146"/>
                  </a:cubicBezTo>
                  <a:cubicBezTo>
                    <a:pt x="303617" y="284828"/>
                    <a:pt x="303331" y="284828"/>
                    <a:pt x="179601" y="284828"/>
                  </a:cubicBezTo>
                  <a:cubicBezTo>
                    <a:pt x="174743" y="284828"/>
                    <a:pt x="169885" y="284828"/>
                    <a:pt x="164933" y="284828"/>
                  </a:cubicBezTo>
                  <a:cubicBezTo>
                    <a:pt x="164933" y="284638"/>
                    <a:pt x="164933" y="284447"/>
                    <a:pt x="164933" y="284257"/>
                  </a:cubicBezTo>
                  <a:close/>
                </a:path>
              </a:pathLst>
            </a:custGeom>
            <a:solidFill>
              <a:srgbClr val="71A7D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Полилиния: фигура 18">
              <a:extLst>
                <a:ext uri="{FF2B5EF4-FFF2-40B4-BE49-F238E27FC236}">
                  <a16:creationId xmlns:a16="http://schemas.microsoft.com/office/drawing/2014/main" id="{5856D3EE-E1C3-4D3E-8065-E3FD78E6BFF6}"/>
                </a:ext>
              </a:extLst>
            </p:cNvPr>
            <p:cNvSpPr/>
            <p:nvPr/>
          </p:nvSpPr>
          <p:spPr>
            <a:xfrm>
              <a:off x="4678869" y="858879"/>
              <a:ext cx="2387440" cy="2390111"/>
            </a:xfrm>
            <a:custGeom>
              <a:gdLst>
                <a:gd name="connsiteX0" fmla="*/ 1197294 w 2387440"/>
                <a:gd name="connsiteY0" fmla="*/ 2390099 h 2390111"/>
                <a:gd name="connsiteX1" fmla="*/ 305944 w 2387440"/>
                <a:gd name="connsiteY1" fmla="*/ 1989477 h 2390111"/>
                <a:gd name="connsiteX2" fmla="*/ 1 w 2387440"/>
                <a:gd name="connsiteY2" fmla="*/ 1197854 h 2390111"/>
                <a:gd name="connsiteX3" fmla="*/ 383287 w 2387440"/>
                <a:gd name="connsiteY3" fmla="*/ 320792 h 2390111"/>
                <a:gd name="connsiteX4" fmla="*/ 1213772 w 2387440"/>
                <a:gd name="connsiteY4" fmla="*/ 181 h 2390111"/>
                <a:gd name="connsiteX5" fmla="*/ 2387157 w 2387440"/>
                <a:gd name="connsiteY5" fmla="*/ 1227953 h 2390111"/>
                <a:gd name="connsiteX6" fmla="*/ 1197294 w 2387440"/>
                <a:gd name="connsiteY6" fmla="*/ 2390099 h 2390111"/>
                <a:gd name="connsiteX7" fmla="*/ 1198532 w 2387440"/>
                <a:gd name="connsiteY7" fmla="*/ 158391 h 2390111"/>
                <a:gd name="connsiteX8" fmla="*/ 459678 w 2387440"/>
                <a:gd name="connsiteY8" fmla="*/ 452713 h 2390111"/>
                <a:gd name="connsiteX9" fmla="*/ 146400 w 2387440"/>
                <a:gd name="connsiteY9" fmla="*/ 1185186 h 2390111"/>
                <a:gd name="connsiteX10" fmla="*/ 445676 w 2387440"/>
                <a:gd name="connsiteY10" fmla="*/ 1923945 h 2390111"/>
                <a:gd name="connsiteX11" fmla="*/ 1168909 w 2387440"/>
                <a:gd name="connsiteY11" fmla="*/ 2241318 h 2390111"/>
                <a:gd name="connsiteX12" fmla="*/ 2240853 w 2387440"/>
                <a:gd name="connsiteY12" fmla="*/ 1158040 h 2390111"/>
                <a:gd name="connsiteX13" fmla="*/ 1198532 w 2387440"/>
                <a:gd name="connsiteY13" fmla="*/ 158391 h 239011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87440" h="2390111">
                  <a:moveTo>
                    <a:pt x="1197294" y="2390099"/>
                  </a:moveTo>
                  <a:cubicBezTo>
                    <a:pt x="842773" y="2384765"/>
                    <a:pt x="546355" y="2252462"/>
                    <a:pt x="305944" y="1989477"/>
                  </a:cubicBezTo>
                  <a:cubicBezTo>
                    <a:pt x="100204" y="1764497"/>
                    <a:pt x="-380" y="1493796"/>
                    <a:pt x="1" y="1197854"/>
                  </a:cubicBezTo>
                  <a:cubicBezTo>
                    <a:pt x="382" y="857145"/>
                    <a:pt x="127160" y="557584"/>
                    <a:pt x="383287" y="320792"/>
                  </a:cubicBezTo>
                  <a:cubicBezTo>
                    <a:pt x="618078" y="103717"/>
                    <a:pt x="898304" y="-5058"/>
                    <a:pt x="1213772" y="181"/>
                  </a:cubicBezTo>
                  <a:cubicBezTo>
                    <a:pt x="1846518" y="10753"/>
                    <a:pt x="2401825" y="527104"/>
                    <a:pt x="2387157" y="1227953"/>
                  </a:cubicBezTo>
                  <a:cubicBezTo>
                    <a:pt x="2374393" y="1846411"/>
                    <a:pt x="1856995" y="2393147"/>
                    <a:pt x="1197294" y="2390099"/>
                  </a:cubicBezTo>
                  <a:close/>
                  <a:moveTo>
                    <a:pt x="1198532" y="158391"/>
                  </a:moveTo>
                  <a:cubicBezTo>
                    <a:pt x="869824" y="140960"/>
                    <a:pt x="629699" y="288693"/>
                    <a:pt x="459678" y="452713"/>
                  </a:cubicBezTo>
                  <a:cubicBezTo>
                    <a:pt x="254414" y="650738"/>
                    <a:pt x="148400" y="904770"/>
                    <a:pt x="146400" y="1185186"/>
                  </a:cubicBezTo>
                  <a:cubicBezTo>
                    <a:pt x="144400" y="1465126"/>
                    <a:pt x="245079" y="1718300"/>
                    <a:pt x="445676" y="1923945"/>
                  </a:cubicBezTo>
                  <a:cubicBezTo>
                    <a:pt x="644082" y="2127399"/>
                    <a:pt x="887255" y="2233317"/>
                    <a:pt x="1168909" y="2241318"/>
                  </a:cubicBezTo>
                  <a:cubicBezTo>
                    <a:pt x="1761936" y="2258273"/>
                    <a:pt x="2257426" y="1770021"/>
                    <a:pt x="2240853" y="1158040"/>
                  </a:cubicBezTo>
                  <a:cubicBezTo>
                    <a:pt x="2226470" y="629021"/>
                    <a:pt x="1757745" y="133626"/>
                    <a:pt x="1198532" y="158391"/>
                  </a:cubicBezTo>
                  <a:close/>
                </a:path>
              </a:pathLst>
            </a:custGeom>
            <a:solidFill>
              <a:srgbClr val="FC5C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Полилиния: фигура 19">
              <a:extLst>
                <a:ext uri="{FF2B5EF4-FFF2-40B4-BE49-F238E27FC236}">
                  <a16:creationId xmlns:a16="http://schemas.microsoft.com/office/drawing/2014/main" id="{52EE5E0C-B367-5006-6D6F-2CA3B3A310BE}"/>
                </a:ext>
              </a:extLst>
            </p:cNvPr>
            <p:cNvSpPr/>
            <p:nvPr/>
          </p:nvSpPr>
          <p:spPr>
            <a:xfrm>
              <a:off x="3466717" y="3658749"/>
              <a:ext cx="503992" cy="514080"/>
            </a:xfrm>
            <a:custGeom>
              <a:gdLst>
                <a:gd name="connsiteX0" fmla="*/ 502922 w 503992"/>
                <a:gd name="connsiteY0" fmla="*/ 261931 h 514080"/>
                <a:gd name="connsiteX1" fmla="*/ 251748 w 503992"/>
                <a:gd name="connsiteY1" fmla="*/ 514058 h 514080"/>
                <a:gd name="connsiteX2" fmla="*/ 97 w 503992"/>
                <a:gd name="connsiteY2" fmla="*/ 253263 h 514080"/>
                <a:gd name="connsiteX3" fmla="*/ 255367 w 503992"/>
                <a:gd name="connsiteY3" fmla="*/ 89 h 514080"/>
                <a:gd name="connsiteX4" fmla="*/ 502922 w 503992"/>
                <a:gd name="connsiteY4" fmla="*/ 261931 h 51408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3992" h="514080">
                  <a:moveTo>
                    <a:pt x="502922" y="261931"/>
                  </a:moveTo>
                  <a:cubicBezTo>
                    <a:pt x="516543" y="416712"/>
                    <a:pt x="360619" y="512153"/>
                    <a:pt x="251748" y="514058"/>
                  </a:cubicBezTo>
                  <a:cubicBezTo>
                    <a:pt x="127923" y="516153"/>
                    <a:pt x="-4094" y="372611"/>
                    <a:pt x="97" y="253263"/>
                  </a:cubicBezTo>
                  <a:cubicBezTo>
                    <a:pt x="4574" y="128105"/>
                    <a:pt x="120970" y="-3912"/>
                    <a:pt x="255367" y="89"/>
                  </a:cubicBezTo>
                  <a:cubicBezTo>
                    <a:pt x="387860" y="3994"/>
                    <a:pt x="517114" y="107245"/>
                    <a:pt x="502922" y="261931"/>
                  </a:cubicBezTo>
                  <a:close/>
                </a:path>
              </a:pathLst>
            </a:custGeom>
            <a:solidFill>
              <a:srgbClr val="FC5C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Полилиния: фигура 20">
              <a:extLst>
                <a:ext uri="{FF2B5EF4-FFF2-40B4-BE49-F238E27FC236}">
                  <a16:creationId xmlns:a16="http://schemas.microsoft.com/office/drawing/2014/main" id="{E06220D2-9DF7-6ECB-2C4A-4E7822C7020A}"/>
                </a:ext>
              </a:extLst>
            </p:cNvPr>
            <p:cNvSpPr/>
            <p:nvPr/>
          </p:nvSpPr>
          <p:spPr>
            <a:xfrm>
              <a:off x="7855636" y="3145052"/>
              <a:ext cx="501226" cy="513311"/>
            </a:xfrm>
            <a:custGeom>
              <a:gdLst>
                <a:gd name="connsiteX0" fmla="*/ 500361 w 501226"/>
                <a:gd name="connsiteY0" fmla="*/ 262897 h 513311"/>
                <a:gd name="connsiteX1" fmla="*/ 252996 w 501226"/>
                <a:gd name="connsiteY1" fmla="*/ 513309 h 513311"/>
                <a:gd name="connsiteX2" fmla="*/ 108 w 501226"/>
                <a:gd name="connsiteY2" fmla="*/ 246704 h 513311"/>
                <a:gd name="connsiteX3" fmla="*/ 250996 w 501226"/>
                <a:gd name="connsiteY3" fmla="*/ 7 h 513311"/>
                <a:gd name="connsiteX4" fmla="*/ 500361 w 501226"/>
                <a:gd name="connsiteY4" fmla="*/ 262897 h 51331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225" h="513311">
                  <a:moveTo>
                    <a:pt x="500361" y="262897"/>
                  </a:moveTo>
                  <a:cubicBezTo>
                    <a:pt x="512839" y="382055"/>
                    <a:pt x="388537" y="513976"/>
                    <a:pt x="252996" y="513309"/>
                  </a:cubicBezTo>
                  <a:cubicBezTo>
                    <a:pt x="103835" y="512452"/>
                    <a:pt x="4965" y="404153"/>
                    <a:pt x="108" y="246704"/>
                  </a:cubicBezTo>
                  <a:cubicBezTo>
                    <a:pt x="-4560" y="95828"/>
                    <a:pt x="143554" y="-946"/>
                    <a:pt x="250996" y="7"/>
                  </a:cubicBezTo>
                  <a:cubicBezTo>
                    <a:pt x="373869" y="1150"/>
                    <a:pt x="513505" y="106592"/>
                    <a:pt x="500361" y="262897"/>
                  </a:cubicBezTo>
                  <a:close/>
                </a:path>
              </a:pathLst>
            </a:custGeom>
            <a:solidFill>
              <a:srgbClr val="FC5C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Полилиния: фигура 21">
              <a:extLst>
                <a:ext uri="{FF2B5EF4-FFF2-40B4-BE49-F238E27FC236}">
                  <a16:creationId xmlns:a16="http://schemas.microsoft.com/office/drawing/2014/main" id="{7B7EC981-5D8A-2499-2427-9715310E739B}"/>
                </a:ext>
              </a:extLst>
            </p:cNvPr>
            <p:cNvSpPr/>
            <p:nvPr/>
          </p:nvSpPr>
          <p:spPr>
            <a:xfrm>
              <a:off x="5069666" y="1252262"/>
              <a:ext cx="1615182" cy="1614524"/>
            </a:xfrm>
            <a:custGeom>
              <a:gdLst>
                <a:gd name="connsiteX0" fmla="*/ 807068 w 1615182"/>
                <a:gd name="connsiteY0" fmla="*/ 275 h 1614524"/>
                <a:gd name="connsiteX1" fmla="*/ 1056242 w 1615182"/>
                <a:gd name="connsiteY1" fmla="*/ 370 h 1614524"/>
                <a:gd name="connsiteX2" fmla="*/ 1144444 w 1615182"/>
                <a:gd name="connsiteY2" fmla="*/ 91715 h 1614524"/>
                <a:gd name="connsiteX3" fmla="*/ 1143301 w 1615182"/>
                <a:gd name="connsiteY3" fmla="*/ 421565 h 1614524"/>
                <a:gd name="connsiteX4" fmla="*/ 1193211 w 1615182"/>
                <a:gd name="connsiteY4" fmla="*/ 470429 h 1614524"/>
                <a:gd name="connsiteX5" fmla="*/ 1537064 w 1615182"/>
                <a:gd name="connsiteY5" fmla="*/ 465761 h 1614524"/>
                <a:gd name="connsiteX6" fmla="*/ 1613264 w 1615182"/>
                <a:gd name="connsiteY6" fmla="*/ 535865 h 1614524"/>
                <a:gd name="connsiteX7" fmla="*/ 1613740 w 1615182"/>
                <a:gd name="connsiteY7" fmla="*/ 719127 h 1614524"/>
                <a:gd name="connsiteX8" fmla="*/ 1614978 w 1615182"/>
                <a:gd name="connsiteY8" fmla="*/ 1048882 h 1614524"/>
                <a:gd name="connsiteX9" fmla="*/ 1514871 w 1615182"/>
                <a:gd name="connsiteY9" fmla="*/ 1145656 h 1614524"/>
                <a:gd name="connsiteX10" fmla="*/ 1192450 w 1615182"/>
                <a:gd name="connsiteY10" fmla="*/ 1143656 h 1614524"/>
                <a:gd name="connsiteX11" fmla="*/ 1143491 w 1615182"/>
                <a:gd name="connsiteY11" fmla="*/ 1193567 h 1614524"/>
                <a:gd name="connsiteX12" fmla="*/ 1144444 w 1615182"/>
                <a:gd name="connsiteY12" fmla="*/ 1523418 h 1614524"/>
                <a:gd name="connsiteX13" fmla="*/ 1055290 w 1615182"/>
                <a:gd name="connsiteY13" fmla="*/ 1614095 h 1614524"/>
                <a:gd name="connsiteX14" fmla="*/ 556846 w 1615182"/>
                <a:gd name="connsiteY14" fmla="*/ 1614095 h 1614524"/>
                <a:gd name="connsiteX15" fmla="*/ 469597 w 1615182"/>
                <a:gd name="connsiteY15" fmla="*/ 1526180 h 1614524"/>
                <a:gd name="connsiteX16" fmla="*/ 470264 w 1615182"/>
                <a:gd name="connsiteY16" fmla="*/ 1188995 h 1614524"/>
                <a:gd name="connsiteX17" fmla="*/ 424068 w 1615182"/>
                <a:gd name="connsiteY17" fmla="*/ 1143846 h 1614524"/>
                <a:gd name="connsiteX18" fmla="*/ 86883 w 1615182"/>
                <a:gd name="connsiteY18" fmla="*/ 1144418 h 1614524"/>
                <a:gd name="connsiteX19" fmla="*/ 110 w 1615182"/>
                <a:gd name="connsiteY19" fmla="*/ 1056216 h 1614524"/>
                <a:gd name="connsiteX20" fmla="*/ 110 w 1615182"/>
                <a:gd name="connsiteY20" fmla="*/ 565107 h 1614524"/>
                <a:gd name="connsiteX21" fmla="*/ 92026 w 1615182"/>
                <a:gd name="connsiteY21" fmla="*/ 469857 h 1614524"/>
                <a:gd name="connsiteX22" fmla="*/ 414543 w 1615182"/>
                <a:gd name="connsiteY22" fmla="*/ 469667 h 1614524"/>
                <a:gd name="connsiteX23" fmla="*/ 469311 w 1615182"/>
                <a:gd name="connsiteY23" fmla="*/ 412898 h 1614524"/>
                <a:gd name="connsiteX24" fmla="*/ 469597 w 1615182"/>
                <a:gd name="connsiteY24" fmla="*/ 68379 h 1614524"/>
                <a:gd name="connsiteX25" fmla="*/ 535796 w 1615182"/>
                <a:gd name="connsiteY25" fmla="*/ 465 h 1614524"/>
                <a:gd name="connsiteX26" fmla="*/ 807068 w 1615182"/>
                <a:gd name="connsiteY26" fmla="*/ 275 h 1614524"/>
                <a:gd name="connsiteX27" fmla="*/ 134984 w 1615182"/>
                <a:gd name="connsiteY27" fmla="*/ 989922 h 1614524"/>
                <a:gd name="connsiteX28" fmla="*/ 205755 w 1615182"/>
                <a:gd name="connsiteY28" fmla="*/ 997542 h 1614524"/>
                <a:gd name="connsiteX29" fmla="*/ 528081 w 1615182"/>
                <a:gd name="connsiteY29" fmla="*/ 998114 h 1614524"/>
                <a:gd name="connsiteX30" fmla="*/ 601614 w 1615182"/>
                <a:gd name="connsiteY30" fmla="*/ 1074123 h 1614524"/>
                <a:gd name="connsiteX31" fmla="*/ 601233 w 1615182"/>
                <a:gd name="connsiteY31" fmla="*/ 1425786 h 1614524"/>
                <a:gd name="connsiteX32" fmla="*/ 642476 w 1615182"/>
                <a:gd name="connsiteY32" fmla="*/ 1468268 h 1614524"/>
                <a:gd name="connsiteX33" fmla="*/ 950134 w 1615182"/>
                <a:gd name="connsiteY33" fmla="*/ 1468553 h 1614524"/>
                <a:gd name="connsiteX34" fmla="*/ 998711 w 1615182"/>
                <a:gd name="connsiteY34" fmla="*/ 1418262 h 1614524"/>
                <a:gd name="connsiteX35" fmla="*/ 998140 w 1615182"/>
                <a:gd name="connsiteY35" fmla="*/ 1088601 h 1614524"/>
                <a:gd name="connsiteX36" fmla="*/ 1087198 w 1615182"/>
                <a:gd name="connsiteY36" fmla="*/ 998209 h 1614524"/>
                <a:gd name="connsiteX37" fmla="*/ 1416859 w 1615182"/>
                <a:gd name="connsiteY37" fmla="*/ 998685 h 1614524"/>
                <a:gd name="connsiteX38" fmla="*/ 1468198 w 1615182"/>
                <a:gd name="connsiteY38" fmla="*/ 951346 h 1614524"/>
                <a:gd name="connsiteX39" fmla="*/ 1468008 w 1615182"/>
                <a:gd name="connsiteY39" fmla="*/ 651118 h 1614524"/>
                <a:gd name="connsiteX40" fmla="*/ 1419049 w 1615182"/>
                <a:gd name="connsiteY40" fmla="*/ 601302 h 1614524"/>
                <a:gd name="connsiteX41" fmla="*/ 1118726 w 1615182"/>
                <a:gd name="connsiteY41" fmla="*/ 602731 h 1614524"/>
                <a:gd name="connsiteX42" fmla="*/ 997377 w 1615182"/>
                <a:gd name="connsiteY42" fmla="*/ 477763 h 1614524"/>
                <a:gd name="connsiteX43" fmla="*/ 998711 w 1615182"/>
                <a:gd name="connsiteY43" fmla="*/ 177440 h 1614524"/>
                <a:gd name="connsiteX44" fmla="*/ 952801 w 1615182"/>
                <a:gd name="connsiteY44" fmla="*/ 132006 h 1614524"/>
                <a:gd name="connsiteX45" fmla="*/ 659811 w 1615182"/>
                <a:gd name="connsiteY45" fmla="*/ 132958 h 1614524"/>
                <a:gd name="connsiteX46" fmla="*/ 602090 w 1615182"/>
                <a:gd name="connsiteY46" fmla="*/ 193251 h 1614524"/>
                <a:gd name="connsiteX47" fmla="*/ 601709 w 1615182"/>
                <a:gd name="connsiteY47" fmla="*/ 530246 h 1614524"/>
                <a:gd name="connsiteX48" fmla="*/ 531986 w 1615182"/>
                <a:gd name="connsiteY48" fmla="*/ 601874 h 1614524"/>
                <a:gd name="connsiteX49" fmla="*/ 209660 w 1615182"/>
                <a:gd name="connsiteY49" fmla="*/ 602255 h 1614524"/>
                <a:gd name="connsiteX50" fmla="*/ 132508 w 1615182"/>
                <a:gd name="connsiteY50" fmla="*/ 680550 h 1614524"/>
                <a:gd name="connsiteX51" fmla="*/ 134984 w 1615182"/>
                <a:gd name="connsiteY51" fmla="*/ 989922 h 16145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615182" h="1614524">
                  <a:moveTo>
                    <a:pt x="807068" y="275"/>
                  </a:moveTo>
                  <a:cubicBezTo>
                    <a:pt x="890126" y="275"/>
                    <a:pt x="973184" y="179"/>
                    <a:pt x="1056242" y="370"/>
                  </a:cubicBezTo>
                  <a:cubicBezTo>
                    <a:pt x="1144158" y="465"/>
                    <a:pt x="1144348" y="560"/>
                    <a:pt x="1144444" y="91715"/>
                  </a:cubicBezTo>
                  <a:cubicBezTo>
                    <a:pt x="1144539" y="201633"/>
                    <a:pt x="1145872" y="311647"/>
                    <a:pt x="1143301" y="421565"/>
                  </a:cubicBezTo>
                  <a:cubicBezTo>
                    <a:pt x="1142443" y="460523"/>
                    <a:pt x="1155397" y="471857"/>
                    <a:pt x="1193211" y="470429"/>
                  </a:cubicBezTo>
                  <a:cubicBezTo>
                    <a:pt x="1307797" y="466143"/>
                    <a:pt x="1422478" y="474810"/>
                    <a:pt x="1537064" y="465761"/>
                  </a:cubicBezTo>
                  <a:cubicBezTo>
                    <a:pt x="1586308" y="461856"/>
                    <a:pt x="1611359" y="483383"/>
                    <a:pt x="1613264" y="535865"/>
                  </a:cubicBezTo>
                  <a:cubicBezTo>
                    <a:pt x="1615455" y="596826"/>
                    <a:pt x="1613740" y="657976"/>
                    <a:pt x="1613740" y="719127"/>
                  </a:cubicBezTo>
                  <a:cubicBezTo>
                    <a:pt x="1613740" y="829045"/>
                    <a:pt x="1610502" y="939154"/>
                    <a:pt x="1614978" y="1048882"/>
                  </a:cubicBezTo>
                  <a:cubicBezTo>
                    <a:pt x="1617836" y="1119367"/>
                    <a:pt x="1590976" y="1148895"/>
                    <a:pt x="1514871" y="1145656"/>
                  </a:cubicBezTo>
                  <a:cubicBezTo>
                    <a:pt x="1407524" y="1141084"/>
                    <a:pt x="1299892" y="1146132"/>
                    <a:pt x="1192450" y="1143656"/>
                  </a:cubicBezTo>
                  <a:cubicBezTo>
                    <a:pt x="1153397" y="1142799"/>
                    <a:pt x="1142729" y="1155943"/>
                    <a:pt x="1143491" y="1193567"/>
                  </a:cubicBezTo>
                  <a:cubicBezTo>
                    <a:pt x="1145682" y="1303485"/>
                    <a:pt x="1144825" y="1413404"/>
                    <a:pt x="1144444" y="1523418"/>
                  </a:cubicBezTo>
                  <a:cubicBezTo>
                    <a:pt x="1144158" y="1599808"/>
                    <a:pt x="1130727" y="1613810"/>
                    <a:pt x="1055290" y="1614095"/>
                  </a:cubicBezTo>
                  <a:cubicBezTo>
                    <a:pt x="889174" y="1614667"/>
                    <a:pt x="722962" y="1614667"/>
                    <a:pt x="556846" y="1614095"/>
                  </a:cubicBezTo>
                  <a:cubicBezTo>
                    <a:pt x="476455" y="1613810"/>
                    <a:pt x="469788" y="1606571"/>
                    <a:pt x="469597" y="1526180"/>
                  </a:cubicBezTo>
                  <a:cubicBezTo>
                    <a:pt x="469407" y="1413785"/>
                    <a:pt x="468264" y="1301390"/>
                    <a:pt x="470264" y="1188995"/>
                  </a:cubicBezTo>
                  <a:cubicBezTo>
                    <a:pt x="470931" y="1152990"/>
                    <a:pt x="458643" y="1143275"/>
                    <a:pt x="424068" y="1143846"/>
                  </a:cubicBezTo>
                  <a:cubicBezTo>
                    <a:pt x="311673" y="1145751"/>
                    <a:pt x="199278" y="1144989"/>
                    <a:pt x="86883" y="1144418"/>
                  </a:cubicBezTo>
                  <a:cubicBezTo>
                    <a:pt x="6206" y="1143942"/>
                    <a:pt x="205" y="1137465"/>
                    <a:pt x="110" y="1056216"/>
                  </a:cubicBezTo>
                  <a:cubicBezTo>
                    <a:pt x="-81" y="892482"/>
                    <a:pt x="15" y="728842"/>
                    <a:pt x="110" y="565107"/>
                  </a:cubicBezTo>
                  <a:cubicBezTo>
                    <a:pt x="205" y="470143"/>
                    <a:pt x="300" y="469952"/>
                    <a:pt x="92026" y="469857"/>
                  </a:cubicBezTo>
                  <a:cubicBezTo>
                    <a:pt x="199564" y="469762"/>
                    <a:pt x="307006" y="470143"/>
                    <a:pt x="414543" y="469667"/>
                  </a:cubicBezTo>
                  <a:cubicBezTo>
                    <a:pt x="468550" y="469476"/>
                    <a:pt x="469121" y="468810"/>
                    <a:pt x="469311" y="412898"/>
                  </a:cubicBezTo>
                  <a:cubicBezTo>
                    <a:pt x="469692" y="298026"/>
                    <a:pt x="468931" y="183250"/>
                    <a:pt x="469597" y="68379"/>
                  </a:cubicBezTo>
                  <a:cubicBezTo>
                    <a:pt x="469978" y="5799"/>
                    <a:pt x="474741" y="1037"/>
                    <a:pt x="535796" y="465"/>
                  </a:cubicBezTo>
                  <a:cubicBezTo>
                    <a:pt x="626284" y="-392"/>
                    <a:pt x="716676" y="179"/>
                    <a:pt x="807068" y="275"/>
                  </a:cubicBezTo>
                  <a:close/>
                  <a:moveTo>
                    <a:pt x="134984" y="989922"/>
                  </a:moveTo>
                  <a:cubicBezTo>
                    <a:pt x="157082" y="1004877"/>
                    <a:pt x="182133" y="997257"/>
                    <a:pt x="205755" y="997542"/>
                  </a:cubicBezTo>
                  <a:cubicBezTo>
                    <a:pt x="313197" y="998399"/>
                    <a:pt x="420639" y="997542"/>
                    <a:pt x="528081" y="998114"/>
                  </a:cubicBezTo>
                  <a:cubicBezTo>
                    <a:pt x="597327" y="998495"/>
                    <a:pt x="601328" y="1002876"/>
                    <a:pt x="601614" y="1074123"/>
                  </a:cubicBezTo>
                  <a:cubicBezTo>
                    <a:pt x="601995" y="1191376"/>
                    <a:pt x="602566" y="1308534"/>
                    <a:pt x="601233" y="1425786"/>
                  </a:cubicBezTo>
                  <a:cubicBezTo>
                    <a:pt x="600852" y="1456743"/>
                    <a:pt x="609901" y="1468744"/>
                    <a:pt x="642476" y="1468268"/>
                  </a:cubicBezTo>
                  <a:cubicBezTo>
                    <a:pt x="745060" y="1466553"/>
                    <a:pt x="847644" y="1465887"/>
                    <a:pt x="950134" y="1468553"/>
                  </a:cubicBezTo>
                  <a:cubicBezTo>
                    <a:pt x="989758" y="1469601"/>
                    <a:pt x="999378" y="1455314"/>
                    <a:pt x="998711" y="1418262"/>
                  </a:cubicBezTo>
                  <a:cubicBezTo>
                    <a:pt x="996711" y="1308438"/>
                    <a:pt x="997663" y="1198520"/>
                    <a:pt x="998140" y="1088601"/>
                  </a:cubicBezTo>
                  <a:cubicBezTo>
                    <a:pt x="998425" y="1011544"/>
                    <a:pt x="1011189" y="998495"/>
                    <a:pt x="1087198" y="998209"/>
                  </a:cubicBezTo>
                  <a:cubicBezTo>
                    <a:pt x="1197117" y="997733"/>
                    <a:pt x="1307035" y="997066"/>
                    <a:pt x="1416859" y="998685"/>
                  </a:cubicBezTo>
                  <a:cubicBezTo>
                    <a:pt x="1452292" y="999257"/>
                    <a:pt x="1469436" y="992685"/>
                    <a:pt x="1468198" y="951346"/>
                  </a:cubicBezTo>
                  <a:cubicBezTo>
                    <a:pt x="1465245" y="851334"/>
                    <a:pt x="1465722" y="751131"/>
                    <a:pt x="1468008" y="651118"/>
                  </a:cubicBezTo>
                  <a:cubicBezTo>
                    <a:pt x="1468865" y="613494"/>
                    <a:pt x="1458007" y="600350"/>
                    <a:pt x="1419049" y="601302"/>
                  </a:cubicBezTo>
                  <a:cubicBezTo>
                    <a:pt x="1319037" y="603779"/>
                    <a:pt x="1218739" y="599873"/>
                    <a:pt x="1118726" y="602731"/>
                  </a:cubicBezTo>
                  <a:cubicBezTo>
                    <a:pt x="1011570" y="605779"/>
                    <a:pt x="993853" y="595302"/>
                    <a:pt x="997377" y="477763"/>
                  </a:cubicBezTo>
                  <a:cubicBezTo>
                    <a:pt x="1000330" y="377751"/>
                    <a:pt x="996616" y="277548"/>
                    <a:pt x="998711" y="177440"/>
                  </a:cubicBezTo>
                  <a:cubicBezTo>
                    <a:pt x="999473" y="141816"/>
                    <a:pt x="987757" y="131339"/>
                    <a:pt x="952801" y="132006"/>
                  </a:cubicBezTo>
                  <a:cubicBezTo>
                    <a:pt x="855169" y="134006"/>
                    <a:pt x="757443" y="132006"/>
                    <a:pt x="659811" y="132958"/>
                  </a:cubicBezTo>
                  <a:cubicBezTo>
                    <a:pt x="607710" y="133530"/>
                    <a:pt x="602471" y="139054"/>
                    <a:pt x="602090" y="193251"/>
                  </a:cubicBezTo>
                  <a:cubicBezTo>
                    <a:pt x="601233" y="305551"/>
                    <a:pt x="602185" y="417946"/>
                    <a:pt x="601709" y="530246"/>
                  </a:cubicBezTo>
                  <a:cubicBezTo>
                    <a:pt x="601423" y="597016"/>
                    <a:pt x="597137" y="601493"/>
                    <a:pt x="531986" y="601874"/>
                  </a:cubicBezTo>
                  <a:cubicBezTo>
                    <a:pt x="424544" y="602445"/>
                    <a:pt x="317102" y="601493"/>
                    <a:pt x="209660" y="602255"/>
                  </a:cubicBezTo>
                  <a:cubicBezTo>
                    <a:pt x="122697" y="602826"/>
                    <a:pt x="133650" y="589301"/>
                    <a:pt x="132508" y="680550"/>
                  </a:cubicBezTo>
                  <a:cubicBezTo>
                    <a:pt x="131174" y="783325"/>
                    <a:pt x="146890" y="886195"/>
                    <a:pt x="134984" y="989922"/>
                  </a:cubicBezTo>
                  <a:close/>
                </a:path>
              </a:pathLst>
            </a:custGeom>
            <a:solidFill>
              <a:srgbClr val="FC5C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3" name="Прямоугольник: скругленные верхние углы 22">
            <a:extLst>
              <a:ext uri="{FF2B5EF4-FFF2-40B4-BE49-F238E27FC236}">
                <a16:creationId xmlns:a16="http://schemas.microsoft.com/office/drawing/2014/main" id="{41EDF9B6-E107-B75D-6E40-D21DFBE10CF3}"/>
              </a:ext>
            </a:extLst>
          </p:cNvPr>
          <p:cNvSpPr/>
          <p:nvPr userDrawn="1"/>
        </p:nvSpPr>
        <p:spPr>
          <a:xfrm>
            <a:off x="11417031" y="6427073"/>
            <a:ext cx="433874" cy="434918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71A7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Google Shape;35;p16">
            <a:extLst>
              <a:ext uri="{FF2B5EF4-FFF2-40B4-BE49-F238E27FC236}">
                <a16:creationId xmlns:a16="http://schemas.microsoft.com/office/drawing/2014/main" id="{40D1A91A-5FDF-F9E1-5156-244C02C39F8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440293" y="6497431"/>
            <a:ext cx="410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bg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sp>
        <p:nvSpPr>
          <p:cNvPr id="30" name="Google Shape;30;p16">
            <a:extLst>
              <a:ext uri="{FF2B5EF4-FFF2-40B4-BE49-F238E27FC236}">
                <a16:creationId xmlns:a16="http://schemas.microsoft.com/office/drawing/2014/main" id="{5162733D-6FF7-32CF-6882-7BEA400FD78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5728" y="269172"/>
            <a:ext cx="5732322" cy="3088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800"/>
              <a:buNone/>
              <a:defRPr b="1" cap="all" baseline="0">
                <a:solidFill>
                  <a:schemeClr val="accent1"/>
                </a:solidFill>
                <a:latin typeface="+mj-lt"/>
              </a:defRPr>
            </a:lvl1pPr>
            <a:lvl2pPr lvl="1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79007370"/>
      </p:ext>
    </p:extLst>
  </p:cSld>
  <p:clrMapOvr>
    <a:masterClrMapping/>
  </p:clrMapOvr>
  <p:transition/>
  <p:timing/>
  <p:extLst>
    <p:ext uri="{DCECCB84-F9BA-43D5-87BE-67443E8EF086}">
      <p15:sldGuideLst xmlns:p15="http://schemas.microsoft.com/office/powerpoint/2012/main">
        <p15:guide id="1" orient="horz" pos="2115">
          <p15:clr>
            <a:srgbClr val="FBAE40"/>
          </p15:clr>
        </p15:guide>
        <p15:guide id="2" pos="234">
          <p15:clr>
            <a:srgbClr val="FBAE40"/>
          </p15:clr>
        </p15:guide>
        <p15:guide id="3" pos="7469">
          <p15:clr>
            <a:srgbClr val="FBAE40"/>
          </p15:clr>
        </p15:guide>
        <p15:guide id="4" pos="3908">
          <p15:clr>
            <a:srgbClr val="FBAE40"/>
          </p15:clr>
        </p15:guide>
        <p15:guide id="5" pos="3772">
          <p15:clr>
            <a:srgbClr val="FBAE40"/>
          </p15:clr>
        </p15:guide>
        <p15:guide id="6" orient="horz" pos="4088">
          <p15:clr>
            <a:srgbClr val="FBAE40"/>
          </p15:clr>
        </p15:guide>
        <p15:guide id="7" orient="horz" pos="232">
          <p15:clr>
            <a:srgbClr val="FBAE40"/>
          </p15:clr>
        </p15:guide>
        <p15:guide id="8" orient="horz" pos="2205">
          <p15:clr>
            <a:srgbClr val="FBAE40"/>
          </p15:clr>
        </p15:guide>
      </p15:sldGuideLst>
    </p:ext>
  </p:extLst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theme" Target="../theme/theme1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theme" Target="../theme/theme2.xml" /></Relationships>
</file>

<file path=ppt/slideMasters/_rels/slideMaster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theme" Target="../theme/theme3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</a:xfrm>
      </p:grpSpPr>
      <p:sp>
        <p:nvSpPr>
          <p:cNvPr id="6" name="Google Shape;6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ct val="0"/>
                </a:spcBef>
                <a:spcAft>
                  <a:spcPct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  <p:sldLayoutId id="2147483677" r:id="rId2"/>
    <p:sldLayoutId id="2147483651" r:id="rId3"/>
  </p:sldLayoutIdLst>
  <p:transition/>
  <p:timing/>
  <p:txStyles>
    <p:title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R="0" lvl="0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R="0" lvl="0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R="0" lvl="0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</a:xfrm>
      </p:grpSpPr>
      <p:sp>
        <p:nvSpPr>
          <p:cNvPr id="6" name="Google Shape;6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ct val="0"/>
                </a:spcBef>
                <a:spcAft>
                  <a:spcPct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2905656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3" r:id="rId1"/>
  </p:sldLayoutIdLst>
  <p:transition/>
  <p:timing/>
  <p:txStyles>
    <p:title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R="0" lvl="0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R="0" lvl="0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R="0" lvl="0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</a:xfrm>
      </p:grpSpPr>
      <p:sp>
        <p:nvSpPr>
          <p:cNvPr id="6" name="Google Shape;6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ct val="0"/>
                </a:spcBef>
                <a:spcAft>
                  <a:spcPct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7541580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9" r:id="rId1"/>
  </p:sldLayoutIdLst>
  <p:transition/>
  <p:timing/>
  <p:txStyles>
    <p:title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R="0" lvl="0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R="0" lvl="0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R="0" lvl="0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6.jpeg" /><Relationship Id="rId3" Type="http://schemas.openxmlformats.org/officeDocument/2006/relationships/image" Target="../media/image7.png" /><Relationship Id="rId4" Type="http://schemas.openxmlformats.org/officeDocument/2006/relationships/image" Target="../media/image8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7.png" /><Relationship Id="rId3" Type="http://schemas.openxmlformats.org/officeDocument/2006/relationships/image" Target="../media/image9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0.jpeg" /><Relationship Id="rId3" Type="http://schemas.openxmlformats.org/officeDocument/2006/relationships/image" Target="../media/image11.png" /><Relationship Id="rId4" Type="http://schemas.openxmlformats.org/officeDocument/2006/relationships/image" Target="../media/image12.jpe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3.jpeg" /><Relationship Id="rId3" Type="http://schemas.microsoft.com/office/2007/relationships/hdphoto" Target="../media/image14.wdp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15.jpeg" /><Relationship Id="rId3" Type="http://schemas.openxmlformats.org/officeDocument/2006/relationships/image" Target="../media/image7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15.jpeg" /><Relationship Id="rId3" Type="http://schemas.openxmlformats.org/officeDocument/2006/relationships/image" Target="../media/image7.pn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6.jpeg" /><Relationship Id="rId3" Type="http://schemas.openxmlformats.org/officeDocument/2006/relationships/image" Target="../media/image17.png" /><Relationship Id="rId4" Type="http://schemas.openxmlformats.org/officeDocument/2006/relationships/image" Target="../media/image18.jpe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4.xml" /><Relationship Id="rId3" Type="http://schemas.openxmlformats.org/officeDocument/2006/relationships/hyperlink" Target="mailto:info@navigator-help.ru" TargetMode="External" /><Relationship Id="rId4" Type="http://schemas.openxmlformats.org/officeDocument/2006/relationships/hyperlink" Target="http://www.&#1085;&#1072;&#1074;&#1080;&#1075;&#1072;&#1090;&#1086;&#1088;-&#1087;&#1086;&#1084;&#1086;&#1097;&#1080;.&#1088;&#1092;/" TargetMode="External" /><Relationship Id="rId5" Type="http://schemas.openxmlformats.org/officeDocument/2006/relationships/image" Target="../media/image17.png" /><Relationship Id="rId6" Type="http://schemas.openxmlformats.org/officeDocument/2006/relationships/image" Target="../media/image18.jpeg" /><Relationship Id="rId7" Type="http://schemas.openxmlformats.org/officeDocument/2006/relationships/image" Target="../media/image19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jpeg" /><Relationship Id="rId3" Type="http://schemas.openxmlformats.org/officeDocument/2006/relationships/image" Target="../media/image3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2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3.xml" /><Relationship Id="rId3" Type="http://schemas.openxmlformats.org/officeDocument/2006/relationships/image" Target="../media/image4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5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Google Shape;84;p1">
            <a:extLst>
              <a:ext uri="{FF2B5EF4-FFF2-40B4-BE49-F238E27FC236}">
                <a16:creationId xmlns:a16="http://schemas.microsoft.com/office/drawing/2014/main" id="{3B4AC295-15E7-66A4-07BA-FBB1E18A18B2}"/>
              </a:ext>
            </a:extLst>
          </p:cNvPr>
          <p:cNvSpPr txBox="1"/>
          <p:nvPr/>
        </p:nvSpPr>
        <p:spPr>
          <a:xfrm>
            <a:off x="500757" y="1966815"/>
            <a:ext cx="8582539" cy="1103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1161825" hangingPunct="0">
              <a:lnSpc>
                <a:spcPct val="100000"/>
              </a:lnSpc>
              <a:buClrTx/>
              <a:buSzTx/>
            </a:pPr>
            <a:br>
              <a:rPr lang="ru-RU" sz="1800">
                <a:solidFill>
                  <a:schemeClr val="bg1"/>
                </a:solidFill>
                <a:latin typeface="Segoe UI Semibold" panose="020b0502040204020203" pitchFamily="34" charset="0"/>
                <a:ea typeface="Malgun Gothic Semilight" panose="020b0502040204020203" pitchFamily="34" charset="-128"/>
                <a:cs typeface="Arial" panose="020b0604020202020204" pitchFamily="34" charset="0"/>
              </a:rPr>
            </a:br>
            <a:r>
              <a:rPr lang="ru-RU" sz="3200" i="1">
                <a:solidFill>
                  <a:schemeClr val="bg1"/>
                </a:solidFill>
                <a:latin typeface="Georgia" panose="02040502050405020303" pitchFamily="18" charset="0"/>
                <a:ea typeface="Malgun Gothic Semilight" panose="020b0502040204020203" pitchFamily="34" charset="-128"/>
                <a:cs typeface="Arial" panose="020b0604020202020204" pitchFamily="34" charset="0"/>
              </a:rPr>
              <a:t>Информационный</a:t>
            </a:r>
            <a:r>
              <a:rPr lang="ru-RU" sz="3200" i="1">
                <a:solidFill>
                  <a:schemeClr val="bg1"/>
                </a:solidFill>
                <a:latin typeface="Georgia" panose="02040502050405020303" pitchFamily="18" charset="0"/>
                <a:ea typeface="Gilroy Light"/>
                <a:cs typeface="Gilroy Light"/>
              </a:rPr>
              <a:t> ресурс </a:t>
            </a:r>
            <a:br>
              <a:rPr lang="ru-RU" sz="3200" b="1">
                <a:solidFill>
                  <a:schemeClr val="bg1"/>
                </a:solidFill>
                <a:latin typeface="Gilroy Light"/>
                <a:ea typeface="Gilroy Light"/>
                <a:cs typeface="Gilroy Light"/>
              </a:rPr>
            </a:br>
            <a:r>
              <a:rPr lang="ru-RU" b="1" cap="all">
                <a:solidFill>
                  <a:schemeClr val="bg1"/>
                </a:solidFill>
                <a:latin typeface="+mj-lt"/>
                <a:ea typeface="Gilroy Light"/>
                <a:cs typeface="Gilroy Light"/>
              </a:rPr>
              <a:t>Навигатор помощи.РФ</a:t>
            </a:r>
            <a:r>
              <a:rPr lang="ru-RU" cap="all">
                <a:solidFill>
                  <a:schemeClr val="bg1"/>
                </a:solidFill>
                <a:latin typeface="+mj-lt"/>
                <a:ea typeface="Gilroy Light"/>
                <a:cs typeface="Gilroy Light"/>
              </a:rPr>
              <a:t> </a:t>
            </a:r>
            <a:endParaRPr lang="ru-RU" sz="2400" i="1" cap="all">
              <a:solidFill>
                <a:schemeClr val="bg1"/>
              </a:solidFill>
              <a:latin typeface="+mj-lt"/>
              <a:ea typeface="Gilroy Light"/>
              <a:cs typeface="Gilroy Light"/>
            </a:endParaRPr>
          </a:p>
        </p:txBody>
      </p:sp>
      <p:sp>
        <p:nvSpPr>
          <p:cNvPr id="5" name="Google Shape;84;p1">
            <a:extLst>
              <a:ext uri="{FF2B5EF4-FFF2-40B4-BE49-F238E27FC236}">
                <a16:creationId xmlns:a16="http://schemas.microsoft.com/office/drawing/2014/main" id="{F899D079-4F31-82C0-444B-86FB140B7131}"/>
              </a:ext>
            </a:extLst>
          </p:cNvPr>
          <p:cNvSpPr txBox="1"/>
          <p:nvPr/>
        </p:nvSpPr>
        <p:spPr>
          <a:xfrm>
            <a:off x="871011" y="3290874"/>
            <a:ext cx="6413709" cy="2355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1161825" hangingPunct="0">
              <a:lnSpc>
                <a:spcPct val="130000"/>
              </a:lnSpc>
              <a:buClrTx/>
              <a:buSzTx/>
            </a:pPr>
            <a:r>
              <a:rPr lang="ru-RU" sz="1800" b="1">
                <a:solidFill>
                  <a:schemeClr val="bg1"/>
                </a:solidFill>
                <a:latin typeface="+mn-lt"/>
                <a:ea typeface="Gilroy Light"/>
                <a:cs typeface="Gilroy Light"/>
              </a:rPr>
              <a:t>платформа для врачей и пациентов </a:t>
            </a:r>
            <a:r>
              <a:rPr lang="ru-RU" sz="1800">
                <a:solidFill>
                  <a:schemeClr val="bg1"/>
                </a:solidFill>
                <a:latin typeface="+mn-lt"/>
                <a:ea typeface="Gilroy Light"/>
                <a:cs typeface="Gilroy Light"/>
              </a:rPr>
              <a:t>по выбору лечебного учреждения для оказания качественной медицинской помощи в рамках ОМС и своевременной маршрутизации пациентов по России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044D15A-2D10-81A3-73DF-20DDB59F2CE6}"/>
              </a:ext>
            </a:extLst>
          </p:cNvPr>
          <p:cNvSpPr/>
          <p:nvPr/>
        </p:nvSpPr>
        <p:spPr>
          <a:xfrm>
            <a:off x="625320" y="3620278"/>
            <a:ext cx="81023" cy="18638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8D5A38F-88E0-441E-2756-491D6EAD55DA}"/>
              </a:ext>
            </a:extLst>
          </p:cNvPr>
          <p:cNvSpPr txBox="1"/>
          <p:nvPr/>
        </p:nvSpPr>
        <p:spPr>
          <a:xfrm>
            <a:off x="706343" y="5744366"/>
            <a:ext cx="5041600" cy="6240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1161825" hangingPunct="0">
              <a:lnSpc>
                <a:spcPct val="130000"/>
              </a:lnSpc>
              <a:buClrTx/>
              <a:buSzTx/>
            </a:pPr>
            <a:endParaRPr lang="ru-RU" sz="1400" b="1" i="1">
              <a:solidFill>
                <a:schemeClr val="bg1"/>
              </a:solidFill>
              <a:latin typeface="Georgia" panose="02040502050405020303" pitchFamily="18" charset="0"/>
              <a:ea typeface="Gilroy Light"/>
              <a:cs typeface="Gilroy Light"/>
            </a:endParaRPr>
          </a:p>
          <a:p>
            <a:pPr defTabSz="1161825" hangingPunct="0">
              <a:lnSpc>
                <a:spcPct val="130000"/>
              </a:lnSpc>
              <a:buClrTx/>
              <a:buSzTx/>
            </a:pPr>
            <a:r>
              <a:rPr lang="ru-RU" sz="1400" i="1">
                <a:solidFill>
                  <a:schemeClr val="bg1"/>
                </a:solidFill>
                <a:latin typeface="Georgia" panose="02040502050405020303" pitchFamily="18" charset="0"/>
                <a:ea typeface="Gilroy Light"/>
                <a:cs typeface="Gilroy Light"/>
              </a:rPr>
              <a:t> Ассоциация «Путь к здоровью»</a:t>
            </a:r>
          </a:p>
        </p:txBody>
      </p:sp>
    </p:spTree>
    <p:extLst>
      <p:ext uri="{BB962C8B-B14F-4D97-AF65-F5344CB8AC3E}">
        <p14:creationId xmlns:p14="http://schemas.microsoft.com/office/powerpoint/2010/main" val="2994816295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58926311-9DF9-9735-5326-6E952DCBD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727" y="269173"/>
            <a:ext cx="6909001" cy="904462"/>
          </a:xfrm>
        </p:spPr>
        <p:txBody>
          <a:bodyPr/>
          <a:lstStyle/>
          <a:p>
            <a:r>
              <a:rPr lang="ru-RU"/>
              <a:t>Что реализовано</a:t>
            </a:r>
            <a:endParaRPr lang="en-US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137F7068-F481-49B3-FEE9-E3DE29B37D4A}"/>
              </a:ext>
            </a:extLst>
          </p:cNvPr>
          <p:cNvGrpSpPr/>
          <p:nvPr/>
        </p:nvGrpSpPr>
        <p:grpSpPr>
          <a:xfrm>
            <a:off x="0" y="931876"/>
            <a:ext cx="6014444" cy="4087993"/>
            <a:chOff x="-2" y="1431450"/>
            <a:chExt cx="7802635" cy="5426550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A811953C-233F-EB95-20F7-88CC0BA38D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6478" b="15606"/>
            <a:stretch>
              <a:fillRect/>
            </a:stretch>
          </p:blipFill>
          <p:spPr>
            <a:xfrm>
              <a:off x="-2" y="1905056"/>
              <a:ext cx="6645727" cy="4495744"/>
            </a:xfrm>
            <a:prstGeom prst="rect">
              <a:avLst/>
            </a:prstGeom>
          </p:spPr>
        </p:pic>
        <p:pic>
          <p:nvPicPr>
            <p:cNvPr id="6" name="Рисунок 5" descr="Изображение выглядит как текст, ноутбук, компьютер, монитор&#10;&#10;Автоматически созданное описание">
              <a:extLst>
                <a:ext uri="{FF2B5EF4-FFF2-40B4-BE49-F238E27FC236}">
                  <a16:creationId xmlns:a16="http://schemas.microsoft.com/office/drawing/2014/main" id="{5ADA3EF7-82A4-FDFA-3023-1824E1EAC6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14525" r="941" b="2014"/>
            <a:stretch>
              <a:fillRect/>
            </a:stretch>
          </p:blipFill>
          <p:spPr>
            <a:xfrm>
              <a:off x="-1" y="1431450"/>
              <a:ext cx="7802634" cy="5426550"/>
            </a:xfrm>
            <a:prstGeom prst="rect">
              <a:avLst/>
            </a:prstGeom>
          </p:spPr>
        </p:pic>
      </p:grpSp>
      <p:sp>
        <p:nvSpPr>
          <p:cNvPr id="10" name="Google Shape;84;p1">
            <a:extLst>
              <a:ext uri="{FF2B5EF4-FFF2-40B4-BE49-F238E27FC236}">
                <a16:creationId xmlns:a16="http://schemas.microsoft.com/office/drawing/2014/main" id="{5E989D5E-81C0-EC16-861A-74F343D36E26}"/>
              </a:ext>
            </a:extLst>
          </p:cNvPr>
          <p:cNvSpPr txBox="1"/>
          <p:nvPr/>
        </p:nvSpPr>
        <p:spPr>
          <a:xfrm>
            <a:off x="6014444" y="1046062"/>
            <a:ext cx="5303589" cy="4308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 defTabSz="1161825" hangingPunct="0">
              <a:lnSpc>
                <a:spcPct val="100000"/>
              </a:lnSpc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ru-RU" sz="1400" b="1" i="1">
                <a:solidFill>
                  <a:schemeClr val="tx1"/>
                </a:solidFill>
                <a:latin typeface="Georgia" panose="02040502050405020303" pitchFamily="18" charset="0"/>
                <a:ea typeface="Gilroy Light"/>
                <a:cs typeface="Gilroy Light"/>
              </a:rPr>
              <a:t>На карту внесено </a:t>
            </a:r>
            <a:r>
              <a:rPr lang="en-US" sz="1400" b="1" i="1">
                <a:solidFill>
                  <a:schemeClr val="bg2">
                    <a:lumMod val="50000"/>
                    <a:lumOff val="50000"/>
                  </a:schemeClr>
                </a:solidFill>
                <a:latin typeface="Georgia" panose="02040502050405020303" pitchFamily="18" charset="0"/>
                <a:ea typeface="Gilroy Light"/>
                <a:cs typeface="Gilroy Light"/>
              </a:rPr>
              <a:t>2134 </a:t>
            </a:r>
            <a:r>
              <a:rPr lang="ru-RU" sz="1400" b="1" i="1">
                <a:solidFill>
                  <a:schemeClr val="tx1"/>
                </a:solidFill>
                <a:latin typeface="Georgia" panose="02040502050405020303" pitchFamily="18" charset="0"/>
                <a:ea typeface="Gilroy Light"/>
                <a:cs typeface="Gilroy Light"/>
              </a:rPr>
              <a:t>лечебных учреждений </a:t>
            </a:r>
            <a:r>
              <a:rPr lang="ru-RU" sz="1400" b="1" i="1">
                <a:solidFill>
                  <a:schemeClr val="bg2">
                    <a:lumMod val="50000"/>
                    <a:lumOff val="50000"/>
                  </a:schemeClr>
                </a:solidFill>
                <a:latin typeface="Georgia" panose="02040502050405020303" pitchFamily="18" charset="0"/>
                <a:ea typeface="Gilroy Light"/>
                <a:cs typeface="Gilroy Light"/>
              </a:rPr>
              <a:t>86 регионов России</a:t>
            </a:r>
            <a:endParaRPr lang="ru-RU" sz="1400">
              <a:solidFill>
                <a:schemeClr val="bg2">
                  <a:lumMod val="50000"/>
                  <a:lumOff val="50000"/>
                </a:schemeClr>
              </a:solidFill>
              <a:latin typeface="Georgia" panose="02040502050405020303" pitchFamily="18" charset="0"/>
              <a:ea typeface="Gilroy Light"/>
              <a:cs typeface="Gilroy Light"/>
            </a:endParaRPr>
          </a:p>
          <a:p>
            <a:pPr marL="285750" indent="-285750" defTabSz="1161825" hangingPunct="0">
              <a:lnSpc>
                <a:spcPct val="100000"/>
              </a:lnSpc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ru-RU" sz="1400" b="1" i="1">
                <a:solidFill>
                  <a:schemeClr val="tx1"/>
                </a:solidFill>
                <a:latin typeface="Georgia" panose="02040502050405020303" pitchFamily="18" charset="0"/>
                <a:ea typeface="Gilroy Light"/>
                <a:cs typeface="Gilroy Light"/>
              </a:rPr>
              <a:t>Собрана информация о видах услуг и условиях оказания помощи по ОМС по </a:t>
            </a:r>
            <a:r>
              <a:rPr lang="en-US" sz="1400" b="1" i="1">
                <a:solidFill>
                  <a:schemeClr val="bg2">
                    <a:lumMod val="50000"/>
                    <a:lumOff val="50000"/>
                  </a:schemeClr>
                </a:solidFill>
                <a:latin typeface="Georgia" panose="02040502050405020303" pitchFamily="18" charset="0"/>
                <a:ea typeface="Gilroy Light"/>
                <a:cs typeface="Gilroy Light"/>
              </a:rPr>
              <a:t>11</a:t>
            </a:r>
            <a:r>
              <a:rPr lang="ru-RU" sz="1400" b="1" i="1">
                <a:solidFill>
                  <a:schemeClr val="bg2">
                    <a:lumMod val="50000"/>
                    <a:lumOff val="50000"/>
                  </a:schemeClr>
                </a:solidFill>
                <a:latin typeface="Georgia" panose="02040502050405020303" pitchFamily="18" charset="0"/>
                <a:ea typeface="Gilroy Light"/>
                <a:cs typeface="Gilroy Light"/>
              </a:rPr>
              <a:t> специализациям </a:t>
            </a:r>
            <a:r>
              <a:rPr lang="ru-RU" sz="1400" i="1">
                <a:solidFill>
                  <a:schemeClr val="tx1"/>
                </a:solidFill>
                <a:latin typeface="Georgia" panose="02040502050405020303" pitchFamily="18" charset="0"/>
                <a:ea typeface="Gilroy Light"/>
                <a:cs typeface="Gilroy Light"/>
              </a:rPr>
              <a:t>(ревматология, пульмонология, аллергология, дерматология, гематология, онкогематология, реабилитация, паллиативная помощь и др.)</a:t>
            </a:r>
          </a:p>
          <a:p>
            <a:pPr marL="285750" indent="-285750" defTabSz="1161825" hangingPunct="0">
              <a:lnSpc>
                <a:spcPct val="100000"/>
              </a:lnSpc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ru-RU" sz="1400" b="1" i="1">
                <a:solidFill>
                  <a:schemeClr val="tx1"/>
                </a:solidFill>
                <a:latin typeface="Georgia" panose="02040502050405020303" pitchFamily="18" charset="0"/>
                <a:ea typeface="Gilroy Light"/>
                <a:cs typeface="Gilroy Light"/>
              </a:rPr>
              <a:t>Ресурсом уже воспользовалось более </a:t>
            </a:r>
            <a:r>
              <a:rPr lang="en-US" sz="1400" b="1" i="1">
                <a:solidFill>
                  <a:schemeClr val="bg2">
                    <a:lumMod val="75000"/>
                    <a:lumOff val="25000"/>
                  </a:schemeClr>
                </a:solidFill>
                <a:latin typeface="Georgia" panose="02040502050405020303" pitchFamily="18" charset="0"/>
                <a:ea typeface="Gilroy Light"/>
                <a:cs typeface="Gilroy Light"/>
              </a:rPr>
              <a:t>186</a:t>
            </a:r>
            <a:r>
              <a:rPr lang="ru-RU" sz="1400" b="1" i="1">
                <a:solidFill>
                  <a:schemeClr val="bg2">
                    <a:lumMod val="50000"/>
                    <a:lumOff val="50000"/>
                  </a:schemeClr>
                </a:solidFill>
                <a:latin typeface="Georgia" panose="02040502050405020303" pitchFamily="18" charset="0"/>
                <a:ea typeface="Gilroy Light"/>
                <a:cs typeface="Gilroy Light"/>
              </a:rPr>
              <a:t> тысяч</a:t>
            </a:r>
            <a:r>
              <a:rPr lang="ru-RU" sz="1400" b="1" i="1">
                <a:solidFill>
                  <a:schemeClr val="tx1"/>
                </a:solidFill>
                <a:latin typeface="Georgia" panose="02040502050405020303" pitchFamily="18" charset="0"/>
                <a:ea typeface="Gilroy Light"/>
                <a:cs typeface="Gilroy Light"/>
              </a:rPr>
              <a:t> граждан за 202</a:t>
            </a:r>
            <a:r>
              <a:rPr lang="en-US" sz="1400" b="1" i="1">
                <a:solidFill>
                  <a:schemeClr val="tx1"/>
                </a:solidFill>
                <a:latin typeface="Georgia" panose="02040502050405020303" pitchFamily="18" charset="0"/>
                <a:ea typeface="Gilroy Light"/>
                <a:cs typeface="Gilroy Light"/>
              </a:rPr>
              <a:t>5</a:t>
            </a:r>
            <a:r>
              <a:rPr lang="ru-RU" sz="1400" b="1" i="1">
                <a:solidFill>
                  <a:schemeClr val="tx1"/>
                </a:solidFill>
                <a:latin typeface="Georgia" panose="02040502050405020303" pitchFamily="18" charset="0"/>
                <a:ea typeface="Gilroy Light"/>
                <a:cs typeface="Gilroy Light"/>
              </a:rPr>
              <a:t> г.</a:t>
            </a:r>
            <a:r>
              <a:rPr lang="en-US" sz="1400" b="1" i="1">
                <a:solidFill>
                  <a:schemeClr val="tx1"/>
                </a:solidFill>
                <a:latin typeface="Georgia" panose="02040502050405020303" pitchFamily="18" charset="0"/>
                <a:ea typeface="Gilroy Light"/>
                <a:cs typeface="Gilroy Light"/>
              </a:rPr>
              <a:t> </a:t>
            </a:r>
            <a:r>
              <a:rPr lang="en-US" sz="1400" b="1" i="1">
                <a:solidFill>
                  <a:schemeClr val="accent2"/>
                </a:solidFill>
                <a:latin typeface="Georgia" panose="02040502050405020303" pitchFamily="18" charset="0"/>
                <a:ea typeface="Gilroy Light"/>
                <a:cs typeface="Gilroy Light"/>
              </a:rPr>
              <a:t>(</a:t>
            </a:r>
            <a:r>
              <a:rPr lang="ru-RU" sz="1400" b="1" i="1">
                <a:solidFill>
                  <a:schemeClr val="accent2"/>
                </a:solidFill>
                <a:latin typeface="Georgia" panose="02040502050405020303" pitchFamily="18" charset="0"/>
                <a:ea typeface="Gilroy Light"/>
                <a:cs typeface="Gilroy Light"/>
              </a:rPr>
              <a:t>всего с 2023-2026 гг ресурсом воспользовались 426 000 человек)</a:t>
            </a:r>
          </a:p>
          <a:p>
            <a:pPr marL="285750" marR="0" lvl="0" indent="-285750" algn="l" defTabSz="1161825" rtl="0" eaLnBrk="1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ru-RU" sz="1400" b="1" i="1" u="none" strike="noStrike" kern="0" cap="none" spc="0" normalizeH="0" baseline="0" noProof="0">
                <a:ln>
                  <a:noFill/>
                </a:ln>
                <a:solidFill>
                  <a:srgbClr val="273043"/>
                </a:solidFill>
                <a:effectLst/>
                <a:uLnTx/>
                <a:uFillTx/>
                <a:latin typeface="Georgia" panose="02040502050405020303" pitchFamily="18" charset="0"/>
                <a:ea typeface="Gilroy Light"/>
                <a:cs typeface="Gilroy Light"/>
                <a:sym typeface="Arial"/>
              </a:rPr>
              <a:t>Разработан раздел </a:t>
            </a:r>
            <a:r>
              <a:rPr kumimoji="0" lang="ru-RU" sz="1400" b="1" i="1" u="none" strike="noStrike" kern="0" cap="none" spc="0" normalizeH="0" baseline="0" noProof="0">
                <a:ln>
                  <a:noFill/>
                </a:ln>
                <a:solidFill>
                  <a:srgbClr val="061826">
                    <a:lumMod val="50000"/>
                    <a:lumOff val="50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Gilroy Light"/>
                <a:cs typeface="Gilroy Light"/>
                <a:sym typeface="Arial"/>
              </a:rPr>
              <a:t>правовой помощи </a:t>
            </a:r>
            <a:r>
              <a:rPr kumimoji="0" lang="ru-RU" sz="1400" b="1" i="1" u="none" strike="noStrike" kern="0" cap="none" spc="0" normalizeH="0" baseline="0" noProof="0">
                <a:ln>
                  <a:noFill/>
                </a:ln>
                <a:solidFill>
                  <a:srgbClr val="273043"/>
                </a:solidFill>
                <a:effectLst/>
                <a:uLnTx/>
                <a:uFillTx/>
                <a:latin typeface="Georgia" panose="02040502050405020303" pitchFamily="18" charset="0"/>
                <a:ea typeface="Gilroy Light"/>
                <a:cs typeface="Gilroy Light"/>
                <a:sym typeface="Arial"/>
              </a:rPr>
              <a:t>гражданам</a:t>
            </a:r>
          </a:p>
          <a:p>
            <a:pPr marL="285750" marR="0" lvl="0" indent="-285750" algn="l" defTabSz="1161825" rtl="0" eaLnBrk="1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ru-RU" sz="1400" b="1" i="1" u="none" strike="noStrike" kern="0" cap="none" spc="0" normalizeH="0" baseline="0" noProof="0">
                <a:ln>
                  <a:noFill/>
                </a:ln>
                <a:solidFill>
                  <a:srgbClr val="273043"/>
                </a:solidFill>
                <a:effectLst/>
                <a:uLnTx/>
                <a:uFillTx/>
                <a:latin typeface="Georgia" panose="02040502050405020303" pitchFamily="18" charset="0"/>
                <a:ea typeface="Gilroy Light"/>
                <a:cs typeface="Gilroy Light"/>
                <a:sym typeface="Arial"/>
              </a:rPr>
              <a:t>КАРТОЧКА ЛПУ </a:t>
            </a:r>
            <a:r>
              <a:rPr kumimoji="0" lang="ru-RU" sz="1400" b="0" i="1" u="none" strike="noStrike" kern="0" cap="none" spc="0" normalizeH="0" baseline="0" noProof="0">
                <a:ln>
                  <a:noFill/>
                </a:ln>
                <a:solidFill>
                  <a:srgbClr val="061826"/>
                </a:solidFill>
                <a:effectLst/>
                <a:uLnTx/>
                <a:uFillTx/>
                <a:latin typeface="Georgia" panose="02040502050405020303" pitchFamily="18" charset="0"/>
                <a:ea typeface="Gilroy Light"/>
                <a:cs typeface="Gilroy Light"/>
                <a:sym typeface="Arial"/>
              </a:rPr>
              <a:t>с данными, предоставляющая следующую информации врачу и пациенту: </a:t>
            </a:r>
          </a:p>
          <a:p>
            <a:pPr marL="531813" marR="0" lvl="0" indent="-265113" algn="l" defTabSz="1161825" rtl="0" eaLnBrk="1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ru-RU" sz="1400" b="0" i="1" u="none" strike="noStrike" kern="0" cap="none" spc="0" normalizeH="0" baseline="0" noProof="0">
                <a:ln>
                  <a:noFill/>
                </a:ln>
                <a:solidFill>
                  <a:srgbClr val="061826"/>
                </a:solidFill>
                <a:effectLst/>
                <a:uLnTx/>
                <a:uFillTx/>
                <a:latin typeface="Georgia" panose="02040502050405020303" pitchFamily="18" charset="0"/>
                <a:ea typeface="Gilroy Light"/>
                <a:cs typeface="Gilroy Light"/>
                <a:sym typeface="Arial"/>
              </a:rPr>
              <a:t>Адрес ЛПУ</a:t>
            </a:r>
          </a:p>
          <a:p>
            <a:pPr marL="531813" marR="0" lvl="0" indent="-265113" algn="l" defTabSz="1161825" rtl="0" eaLnBrk="1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ru-RU" sz="1400" b="0" i="1" u="none" strike="noStrike" kern="0" cap="none" spc="0" normalizeH="0" baseline="0" noProof="0">
                <a:ln>
                  <a:noFill/>
                </a:ln>
                <a:solidFill>
                  <a:srgbClr val="061826"/>
                </a:solidFill>
                <a:effectLst/>
                <a:uLnTx/>
                <a:uFillTx/>
                <a:latin typeface="Georgia" panose="02040502050405020303" pitchFamily="18" charset="0"/>
                <a:ea typeface="Gilroy Light"/>
                <a:cs typeface="Gilroy Light"/>
                <a:sym typeface="Arial"/>
              </a:rPr>
              <a:t>Контакты: веб-сайт, телефон, почта</a:t>
            </a:r>
          </a:p>
          <a:p>
            <a:pPr marL="531813" marR="0" lvl="0" indent="-265113" algn="l" defTabSz="1161825" rtl="0" eaLnBrk="1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ru-RU" sz="1400" b="0" i="1" u="none" strike="noStrike" kern="0" cap="none" spc="0" normalizeH="0" baseline="0" noProof="0">
                <a:ln>
                  <a:noFill/>
                </a:ln>
                <a:solidFill>
                  <a:srgbClr val="061826"/>
                </a:solidFill>
                <a:effectLst/>
                <a:uLnTx/>
                <a:uFillTx/>
                <a:latin typeface="Georgia" panose="02040502050405020303" pitchFamily="18" charset="0"/>
                <a:ea typeface="Gilroy Light"/>
                <a:cs typeface="Gilroy Light"/>
                <a:sym typeface="Arial"/>
              </a:rPr>
              <a:t>Данные о типе учреждения, </a:t>
            </a:r>
            <a:r>
              <a:rPr kumimoji="0" lang="ru-RU" sz="1400" b="0" i="1" u="none" strike="noStrike" kern="0" cap="none" spc="0" normalizeH="0" baseline="0" noProof="0">
                <a:ln>
                  <a:noFill/>
                </a:ln>
                <a:solidFill>
                  <a:srgbClr val="0A2239">
                    <a:lumMod val="50000"/>
                    <a:lumOff val="50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Gilroy Light"/>
                <a:cs typeface="Gilroy Light"/>
                <a:sym typeface="Arial"/>
              </a:rPr>
              <a:t>специализации, заболеваниях и видах помощи в ведении учреждения, возраст пациентов, наличие различных отделений</a:t>
            </a:r>
            <a:r>
              <a:rPr kumimoji="0" lang="ru-RU" sz="1400" b="0" i="1" u="none" strike="noStrike" kern="0" cap="none" spc="0" normalizeH="0" baseline="0" noProof="0">
                <a:ln>
                  <a:noFill/>
                </a:ln>
                <a:solidFill>
                  <a:srgbClr val="061826"/>
                </a:solidFill>
                <a:effectLst/>
                <a:uLnTx/>
                <a:uFillTx/>
                <a:latin typeface="Georgia" panose="02040502050405020303" pitchFamily="18" charset="0"/>
                <a:ea typeface="Gilroy Light"/>
                <a:cs typeface="Gilroy Light"/>
                <a:sym typeface="Arial"/>
              </a:rPr>
              <a:t> и другая информация</a:t>
            </a:r>
          </a:p>
          <a:p>
            <a:pPr marL="531813" marR="0" lvl="0" indent="-265113" algn="l" defTabSz="1161825" rtl="0" eaLnBrk="1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ru-RU" sz="1400" b="0" i="1" u="none" strike="noStrike" kern="0" cap="none" spc="0" normalizeH="0" baseline="0" noProof="0">
                <a:ln>
                  <a:noFill/>
                </a:ln>
                <a:solidFill>
                  <a:srgbClr val="061826"/>
                </a:solidFill>
                <a:effectLst/>
                <a:uLnTx/>
                <a:uFillTx/>
                <a:latin typeface="Georgia" panose="02040502050405020303" pitchFamily="18" charset="0"/>
                <a:ea typeface="Gilroy Light"/>
                <a:cs typeface="Gilroy Light"/>
                <a:sym typeface="Arial"/>
              </a:rPr>
              <a:t>Дополнительная информация о возможностях и порядке принятия пациентов из других регионов</a:t>
            </a:r>
          </a:p>
          <a:p>
            <a:pPr marL="285750" indent="-285750" defTabSz="1161825" hangingPunct="0">
              <a:lnSpc>
                <a:spcPct val="100000"/>
              </a:lnSpc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</a:pPr>
            <a:endParaRPr lang="ru-RU" sz="1400" b="1" i="1">
              <a:solidFill>
                <a:schemeClr val="accent2"/>
              </a:solidFill>
              <a:latin typeface="Georgia" panose="02040502050405020303" pitchFamily="18" charset="0"/>
              <a:ea typeface="Gilroy Light"/>
              <a:cs typeface="Gilroy Light"/>
            </a:endParaRPr>
          </a:p>
          <a:p>
            <a:pPr defTabSz="1161825" hangingPunct="0">
              <a:lnSpc>
                <a:spcPct val="100000"/>
              </a:lnSpc>
              <a:spcAft>
                <a:spcPts val="600"/>
              </a:spcAft>
              <a:buClrTx/>
              <a:buSzTx/>
            </a:pPr>
            <a:endParaRPr lang="ru-RU" sz="1600">
              <a:solidFill>
                <a:schemeClr val="tx1"/>
              </a:solidFill>
              <a:latin typeface="+mn-lt"/>
              <a:ea typeface="Gilroy Light"/>
              <a:cs typeface="Gilroy Light"/>
            </a:endParaRPr>
          </a:p>
          <a:p>
            <a:pPr marL="285750" indent="-285750" defTabSz="1161825" hangingPunct="0">
              <a:lnSpc>
                <a:spcPct val="100000"/>
              </a:lnSpc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</a:pPr>
            <a:endParaRPr lang="ru-RU" sz="1600" b="1" i="1">
              <a:solidFill>
                <a:schemeClr val="bg2">
                  <a:lumMod val="50000"/>
                  <a:lumOff val="50000"/>
                </a:schemeClr>
              </a:solidFill>
              <a:latin typeface="Georgia" panose="02040502050405020303" pitchFamily="18" charset="0"/>
              <a:ea typeface="Gilroy Light"/>
              <a:cs typeface="Gilroy Light"/>
            </a:endParaRPr>
          </a:p>
          <a:p>
            <a:pPr marL="285750" indent="-285750" defTabSz="1161825" hangingPunct="0">
              <a:lnSpc>
                <a:spcPct val="100000"/>
              </a:lnSpc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</a:pPr>
            <a:endParaRPr lang="ru-RU" sz="1600" b="1" i="1">
              <a:solidFill>
                <a:schemeClr val="tx1"/>
              </a:solidFill>
              <a:latin typeface="Georgia" panose="02040502050405020303" pitchFamily="18" charset="0"/>
              <a:ea typeface="Gilroy Light"/>
              <a:cs typeface="Gilroy Light"/>
            </a:endParaRPr>
          </a:p>
          <a:p>
            <a:pPr defTabSz="1161825" hangingPunct="0">
              <a:lnSpc>
                <a:spcPct val="100000"/>
              </a:lnSpc>
              <a:spcAft>
                <a:spcPts val="600"/>
              </a:spcAft>
              <a:buClrTx/>
              <a:buSzTx/>
            </a:pPr>
            <a:endParaRPr lang="ru-RU" sz="1600" b="1" i="1">
              <a:solidFill>
                <a:schemeClr val="tx1"/>
              </a:solidFill>
              <a:latin typeface="Georgia" panose="02040502050405020303" pitchFamily="18" charset="0"/>
              <a:ea typeface="Gilroy Light"/>
              <a:cs typeface="Gilroy Light"/>
            </a:endParaRPr>
          </a:p>
          <a:p>
            <a:pPr defTabSz="1161825" hangingPunct="0">
              <a:lnSpc>
                <a:spcPct val="100000"/>
              </a:lnSpc>
              <a:spcAft>
                <a:spcPts val="1200"/>
              </a:spcAft>
              <a:buClrTx/>
              <a:buSzTx/>
            </a:pPr>
            <a:endParaRPr lang="ru-RU" sz="1600">
              <a:solidFill>
                <a:schemeClr val="tx1"/>
              </a:solidFill>
              <a:latin typeface="Gilroy Light"/>
              <a:ea typeface="Gilroy Light"/>
              <a:cs typeface="Gilroy Light"/>
            </a:endParaRPr>
          </a:p>
          <a:p>
            <a:pPr marL="285750" indent="-285750" defTabSz="1161825" hangingPunct="0">
              <a:lnSpc>
                <a:spcPct val="100000"/>
              </a:lnSpc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</a:pPr>
            <a:endParaRPr lang="ru-RU" sz="1400">
              <a:solidFill>
                <a:schemeClr val="tx1"/>
              </a:solidFill>
              <a:latin typeface="Gilroy Light"/>
              <a:ea typeface="Gilroy Light"/>
              <a:cs typeface="Gilroy Light"/>
            </a:endParaRPr>
          </a:p>
        </p:txBody>
      </p:sp>
      <p:pic>
        <p:nvPicPr>
          <p:cNvPr id="11" name="Рисунок 10" descr="Изображение выглядит как текст, ноутбук, компьютер, монитор&#10;&#10;Автоматически созданное описание">
            <a:extLst>
              <a:ext uri="{FF2B5EF4-FFF2-40B4-BE49-F238E27FC236}">
                <a16:creationId xmlns:a16="http://schemas.microsoft.com/office/drawing/2014/main" id="{AAFE0364-67EF-4B9A-93DD-01F8804830D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4525" r="941" b="2014"/>
          <a:stretch>
            <a:fillRect/>
          </a:stretch>
        </p:blipFill>
        <p:spPr>
          <a:xfrm>
            <a:off x="0" y="4003085"/>
            <a:ext cx="4312817" cy="299946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DEFFA6C-325B-4890-8F5F-D52B7D4F6F8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5500"/>
          <a:stretch>
            <a:fillRect/>
          </a:stretch>
        </p:blipFill>
        <p:spPr>
          <a:xfrm>
            <a:off x="-2011" y="4267517"/>
            <a:ext cx="3712238" cy="2321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124638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58926311-9DF9-9735-5326-6E952DCBD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727" y="269173"/>
            <a:ext cx="10455815" cy="1336510"/>
          </a:xfrm>
        </p:spPr>
        <p:txBody>
          <a:bodyPr>
            <a:normAutofit/>
          </a:bodyPr>
          <a:lstStyle/>
          <a:p>
            <a:r>
              <a:rPr lang="ru-RU" sz="3600"/>
              <a:t>С июня 2024 года работает </a:t>
            </a:r>
            <a:br>
              <a:rPr lang="ru-RU" sz="3600"/>
            </a:br>
            <a:r>
              <a:rPr lang="ru-RU" sz="3600"/>
              <a:t>умный чат бот</a:t>
            </a:r>
            <a:endParaRPr lang="en-US" sz="3600"/>
          </a:p>
        </p:txBody>
      </p:sp>
      <p:pic>
        <p:nvPicPr>
          <p:cNvPr id="6" name="Рисунок 5" descr="Изображение выглядит как текст, ноутбук, компьютер, монитор&#10;&#10;Автоматически созданное описание">
            <a:extLst>
              <a:ext uri="{FF2B5EF4-FFF2-40B4-BE49-F238E27FC236}">
                <a16:creationId xmlns:a16="http://schemas.microsoft.com/office/drawing/2014/main" id="{5ADA3EF7-82A4-FDFA-3023-1824E1EAC68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525" r="941" b="2014"/>
          <a:stretch>
            <a:fillRect/>
          </a:stretch>
        </p:blipFill>
        <p:spPr>
          <a:xfrm>
            <a:off x="91024" y="1315444"/>
            <a:ext cx="7164728" cy="4982901"/>
          </a:xfrm>
          <a:prstGeom prst="rect">
            <a:avLst/>
          </a:prstGeom>
        </p:spPr>
      </p:pic>
      <p:sp>
        <p:nvSpPr>
          <p:cNvPr id="10" name="Google Shape;84;p1">
            <a:extLst>
              <a:ext uri="{FF2B5EF4-FFF2-40B4-BE49-F238E27FC236}">
                <a16:creationId xmlns:a16="http://schemas.microsoft.com/office/drawing/2014/main" id="{5E989D5E-81C0-EC16-861A-74F343D36E26}"/>
              </a:ext>
            </a:extLst>
          </p:cNvPr>
          <p:cNvSpPr txBox="1"/>
          <p:nvPr/>
        </p:nvSpPr>
        <p:spPr>
          <a:xfrm>
            <a:off x="6736466" y="2519680"/>
            <a:ext cx="5199806" cy="3638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 defTabSz="1161825" hangingPunct="0">
              <a:lnSpc>
                <a:spcPct val="130000"/>
              </a:lnSpc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ru-RU" sz="1600" b="1" i="1">
                <a:solidFill>
                  <a:schemeClr val="tx1"/>
                </a:solidFill>
                <a:latin typeface="Georgia" panose="02040502050405020303" pitchFamily="18" charset="0"/>
                <a:ea typeface="Gilroy Light"/>
                <a:cs typeface="Gilroy Light"/>
              </a:rPr>
              <a:t>Помогает пациентам найти нужный результат на сайте;</a:t>
            </a:r>
          </a:p>
          <a:p>
            <a:pPr marL="285750" indent="-285750" defTabSz="1161825" hangingPunct="0">
              <a:lnSpc>
                <a:spcPct val="130000"/>
              </a:lnSpc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ru-RU" sz="1600" b="1" i="1">
                <a:solidFill>
                  <a:schemeClr val="tx1"/>
                </a:solidFill>
                <a:latin typeface="Georgia" panose="02040502050405020303" pitchFamily="18" charset="0"/>
                <a:ea typeface="Gilroy Light"/>
                <a:cs typeface="Gilroy Light"/>
              </a:rPr>
              <a:t>Возможность отправить запрос оператору с вопросом;</a:t>
            </a:r>
          </a:p>
          <a:p>
            <a:pPr marL="285750" indent="-285750" defTabSz="1161825" hangingPunct="0">
              <a:lnSpc>
                <a:spcPct val="130000"/>
              </a:lnSpc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ru-RU" sz="1600" b="1" i="1">
                <a:solidFill>
                  <a:schemeClr val="tx1"/>
                </a:solidFill>
                <a:latin typeface="Georgia" panose="02040502050405020303" pitchFamily="18" charset="0"/>
                <a:ea typeface="Gilroy Light"/>
                <a:cs typeface="Gilroy Light"/>
              </a:rPr>
              <a:t>Индивидуальное консультирование по запросам к оператору. </a:t>
            </a:r>
            <a:endParaRPr lang="ru-RU" sz="1600">
              <a:solidFill>
                <a:schemeClr val="tx1"/>
              </a:solidFill>
              <a:latin typeface="Gilroy Light"/>
              <a:ea typeface="Gilroy Light"/>
              <a:cs typeface="Gilroy Light"/>
            </a:endParaRPr>
          </a:p>
          <a:p>
            <a:pPr marL="285750" indent="-285750" defTabSz="1161825" hangingPunct="0">
              <a:lnSpc>
                <a:spcPct val="130000"/>
              </a:lnSpc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</a:pPr>
            <a:endParaRPr lang="ru-RU" sz="1400">
              <a:solidFill>
                <a:schemeClr val="tx1"/>
              </a:solidFill>
              <a:latin typeface="Gilroy Light"/>
              <a:ea typeface="Gilroy Light"/>
              <a:cs typeface="Gilroy Light"/>
            </a:endParaRPr>
          </a:p>
        </p:txBody>
      </p:sp>
      <p:sp>
        <p:nvSpPr>
          <p:cNvPr id="8" name="Google Shape;35;p16">
            <a:extLst>
              <a:ext uri="{FF2B5EF4-FFF2-40B4-BE49-F238E27FC236}">
                <a16:creationId xmlns:a16="http://schemas.microsoft.com/office/drawing/2014/main" id="{994C9783-B48D-0FFC-8358-4143B26AACD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440293" y="6497431"/>
            <a:ext cx="410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bg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-RU" smtClean="0"/>
              <a:t>11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11F7974-145E-48AE-B081-8E807ACF7A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945381"/>
            <a:ext cx="6096000" cy="3638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382016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gradFill>
          <a:gsLst>
            <a:gs pos="0">
              <a:schemeClr val="accent6">
                <a:lumMod val="5000"/>
                <a:lumOff val="95000"/>
              </a:schemeClr>
            </a:gs>
            <a:gs pos="0">
              <a:srgbClr val="00B0F0"/>
            </a:gs>
            <a:gs pos="100000">
              <a:schemeClr val="accent6">
                <a:lumMod val="60000"/>
                <a:lumOff val="40000"/>
              </a:schemeClr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3" name="Заголовок 22">
            <a:extLst>
              <a:ext uri="{FF2B5EF4-FFF2-40B4-BE49-F238E27FC236}">
                <a16:creationId xmlns:a16="http://schemas.microsoft.com/office/drawing/2014/main" id="{D9475BA8-DE3D-4E38-6214-3C2FBCE57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727" y="269173"/>
            <a:ext cx="5209651" cy="2006668"/>
          </a:xfrm>
        </p:spPr>
        <p:txBody>
          <a:bodyPr>
            <a:normAutofit fontScale="90000"/>
          </a:bodyPr>
          <a:lstStyle/>
          <a:p>
            <a:r>
              <a:rPr lang="ru-RU"/>
              <a:t>Конкурентные преимущества</a:t>
            </a:r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4AD82F3-4356-CFAE-FC53-9AB4C3A944A8}"/>
              </a:ext>
            </a:extLst>
          </p:cNvPr>
          <p:cNvSpPr txBox="1"/>
          <p:nvPr/>
        </p:nvSpPr>
        <p:spPr>
          <a:xfrm>
            <a:off x="5313311" y="163583"/>
            <a:ext cx="5583113" cy="9596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161825" rtl="0" eaLnBrk="1" fontAlgn="auto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/>
            </a:pPr>
            <a:r>
              <a:rPr kumimoji="0" lang="ru-RU" sz="2000" b="1" i="1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ea typeface="Gilroy Light"/>
                <a:cs typeface="Gilroy Light"/>
                <a:sym typeface="Arial"/>
              </a:rPr>
              <a:t>Аналогов данного ресурса на сегодняшний день нет в России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C94733-ADE7-FB69-29A4-ACA9B068BE6E}"/>
              </a:ext>
            </a:extLst>
          </p:cNvPr>
          <p:cNvSpPr txBox="1"/>
          <p:nvPr/>
        </p:nvSpPr>
        <p:spPr>
          <a:xfrm>
            <a:off x="327166" y="1704894"/>
            <a:ext cx="11137487" cy="45656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120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kumimoji="0" lang="ru-RU" sz="1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cs typeface="Arial"/>
                <a:sym typeface="Arial"/>
              </a:rPr>
              <a:t>Нет единой системы маршрутизации по стране в медико-социальные учреждения </a:t>
            </a:r>
            <a:r>
              <a:rPr kumimoji="0" lang="ru-RU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cs typeface="Arial"/>
                <a:sym typeface="Arial"/>
              </a:rPr>
              <a:t>с возможностью выбора по диагнозу, видам помощи под индивидуальные нужды гражданина – </a:t>
            </a:r>
            <a:r>
              <a:rPr kumimoji="0" lang="ru-RU" sz="1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cs typeface="Arial"/>
                <a:sym typeface="Arial"/>
              </a:rPr>
              <a:t>данный ресурс первый и единственный в России</a:t>
            </a:r>
            <a:r>
              <a:rPr kumimoji="0" lang="ru-RU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cs typeface="Arial"/>
                <a:sym typeface="Arial"/>
              </a:rPr>
              <a:t>;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120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kumimoji="0" lang="ru-RU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cs typeface="Arial"/>
                <a:sym typeface="Arial"/>
              </a:rPr>
              <a:t>Существует много сайтов с разобщенной зачастую не полной информацией о ЛПУ.  Данный ресурс обобщает информацию в </a:t>
            </a:r>
            <a:r>
              <a:rPr kumimoji="0" lang="ru-RU" sz="1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cs typeface="Arial"/>
                <a:sym typeface="Arial"/>
              </a:rPr>
              <a:t>единую карту поиска учреждениях, оказывающих медико-социальную помощь</a:t>
            </a:r>
            <a:r>
              <a:rPr kumimoji="0" lang="ru-RU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cs typeface="Arial"/>
                <a:sym typeface="Arial"/>
              </a:rPr>
              <a:t>,  </a:t>
            </a:r>
            <a:br>
              <a:rPr kumimoji="0" lang="ru-RU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cs typeface="Arial"/>
                <a:sym typeface="Arial"/>
              </a:rPr>
            </a:br>
            <a:r>
              <a:rPr kumimoji="0" lang="ru-RU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cs typeface="Arial"/>
                <a:sym typeface="Arial"/>
              </a:rPr>
              <a:t>с выделением по разным специализациям, видам помощи и территориальным признакам (лечебные учреждения, хосписы, санатории);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120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kumimoji="0" lang="ru-RU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cs typeface="Arial"/>
                <a:sym typeface="Arial"/>
              </a:rPr>
              <a:t>Имеющиеся ресурсы не дают возможности поиска ЛПУ по видам помощи и ближайшим к пациенту регионам. Навигатор помощи предоставляет в врачу и пациенту  </a:t>
            </a:r>
            <a:r>
              <a:rPr kumimoji="0" lang="ru-RU" sz="1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cs typeface="Arial"/>
                <a:sym typeface="Arial"/>
              </a:rPr>
              <a:t>возможность выбора нескольких лечебных учреждений по территориальному признаку и близости к пациенту</a:t>
            </a:r>
            <a:r>
              <a:rPr kumimoji="0" lang="ru-RU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cs typeface="Arial"/>
                <a:sym typeface="Arial"/>
              </a:rPr>
              <a:t>; 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120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kumimoji="0" lang="ru-RU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cs typeface="Arial"/>
                <a:sym typeface="Arial"/>
              </a:rPr>
              <a:t>Нет ресурсов с возможностью выбора видов терапии в соответствии с потребностями здоровья пациента и диагнозом, </a:t>
            </a:r>
            <a:r>
              <a:rPr kumimoji="0" lang="ru-RU" sz="1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cs typeface="Arial"/>
                <a:sym typeface="Arial"/>
              </a:rPr>
              <a:t>Навигатор помощи дает возможность по фильтру  выбрать необходимый вид помощи при определённом заболевании</a:t>
            </a:r>
            <a:r>
              <a:rPr kumimoji="0" lang="ru-RU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cs typeface="Arial"/>
                <a:sym typeface="Arial"/>
              </a:rPr>
              <a:t>;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120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kumimoji="0" lang="ru-RU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cs typeface="Arial"/>
                <a:sym typeface="Arial"/>
              </a:rPr>
              <a:t>Ресурс в дальнейшем позволит </a:t>
            </a:r>
            <a:r>
              <a:rPr kumimoji="0" lang="ru-RU" sz="1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cs typeface="Arial"/>
                <a:sym typeface="Arial"/>
              </a:rPr>
              <a:t>регистрировать личный кабинет ЛПУ и обновлять собранную информацию</a:t>
            </a:r>
            <a:r>
              <a:rPr kumimoji="0" lang="ru-RU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cs typeface="Arial"/>
                <a:sym typeface="Arial"/>
              </a:rPr>
              <a:t>, а также добавить большее широкую информацию об ЛПУ</a:t>
            </a:r>
          </a:p>
        </p:txBody>
      </p:sp>
    </p:spTree>
    <p:extLst>
      <p:ext uri="{BB962C8B-B14F-4D97-AF65-F5344CB8AC3E}">
        <p14:creationId xmlns:p14="http://schemas.microsoft.com/office/powerpoint/2010/main" val="3736962830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14AD82F3-4356-CFAE-FC53-9AB4C3A944A8}"/>
              </a:ext>
            </a:extLst>
          </p:cNvPr>
          <p:cNvSpPr txBox="1"/>
          <p:nvPr/>
        </p:nvSpPr>
        <p:spPr>
          <a:xfrm>
            <a:off x="867054" y="3930781"/>
            <a:ext cx="5583113" cy="14212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161825" hangingPunct="0">
              <a:lnSpc>
                <a:spcPct val="150000"/>
              </a:lnSpc>
              <a:buClrTx/>
              <a:buSzTx/>
            </a:pPr>
            <a:r>
              <a:rPr lang="ru-RU" sz="2000" b="1" i="1">
                <a:solidFill>
                  <a:schemeClr val="bg1"/>
                </a:solidFill>
                <a:latin typeface="Georgia" panose="02040502050405020303" pitchFamily="18" charset="0"/>
                <a:ea typeface="Gilroy Light"/>
                <a:cs typeface="Gilroy Light"/>
              </a:rPr>
              <a:t>Цели и перспективы развития проекта и расширения его полезных функций</a:t>
            </a:r>
          </a:p>
        </p:txBody>
      </p:sp>
      <p:sp>
        <p:nvSpPr>
          <p:cNvPr id="3" name="Google Shape;84;p1">
            <a:extLst>
              <a:ext uri="{FF2B5EF4-FFF2-40B4-BE49-F238E27FC236}">
                <a16:creationId xmlns:a16="http://schemas.microsoft.com/office/drawing/2014/main" id="{E68CD860-6332-79B5-530C-797291ACC909}"/>
              </a:ext>
            </a:extLst>
          </p:cNvPr>
          <p:cNvSpPr txBox="1"/>
          <p:nvPr/>
        </p:nvSpPr>
        <p:spPr>
          <a:xfrm>
            <a:off x="500758" y="2577877"/>
            <a:ext cx="6173312" cy="1103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1161825" hangingPunct="0">
              <a:lnSpc>
                <a:spcPct val="100000"/>
              </a:lnSpc>
              <a:buClrTx/>
              <a:buSzTx/>
            </a:pPr>
            <a:br>
              <a:rPr lang="ru-RU" sz="1800">
                <a:solidFill>
                  <a:schemeClr val="bg1"/>
                </a:solidFill>
                <a:latin typeface="+mn-lt"/>
                <a:ea typeface="Malgun Gothic Semilight" panose="020b0502040204020203" pitchFamily="34" charset="-128"/>
                <a:cs typeface="Arial" panose="020b0604020202020204" pitchFamily="34" charset="0"/>
              </a:rPr>
            </a:br>
            <a:r>
              <a:rPr lang="ru-RU" sz="4800" cap="all">
                <a:solidFill>
                  <a:schemeClr val="bg1"/>
                </a:solidFill>
                <a:latin typeface="+mn-lt"/>
                <a:ea typeface="Gilroy Light"/>
                <a:cs typeface="Gilroy Light"/>
              </a:rPr>
              <a:t>ПОТЕНЦИАЛ </a:t>
            </a:r>
            <a:r>
              <a:rPr lang="ru-RU" sz="4800" b="1" cap="all">
                <a:solidFill>
                  <a:schemeClr val="bg1"/>
                </a:solidFill>
                <a:latin typeface="+mn-lt"/>
                <a:ea typeface="Gilroy Light"/>
                <a:cs typeface="Gilroy Light"/>
              </a:rPr>
              <a:t>РАЗВИТИЯ ПРОЕКТА</a:t>
            </a:r>
            <a:endParaRPr lang="ru-RU" sz="2400" b="1" i="1" cap="all">
              <a:solidFill>
                <a:schemeClr val="bg1"/>
              </a:solidFill>
              <a:latin typeface="+mn-lt"/>
              <a:ea typeface="Gilroy Light"/>
              <a:cs typeface="Gilroy Light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1CFF0B5-B262-8A4F-184F-55D5E85F3431}"/>
              </a:ext>
            </a:extLst>
          </p:cNvPr>
          <p:cNvSpPr/>
          <p:nvPr/>
        </p:nvSpPr>
        <p:spPr>
          <a:xfrm>
            <a:off x="625320" y="4044403"/>
            <a:ext cx="81023" cy="169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466470"/>
      </p:ext>
    </p:extLst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58926311-9DF9-9735-5326-6E952DCBD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727" y="269172"/>
            <a:ext cx="9905415" cy="3088391"/>
          </a:xfrm>
        </p:spPr>
        <p:txBody>
          <a:bodyPr/>
          <a:lstStyle/>
          <a:p>
            <a:r>
              <a:rPr lang="ru-RU"/>
              <a:t>Разделение ресурса </a:t>
            </a:r>
            <a:br>
              <a:rPr lang="ru-RU"/>
            </a:br>
            <a:r>
              <a:rPr lang="ru-RU"/>
              <a:t>для целевых аудиторий</a:t>
            </a:r>
            <a:endParaRPr lang="en-US"/>
          </a:p>
        </p:txBody>
      </p:sp>
      <p:sp>
        <p:nvSpPr>
          <p:cNvPr id="10" name="Google Shape;84;p1">
            <a:extLst>
              <a:ext uri="{FF2B5EF4-FFF2-40B4-BE49-F238E27FC236}">
                <a16:creationId xmlns:a16="http://schemas.microsoft.com/office/drawing/2014/main" id="{5E989D5E-81C0-EC16-861A-74F343D36E26}"/>
              </a:ext>
            </a:extLst>
          </p:cNvPr>
          <p:cNvSpPr txBox="1"/>
          <p:nvPr/>
        </p:nvSpPr>
        <p:spPr>
          <a:xfrm>
            <a:off x="6657232" y="2702461"/>
            <a:ext cx="5199806" cy="35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 defTabSz="1161825" hangingPunct="0">
              <a:lnSpc>
                <a:spcPct val="120000"/>
              </a:lnSpc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ru-RU" sz="1400" b="1" i="1">
                <a:solidFill>
                  <a:schemeClr val="tx1"/>
                </a:solidFill>
                <a:latin typeface="Georgia" panose="02040502050405020303" pitchFamily="18" charset="0"/>
                <a:ea typeface="Gilroy Light"/>
                <a:cs typeface="Gilroy Light"/>
              </a:rPr>
              <a:t>Разделение ресурса </a:t>
            </a:r>
            <a:r>
              <a:rPr lang="ru-RU" sz="1400">
                <a:solidFill>
                  <a:schemeClr val="tx1"/>
                </a:solidFill>
                <a:latin typeface="Gilroy Light"/>
                <a:ea typeface="Gilroy Light"/>
                <a:cs typeface="Gilroy Light"/>
              </a:rPr>
              <a:t>для удобства целевой аудитории</a:t>
            </a:r>
          </a:p>
          <a:p>
            <a:pPr marL="285750" indent="-285750" defTabSz="1161825" hangingPunct="0">
              <a:lnSpc>
                <a:spcPct val="120000"/>
              </a:lnSpc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ru-RU" sz="1400" b="1" i="1">
                <a:solidFill>
                  <a:schemeClr val="tx1"/>
                </a:solidFill>
                <a:latin typeface="Georgia" panose="02040502050405020303" pitchFamily="18" charset="0"/>
                <a:ea typeface="Gilroy Light"/>
                <a:cs typeface="Gilroy Light"/>
              </a:rPr>
              <a:t>Спецификация фильтров поиска для врачебного сообщества</a:t>
            </a:r>
            <a:r>
              <a:rPr lang="ru-RU" sz="1400">
                <a:solidFill>
                  <a:schemeClr val="tx1"/>
                </a:solidFill>
                <a:latin typeface="Gilroy Light"/>
                <a:ea typeface="Gilroy Light"/>
                <a:cs typeface="Gilroy Light"/>
              </a:rPr>
              <a:t>, подробные фильтры с детальной информацией о формате предоставляемой помощи, наличие лицензий на определенные виды деятельности</a:t>
            </a:r>
          </a:p>
          <a:p>
            <a:pPr marL="285750" indent="-285750" defTabSz="1161825" hangingPunct="0">
              <a:lnSpc>
                <a:spcPct val="120000"/>
              </a:lnSpc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ru-RU" sz="1400" b="1" i="1">
                <a:solidFill>
                  <a:schemeClr val="tx1"/>
                </a:solidFill>
                <a:latin typeface="Georgia" panose="02040502050405020303" pitchFamily="18" charset="0"/>
                <a:ea typeface="Gilroy Light"/>
                <a:cs typeface="Gilroy Light"/>
              </a:rPr>
              <a:t>Создание формы запроса с отправкой сообщения </a:t>
            </a:r>
            <a:r>
              <a:rPr lang="ru-RU" sz="1400">
                <a:solidFill>
                  <a:schemeClr val="tx1"/>
                </a:solidFill>
                <a:latin typeface="Gilroy Light"/>
                <a:ea typeface="Gilroy Light"/>
                <a:cs typeface="Gilroy Light"/>
              </a:rPr>
              <a:t>на электронную почту медицинского учреждения</a:t>
            </a:r>
          </a:p>
          <a:p>
            <a:pPr marL="285750" indent="-285750" defTabSz="1161825" hangingPunct="0">
              <a:lnSpc>
                <a:spcPct val="120000"/>
              </a:lnSpc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ru-RU" sz="1400" b="1" i="1">
                <a:solidFill>
                  <a:schemeClr val="tx1"/>
                </a:solidFill>
                <a:latin typeface="Georgia" panose="02040502050405020303" pitchFamily="18" charset="0"/>
                <a:ea typeface="Gilroy Light"/>
                <a:cs typeface="Gilroy Light"/>
              </a:rPr>
              <a:t>Юридическая информация</a:t>
            </a:r>
            <a:r>
              <a:rPr lang="ru-RU" sz="1400">
                <a:solidFill>
                  <a:schemeClr val="tx1"/>
                </a:solidFill>
                <a:latin typeface="Gilroy Light"/>
                <a:ea typeface="Gilroy Light"/>
                <a:cs typeface="Gilroy Light"/>
              </a:rPr>
              <a:t>, касающаяся условий и правил маршрутизации пациентов</a:t>
            </a: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04C9F006-0D1D-61B9-FF6D-8C3A81060F2D}"/>
              </a:ext>
            </a:extLst>
          </p:cNvPr>
          <p:cNvGrpSpPr/>
          <p:nvPr/>
        </p:nvGrpSpPr>
        <p:grpSpPr>
          <a:xfrm>
            <a:off x="190787" y="1772407"/>
            <a:ext cx="3142722" cy="5085593"/>
            <a:chOff x="255727" y="2077788"/>
            <a:chExt cx="2334326" cy="3777436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9A5DE6FD-62FB-93CD-6CE3-90D8AAE842B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2754" y="2265581"/>
              <a:ext cx="1945005" cy="3589643"/>
            </a:xfrm>
            <a:prstGeom prst="round2SameRect">
              <a:avLst>
                <a:gd name="adj1" fmla="val 12279"/>
                <a:gd name="adj2" fmla="val 0"/>
              </a:avLst>
            </a:prstGeom>
          </p:spPr>
        </p:pic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39C6364D-BB62-1F0B-D411-714C98DB09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24074" r="24179" b="16262"/>
            <a:stretch>
              <a:fillRect/>
            </a:stretch>
          </p:blipFill>
          <p:spPr>
            <a:xfrm>
              <a:off x="255727" y="2077788"/>
              <a:ext cx="2334326" cy="3777436"/>
            </a:xfrm>
            <a:prstGeom prst="rect">
              <a:avLst/>
            </a:prstGeom>
          </p:spPr>
        </p:pic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3798AF8D-F375-F6D9-D065-E029D1052DD0}"/>
              </a:ext>
            </a:extLst>
          </p:cNvPr>
          <p:cNvGrpSpPr/>
          <p:nvPr/>
        </p:nvGrpSpPr>
        <p:grpSpPr>
          <a:xfrm>
            <a:off x="3313886" y="2265581"/>
            <a:ext cx="3142722" cy="4592420"/>
            <a:chOff x="3385006" y="2265581"/>
            <a:chExt cx="3142722" cy="4592420"/>
          </a:xfrm>
        </p:grpSpPr>
        <p:pic>
          <p:nvPicPr>
            <p:cNvPr id="13" name="Рисунок 12" descr="Изображение выглядит как текст&#10;&#10;Автоматически созданное описание">
              <a:extLst>
                <a:ext uri="{FF2B5EF4-FFF2-40B4-BE49-F238E27FC236}">
                  <a16:creationId xmlns:a16="http://schemas.microsoft.com/office/drawing/2014/main" id="{25550808-D4AB-DD12-13D1-908E9507E39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b="12365"/>
            <a:stretch>
              <a:fillRect/>
            </a:stretch>
          </p:blipFill>
          <p:spPr>
            <a:xfrm>
              <a:off x="3660304" y="2523281"/>
              <a:ext cx="2618576" cy="4334720"/>
            </a:xfrm>
            <a:prstGeom prst="round2SameRect">
              <a:avLst>
                <a:gd name="adj1" fmla="val 13255"/>
                <a:gd name="adj2" fmla="val 0"/>
              </a:avLst>
            </a:prstGeom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921790E4-4B03-CC34-9403-D8B216A41A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24074" r="24179" b="24382"/>
            <a:stretch>
              <a:fillRect/>
            </a:stretch>
          </p:blipFill>
          <p:spPr>
            <a:xfrm>
              <a:off x="3385006" y="2265581"/>
              <a:ext cx="3142722" cy="4592419"/>
            </a:xfrm>
            <a:prstGeom prst="rect">
              <a:avLst/>
            </a:prstGeom>
          </p:spPr>
        </p:pic>
      </p:grpSp>
      <p:sp>
        <p:nvSpPr>
          <p:cNvPr id="15" name="Google Shape;35;p16">
            <a:extLst>
              <a:ext uri="{FF2B5EF4-FFF2-40B4-BE49-F238E27FC236}">
                <a16:creationId xmlns:a16="http://schemas.microsoft.com/office/drawing/2014/main" id="{7FF19458-26CA-54D5-E40B-8C4751E7518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440293" y="6497431"/>
            <a:ext cx="410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bg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3041466"/>
      </p:ext>
    </p:extLst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58926311-9DF9-9735-5326-6E952DCBD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727" y="269172"/>
            <a:ext cx="8068465" cy="3088391"/>
          </a:xfrm>
        </p:spPr>
        <p:txBody>
          <a:bodyPr/>
          <a:lstStyle/>
          <a:p>
            <a:r>
              <a:rPr lang="ru-RU"/>
              <a:t>СТИМУЛИРОВАНИЕ ЛПУ В ПОПОЛНЕНИИ БАЗЫ</a:t>
            </a:r>
            <a:endParaRPr lang="en-US"/>
          </a:p>
        </p:txBody>
      </p:sp>
      <p:sp>
        <p:nvSpPr>
          <p:cNvPr id="10" name="Google Shape;84;p1">
            <a:extLst>
              <a:ext uri="{FF2B5EF4-FFF2-40B4-BE49-F238E27FC236}">
                <a16:creationId xmlns:a16="http://schemas.microsoft.com/office/drawing/2014/main" id="{5E989D5E-81C0-EC16-861A-74F343D36E26}"/>
              </a:ext>
            </a:extLst>
          </p:cNvPr>
          <p:cNvSpPr txBox="1"/>
          <p:nvPr/>
        </p:nvSpPr>
        <p:spPr>
          <a:xfrm>
            <a:off x="6423980" y="2557491"/>
            <a:ext cx="5199806" cy="3868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marR="0" lvl="0" indent="-285750" algn="l" defTabSz="1161825" rtl="0" eaLnBrk="1" fontAlgn="auto" latinLnBrk="0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ru-RU" sz="1600" b="1" i="1" u="none" strike="noStrike" kern="0" cap="none" spc="0" normalizeH="0" baseline="0" noProof="0">
                <a:ln>
                  <a:noFill/>
                </a:ln>
                <a:solidFill>
                  <a:srgbClr val="273043"/>
                </a:solidFill>
                <a:effectLst/>
                <a:uLnTx/>
                <a:uFillTx/>
                <a:latin typeface="Georgia" panose="02040502050405020303" pitchFamily="18" charset="0"/>
                <a:ea typeface="Gilroy Light"/>
                <a:cs typeface="Gilroy Light"/>
                <a:sym typeface="Arial"/>
              </a:rPr>
              <a:t>Создание страницы входа сотрудников ЛПУ </a:t>
            </a:r>
            <a:r>
              <a:rPr kumimoji="0" lang="ru-RU" sz="1500" b="0" i="0" u="none" strike="noStrike" kern="0" cap="none" spc="0" normalizeH="0" baseline="0" noProof="0">
                <a:ln>
                  <a:noFill/>
                </a:ln>
                <a:solidFill>
                  <a:srgbClr val="273043"/>
                </a:solidFill>
                <a:effectLst/>
                <a:uLnTx/>
                <a:uFillTx/>
                <a:latin typeface="Montserrat"/>
                <a:ea typeface="Gilroy Light"/>
                <a:cs typeface="Gilroy Light"/>
                <a:sym typeface="Arial"/>
              </a:rPr>
              <a:t>с подробным описанием функции добавления ЛПУ в базу данных и донесение до пользователя преимуществ нахождения ЛПУ в базе</a:t>
            </a:r>
          </a:p>
          <a:p>
            <a:pPr marL="285750" marR="0" lvl="0" indent="-285750" algn="l" defTabSz="1161825" rtl="0" eaLnBrk="1" fontAlgn="auto" latinLnBrk="0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ru-RU" sz="1600" b="1" i="1" u="none" strike="noStrike" kern="0" cap="none" spc="0" normalizeH="0" baseline="0" noProof="0">
                <a:ln>
                  <a:noFill/>
                </a:ln>
                <a:solidFill>
                  <a:srgbClr val="273043"/>
                </a:solidFill>
                <a:effectLst/>
                <a:uLnTx/>
                <a:uFillTx/>
                <a:latin typeface="Georgia" panose="02040502050405020303" pitchFamily="18" charset="0"/>
                <a:ea typeface="Gilroy Light"/>
                <a:cs typeface="Gilroy Light"/>
                <a:sym typeface="Arial"/>
              </a:rPr>
              <a:t>Коллаборации с лечебными учреждениями </a:t>
            </a:r>
            <a:r>
              <a:rPr kumimoji="0" lang="ru-RU" sz="1500" b="0" i="0" u="none" strike="noStrike" kern="0" cap="none" spc="0" normalizeH="0" baseline="0" noProof="0">
                <a:ln>
                  <a:noFill/>
                </a:ln>
                <a:solidFill>
                  <a:srgbClr val="273043"/>
                </a:solidFill>
                <a:effectLst/>
                <a:uLnTx/>
                <a:uFillTx/>
                <a:latin typeface="Montserrat"/>
                <a:ea typeface="Gilroy Light"/>
                <a:cs typeface="Gilroy Light"/>
                <a:sym typeface="Arial"/>
              </a:rPr>
              <a:t>расширении базы данных с дополнением условий фильтрации по определенным видам услуг, привлечение пользователей в ЛПУ, занесенные в базы</a:t>
            </a:r>
          </a:p>
          <a:p>
            <a:pPr marL="285750" marR="0" lvl="0" indent="-285750" algn="l" defTabSz="1161825" rtl="0" eaLnBrk="1" fontAlgn="auto" latinLnBrk="0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ru-RU" sz="1500" b="0" i="0" u="none" strike="noStrike" kern="0" cap="none" spc="0" normalizeH="0" baseline="0" noProof="0">
                <a:ln>
                  <a:noFill/>
                </a:ln>
                <a:solidFill>
                  <a:srgbClr val="273043"/>
                </a:solidFill>
                <a:effectLst/>
                <a:uLnTx/>
                <a:uFillTx/>
                <a:latin typeface="Montserrat"/>
                <a:ea typeface="Gilroy Light"/>
                <a:cs typeface="Gilroy Light"/>
                <a:sym typeface="Arial"/>
              </a:rPr>
              <a:t>Проведение мероприятий по </a:t>
            </a:r>
            <a:r>
              <a:rPr kumimoji="0" lang="ru-RU" sz="1600" b="1" i="1" u="none" strike="noStrike" kern="0" cap="none" spc="0" normalizeH="0" baseline="0" noProof="0">
                <a:ln>
                  <a:noFill/>
                </a:ln>
                <a:solidFill>
                  <a:srgbClr val="273043"/>
                </a:solidFill>
                <a:effectLst/>
                <a:uLnTx/>
                <a:uFillTx/>
                <a:latin typeface="Georgia" panose="02040502050405020303" pitchFamily="18" charset="0"/>
                <a:ea typeface="Gilroy Light"/>
                <a:cs typeface="Gilroy Light"/>
                <a:sym typeface="Arial"/>
              </a:rPr>
              <a:t>просвещению медицинского сообщества</a:t>
            </a:r>
          </a:p>
          <a:p>
            <a:pPr marL="285750" marR="0" lvl="0" indent="-285750" algn="l" defTabSz="1161825" rtl="0" eaLnBrk="1" fontAlgn="auto" latinLnBrk="0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ru-RU" sz="1500" b="1" i="1" u="none" strike="noStrike" kern="0" cap="none" spc="0" normalizeH="0" baseline="0" noProof="0">
              <a:ln>
                <a:noFill/>
              </a:ln>
              <a:solidFill>
                <a:srgbClr val="273043"/>
              </a:solidFill>
              <a:effectLst/>
              <a:uLnTx/>
              <a:uFillTx/>
              <a:latin typeface="Georgia" panose="02040502050405020303" pitchFamily="18" charset="0"/>
              <a:ea typeface="Gilroy Light"/>
              <a:cs typeface="Gilroy Light"/>
              <a:sym typeface="Arial"/>
            </a:endParaRPr>
          </a:p>
          <a:p>
            <a:pPr marL="285750" marR="0" lvl="0" indent="-285750" algn="l" defTabSz="1161825" rtl="0" eaLnBrk="1" fontAlgn="auto" latinLnBrk="0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ru-RU" sz="1500" b="0" i="0" u="none" strike="noStrike" kern="0" cap="none" spc="0" normalizeH="0" baseline="0" noProof="0">
              <a:ln>
                <a:noFill/>
              </a:ln>
              <a:solidFill>
                <a:srgbClr val="273043"/>
              </a:solidFill>
              <a:effectLst/>
              <a:uLnTx/>
              <a:uFillTx/>
              <a:latin typeface="Gilroy Light"/>
              <a:ea typeface="Gilroy Light"/>
              <a:cs typeface="Gilroy Light"/>
              <a:sym typeface="Arial"/>
            </a:endParaRPr>
          </a:p>
          <a:p>
            <a:pPr marL="285750" marR="0" lvl="0" indent="-285750" algn="l" defTabSz="1161825" rtl="0" eaLnBrk="1" fontAlgn="auto" latinLnBrk="0" hangingPunct="0">
              <a:lnSpc>
                <a:spcPct val="12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ru-RU" sz="1500" b="0" i="0" u="none" strike="noStrike" kern="0" cap="none" spc="0" normalizeH="0" baseline="0" noProof="0">
              <a:ln>
                <a:noFill/>
              </a:ln>
              <a:solidFill>
                <a:srgbClr val="273043"/>
              </a:solidFill>
              <a:effectLst/>
              <a:uLnTx/>
              <a:uFillTx/>
              <a:latin typeface="Gilroy Light"/>
              <a:ea typeface="Gilroy Light"/>
              <a:cs typeface="Gilroy Light"/>
              <a:sym typeface="Arial"/>
            </a:endParaRPr>
          </a:p>
        </p:txBody>
      </p:sp>
      <p:pic>
        <p:nvPicPr>
          <p:cNvPr id="5" name="Рисунок 4" descr="Изображение выглядит как внутренний, человек, потолок, люди&#10;&#10;Автоматически созданное описание">
            <a:extLst>
              <a:ext uri="{FF2B5EF4-FFF2-40B4-BE49-F238E27FC236}">
                <a16:creationId xmlns:a16="http://schemas.microsoft.com/office/drawing/2014/main" id="{3E967C7C-A5A1-7D56-598B-5A9FDF3ABC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204"/>
                    </a14:imgEffect>
                  </a14:imgLayer>
                </a14:imgProps>
              </a:ext>
            </a:extLst>
          </a:blip>
          <a:srcRect t="14094" r="22678"/>
          <a:stretch>
            <a:fillRect/>
          </a:stretch>
        </p:blipFill>
        <p:spPr>
          <a:xfrm>
            <a:off x="-1" y="2280213"/>
            <a:ext cx="6198929" cy="4589361"/>
          </a:xfrm>
          <a:prstGeom prst="round1Rect">
            <a:avLst/>
          </a:prstGeom>
        </p:spPr>
      </p:pic>
      <p:sp>
        <p:nvSpPr>
          <p:cNvPr id="7" name="Google Shape;35;p16">
            <a:extLst>
              <a:ext uri="{FF2B5EF4-FFF2-40B4-BE49-F238E27FC236}">
                <a16:creationId xmlns:a16="http://schemas.microsoft.com/office/drawing/2014/main" id="{9426A420-05B5-A7AC-8CBF-458010DA30E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440293" y="6497431"/>
            <a:ext cx="410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bg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/>
            </a:pPr>
            <a:fld id="{00000000-1234-1234-1234-123412341234}" type="slidenum">
              <a:rPr kumimoji="0" lang="ru-RU" sz="12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cs typeface="Arial"/>
                <a:sym typeface="Arial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ts val="1200"/>
                <a:buFont typeface="Arial"/>
                <a:buNone/>
                <a:defRPr/>
              </a:pPr>
              <a:t>15</a:t>
            </a:fld>
            <a:endParaRPr kumimoji="0" lang="ru-RU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cs typeface="Arial"/>
              <a:sym typeface="Arial"/>
            </a:endParaRPr>
          </a:p>
        </p:txBody>
      </p:sp>
      <p:sp>
        <p:nvSpPr>
          <p:cNvPr id="9" name="Прямоугольник: один скругленный угол 8">
            <a:extLst>
              <a:ext uri="{FF2B5EF4-FFF2-40B4-BE49-F238E27FC236}">
                <a16:creationId xmlns:a16="http://schemas.microsoft.com/office/drawing/2014/main" id="{9B085C47-1B08-6679-3A40-4CEB9563EA9C}"/>
              </a:ext>
            </a:extLst>
          </p:cNvPr>
          <p:cNvSpPr/>
          <p:nvPr/>
        </p:nvSpPr>
        <p:spPr>
          <a:xfrm>
            <a:off x="-1" y="2280213"/>
            <a:ext cx="6203951" cy="4589361"/>
          </a:xfrm>
          <a:prstGeom prst="round1Rect">
            <a:avLst/>
          </a:prstGeom>
          <a:solidFill>
            <a:srgbClr val="4342FF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98596748"/>
      </p:ext>
    </p:extLst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42BF693-2C91-EAAF-DED7-EB3D3D2FF9C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675"/>
          <a:stretch>
            <a:fillRect/>
          </a:stretch>
        </p:blipFill>
        <p:spPr>
          <a:xfrm>
            <a:off x="0" y="2174240"/>
            <a:ext cx="6151566" cy="3840480"/>
          </a:xfrm>
          <a:prstGeom prst="rect">
            <a:avLst/>
          </a:prstGeo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58926311-9DF9-9735-5326-6E952DCBD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727" y="269172"/>
            <a:ext cx="9045927" cy="3088391"/>
          </a:xfrm>
        </p:spPr>
        <p:txBody>
          <a:bodyPr/>
          <a:lstStyle/>
          <a:p>
            <a:r>
              <a:rPr lang="ru-RU"/>
              <a:t>СБОР СОЦИАЛЬНО-ЗНАЧИМОЙ СТАТИСТИКИ</a:t>
            </a:r>
            <a:endParaRPr lang="en-US"/>
          </a:p>
        </p:txBody>
      </p:sp>
      <p:pic>
        <p:nvPicPr>
          <p:cNvPr id="6" name="Рисунок 5" descr="Изображение выглядит как текст, ноутбук, компьютер, монитор&#10;&#10;Автоматически созданное описание">
            <a:extLst>
              <a:ext uri="{FF2B5EF4-FFF2-40B4-BE49-F238E27FC236}">
                <a16:creationId xmlns:a16="http://schemas.microsoft.com/office/drawing/2014/main" id="{5ADA3EF7-82A4-FDFA-3023-1824E1EAC68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4525" r="941" b="2014"/>
          <a:stretch>
            <a:fillRect/>
          </a:stretch>
        </p:blipFill>
        <p:spPr>
          <a:xfrm>
            <a:off x="1" y="1721677"/>
            <a:ext cx="7164728" cy="4982901"/>
          </a:xfrm>
          <a:prstGeom prst="rect">
            <a:avLst/>
          </a:prstGeom>
        </p:spPr>
      </p:pic>
      <p:sp>
        <p:nvSpPr>
          <p:cNvPr id="10" name="Google Shape;84;p1">
            <a:extLst>
              <a:ext uri="{FF2B5EF4-FFF2-40B4-BE49-F238E27FC236}">
                <a16:creationId xmlns:a16="http://schemas.microsoft.com/office/drawing/2014/main" id="{5E989D5E-81C0-EC16-861A-74F343D36E26}"/>
              </a:ext>
            </a:extLst>
          </p:cNvPr>
          <p:cNvSpPr txBox="1"/>
          <p:nvPr/>
        </p:nvSpPr>
        <p:spPr>
          <a:xfrm>
            <a:off x="6657232" y="2375103"/>
            <a:ext cx="5199806" cy="3344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marR="0" lvl="0" indent="-285750" algn="l" defTabSz="1161825" rtl="0" eaLnBrk="1" fontAlgn="auto" latinLnBrk="0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ru-RU" sz="1600" b="1" i="1" u="none" strike="noStrike" kern="0" cap="none" spc="0" normalizeH="0" baseline="0" noProof="0">
                <a:ln>
                  <a:noFill/>
                </a:ln>
                <a:solidFill>
                  <a:srgbClr val="273043"/>
                </a:solidFill>
                <a:effectLst/>
                <a:uLnTx/>
                <a:uFillTx/>
                <a:latin typeface="Georgia" panose="02040502050405020303" pitchFamily="18" charset="0"/>
                <a:ea typeface="Gilroy Light"/>
                <a:cs typeface="Gilroy Light"/>
                <a:sym typeface="Arial"/>
              </a:rPr>
              <a:t>Сбор данных о запросах пользователей</a:t>
            </a:r>
          </a:p>
          <a:p>
            <a:pPr marL="285750" marR="0" lvl="0" indent="-285750" algn="l" defTabSz="1161825" rtl="0" eaLnBrk="1" fontAlgn="auto" latinLnBrk="0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ru-RU" sz="1600" b="1" i="1" u="none" strike="noStrike" kern="0" cap="none" spc="0" normalizeH="0" baseline="0" noProof="0">
                <a:ln>
                  <a:noFill/>
                </a:ln>
                <a:solidFill>
                  <a:srgbClr val="273043"/>
                </a:solidFill>
                <a:effectLst/>
                <a:uLnTx/>
                <a:uFillTx/>
                <a:latin typeface="Georgia" panose="02040502050405020303" pitchFamily="18" charset="0"/>
                <a:ea typeface="Gilroy Light"/>
                <a:cs typeface="Gilroy Light"/>
                <a:sym typeface="Arial"/>
              </a:rPr>
              <a:t>Сбор данных об отсутствии ЛПУ по тем или иным видам поиска (сбор отказов)</a:t>
            </a:r>
          </a:p>
          <a:p>
            <a:pPr marL="285750" marR="0" lvl="0" indent="-285750" algn="l" defTabSz="1161825" rtl="0" eaLnBrk="1" fontAlgn="auto" latinLnBrk="0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ru-RU" sz="1600" b="1" i="1" u="none" strike="noStrike" kern="0" cap="none" spc="0" normalizeH="0" baseline="0" noProof="0">
                <a:ln>
                  <a:noFill/>
                </a:ln>
                <a:solidFill>
                  <a:srgbClr val="273043"/>
                </a:solidFill>
                <a:effectLst/>
                <a:uLnTx/>
                <a:uFillTx/>
                <a:latin typeface="Georgia" panose="02040502050405020303" pitchFamily="18" charset="0"/>
                <a:ea typeface="Gilroy Light"/>
                <a:cs typeface="Gilroy Light"/>
                <a:sym typeface="Arial"/>
              </a:rPr>
              <a:t>Сбор социо-демографической статистики</a:t>
            </a:r>
          </a:p>
          <a:p>
            <a:pPr marL="285750" marR="0" lvl="0" indent="-285750" algn="l" defTabSz="1161825" rtl="0" eaLnBrk="1" fontAlgn="auto" latinLnBrk="0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ru-RU" sz="1600" b="1" i="1" u="none" strike="noStrike" kern="0" cap="none" spc="0" normalizeH="0" baseline="0" noProof="0">
                <a:ln>
                  <a:noFill/>
                </a:ln>
                <a:solidFill>
                  <a:srgbClr val="273043"/>
                </a:solidFill>
                <a:effectLst/>
                <a:uLnTx/>
                <a:uFillTx/>
                <a:latin typeface="Georgia" panose="02040502050405020303" pitchFamily="18" charset="0"/>
                <a:ea typeface="Gilroy Light"/>
                <a:cs typeface="Gilroy Light"/>
                <a:sym typeface="Arial"/>
              </a:rPr>
              <a:t>Формирование удобного дашборда с визуализацией собранных данных </a:t>
            </a:r>
            <a:r>
              <a:rPr kumimoji="0" lang="ru-RU" sz="1600" b="0" i="0" u="none" strike="noStrike" kern="0" cap="none" spc="0" normalizeH="0" baseline="0" noProof="0">
                <a:ln>
                  <a:noFill/>
                </a:ln>
                <a:solidFill>
                  <a:srgbClr val="273043"/>
                </a:solidFill>
                <a:effectLst/>
                <a:uLnTx/>
                <a:uFillTx/>
                <a:latin typeface="Montserrat"/>
                <a:ea typeface="Gilroy Light"/>
                <a:cs typeface="Gilroy Light"/>
                <a:sym typeface="Arial"/>
              </a:rPr>
              <a:t>в системе администрирования сайта (доступно сотрудникам ЛПУ, доступ по запросам)</a:t>
            </a:r>
          </a:p>
          <a:p>
            <a:pPr marL="285750" marR="0" lvl="0" indent="-285750" algn="l" defTabSz="1161825" rtl="0" eaLnBrk="1" fontAlgn="auto" latinLnBrk="0" hangingPunct="0">
              <a:lnSpc>
                <a:spcPct val="12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ru-RU" sz="1400" b="0" i="0" u="none" strike="noStrike" kern="0" cap="none" spc="0" normalizeH="0" baseline="0" noProof="0">
              <a:ln>
                <a:noFill/>
              </a:ln>
              <a:solidFill>
                <a:srgbClr val="273043"/>
              </a:solidFill>
              <a:effectLst/>
              <a:uLnTx/>
              <a:uFillTx/>
              <a:latin typeface="Gilroy Light"/>
              <a:ea typeface="Gilroy Light"/>
              <a:cs typeface="Gilroy Light"/>
              <a:sym typeface="Arial"/>
            </a:endParaRPr>
          </a:p>
        </p:txBody>
      </p:sp>
      <p:sp>
        <p:nvSpPr>
          <p:cNvPr id="7" name="Google Shape;35;p16">
            <a:extLst>
              <a:ext uri="{FF2B5EF4-FFF2-40B4-BE49-F238E27FC236}">
                <a16:creationId xmlns:a16="http://schemas.microsoft.com/office/drawing/2014/main" id="{2D456A8E-D152-B43C-0F50-7FE5C9D4599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440293" y="6497431"/>
            <a:ext cx="410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bg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/>
            </a:pPr>
            <a:fld id="{00000000-1234-1234-1234-123412341234}" type="slidenum">
              <a:rPr kumimoji="0" lang="ru-RU" sz="12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cs typeface="Arial"/>
                <a:sym typeface="Arial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ts val="1200"/>
                <a:buFont typeface="Arial"/>
                <a:buNone/>
                <a:defRPr/>
              </a:pPr>
              <a:t>16</a:t>
            </a:fld>
            <a:endParaRPr kumimoji="0" lang="ru-RU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3188035"/>
      </p:ext>
    </p:extLst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42BF693-2C91-EAAF-DED7-EB3D3D2FF9C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675"/>
          <a:stretch>
            <a:fillRect/>
          </a:stretch>
        </p:blipFill>
        <p:spPr>
          <a:xfrm>
            <a:off x="0" y="2174240"/>
            <a:ext cx="6151566" cy="3840480"/>
          </a:xfrm>
          <a:prstGeom prst="rect">
            <a:avLst/>
          </a:prstGeo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58926311-9DF9-9735-5326-6E952DCBD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727" y="269172"/>
            <a:ext cx="11407538" cy="3088391"/>
          </a:xfrm>
        </p:spPr>
        <p:txBody>
          <a:bodyPr/>
          <a:lstStyle/>
          <a:p>
            <a:r>
              <a:rPr lang="ru-RU"/>
              <a:t>Интеграция с официальными сервисами госуслуг</a:t>
            </a:r>
            <a:endParaRPr lang="en-US"/>
          </a:p>
        </p:txBody>
      </p:sp>
      <p:pic>
        <p:nvPicPr>
          <p:cNvPr id="6" name="Рисунок 5" descr="Изображение выглядит как текст, ноутбук, компьютер, монитор&#10;&#10;Автоматически созданное описание">
            <a:extLst>
              <a:ext uri="{FF2B5EF4-FFF2-40B4-BE49-F238E27FC236}">
                <a16:creationId xmlns:a16="http://schemas.microsoft.com/office/drawing/2014/main" id="{5ADA3EF7-82A4-FDFA-3023-1824E1EAC68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4525" r="941" b="2014"/>
          <a:stretch>
            <a:fillRect/>
          </a:stretch>
        </p:blipFill>
        <p:spPr>
          <a:xfrm>
            <a:off x="1" y="1721677"/>
            <a:ext cx="7164728" cy="4982901"/>
          </a:xfrm>
          <a:prstGeom prst="rect">
            <a:avLst/>
          </a:prstGeom>
        </p:spPr>
      </p:pic>
      <p:sp>
        <p:nvSpPr>
          <p:cNvPr id="10" name="Google Shape;84;p1">
            <a:extLst>
              <a:ext uri="{FF2B5EF4-FFF2-40B4-BE49-F238E27FC236}">
                <a16:creationId xmlns:a16="http://schemas.microsoft.com/office/drawing/2014/main" id="{5E989D5E-81C0-EC16-861A-74F343D36E26}"/>
              </a:ext>
            </a:extLst>
          </p:cNvPr>
          <p:cNvSpPr txBox="1"/>
          <p:nvPr/>
        </p:nvSpPr>
        <p:spPr>
          <a:xfrm>
            <a:off x="6657232" y="2375103"/>
            <a:ext cx="5199806" cy="3344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marR="0" lvl="0" indent="-285750" algn="l" defTabSz="1161825" rtl="0" eaLnBrk="1" fontAlgn="auto" latinLnBrk="0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ru-RU" sz="1600" i="1" u="none" strike="noStrike" kern="0" cap="none" spc="0" normalizeH="0" baseline="0" noProof="0">
                <a:ln>
                  <a:noFill/>
                </a:ln>
                <a:solidFill>
                  <a:srgbClr val="273043"/>
                </a:solidFill>
                <a:effectLst/>
                <a:uLnTx/>
                <a:uFillTx/>
                <a:latin typeface="Georgia" panose="02040502050405020303" pitchFamily="18" charset="0"/>
                <a:ea typeface="Gilroy Light"/>
                <a:cs typeface="Gilroy Light"/>
                <a:sym typeface="Arial"/>
              </a:rPr>
              <a:t>Для маршрутизации пациентов и ускорение сроков получения медицинской помощи</a:t>
            </a:r>
          </a:p>
          <a:p>
            <a:pPr marL="285750" marR="0" lvl="0" indent="-285750" algn="l" defTabSz="1161825" rtl="0" eaLnBrk="1" fontAlgn="auto" latinLnBrk="0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ru-RU" sz="1600" i="1" u="none" strike="noStrike" kern="0" cap="none" spc="0" normalizeH="0" baseline="0" noProof="0">
                <a:ln>
                  <a:noFill/>
                </a:ln>
                <a:solidFill>
                  <a:srgbClr val="273043"/>
                </a:solidFill>
                <a:effectLst/>
                <a:uLnTx/>
                <a:uFillTx/>
                <a:latin typeface="Georgia" panose="02040502050405020303" pitchFamily="18" charset="0"/>
                <a:ea typeface="Gilroy Light"/>
                <a:cs typeface="Gilroy Light"/>
                <a:sym typeface="Arial"/>
              </a:rPr>
              <a:t>Помощь ЛПУ в поиске медицинской организации готовой принять пациента на лечение за пределами региона</a:t>
            </a:r>
          </a:p>
          <a:p>
            <a:pPr marL="285750" marR="0" lvl="0" indent="-285750" algn="l" defTabSz="1161825" rtl="0" eaLnBrk="1" fontAlgn="auto" latinLnBrk="0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ru-RU" sz="1600" i="1" u="none" strike="noStrike" kern="0" cap="none" spc="0" normalizeH="0" baseline="0" noProof="0">
                <a:ln>
                  <a:noFill/>
                </a:ln>
                <a:solidFill>
                  <a:srgbClr val="273043"/>
                </a:solidFill>
                <a:effectLst/>
                <a:uLnTx/>
                <a:uFillTx/>
                <a:latin typeface="Georgia" panose="02040502050405020303" pitchFamily="18" charset="0"/>
                <a:ea typeface="Gilroy Light"/>
                <a:cs typeface="Gilroy Light"/>
                <a:sym typeface="Arial"/>
              </a:rPr>
              <a:t>Размещение лечебными учреждениями информации о квотах на высокотехнологичную помощь для привлечения поток пациентов</a:t>
            </a:r>
          </a:p>
          <a:p>
            <a:pPr marL="285750" marR="0" lvl="0" indent="-285750" algn="l" defTabSz="1161825" rtl="0" eaLnBrk="1" fontAlgn="auto" latinLnBrk="0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ru-RU" sz="1600" i="1">
                <a:solidFill>
                  <a:srgbClr val="273043"/>
                </a:solidFill>
                <a:latin typeface="Georgia" panose="02040502050405020303" pitchFamily="18" charset="0"/>
                <a:ea typeface="Gilroy Light"/>
                <a:cs typeface="Gilroy Light"/>
              </a:rPr>
              <a:t>Внедрение ИИ для помощи пациентам и врачам в маршрутизации по получении направлений на лечение</a:t>
            </a:r>
            <a:endParaRPr kumimoji="0" lang="ru-RU" sz="1600" i="1" u="none" strike="noStrike" kern="0" cap="none" spc="0" normalizeH="0" baseline="0" noProof="0">
              <a:ln>
                <a:noFill/>
              </a:ln>
              <a:solidFill>
                <a:srgbClr val="273043"/>
              </a:solidFill>
              <a:effectLst/>
              <a:uLnTx/>
              <a:uFillTx/>
              <a:latin typeface="Georgia" panose="02040502050405020303" pitchFamily="18" charset="0"/>
              <a:ea typeface="Gilroy Light"/>
              <a:cs typeface="Gilroy Light"/>
              <a:sym typeface="Arial"/>
            </a:endParaRPr>
          </a:p>
          <a:p>
            <a:pPr marL="285750" marR="0" lvl="0" indent="-285750" algn="l" defTabSz="1161825" rtl="0" eaLnBrk="1" fontAlgn="auto" latinLnBrk="0" hangingPunct="0">
              <a:lnSpc>
                <a:spcPct val="12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ru-RU" sz="1400" b="0" i="0" u="none" strike="noStrike" kern="0" cap="none" spc="0" normalizeH="0" baseline="0" noProof="0">
              <a:ln>
                <a:noFill/>
              </a:ln>
              <a:solidFill>
                <a:srgbClr val="273043"/>
              </a:solidFill>
              <a:effectLst/>
              <a:uLnTx/>
              <a:uFillTx/>
              <a:latin typeface="Gilroy Light"/>
              <a:ea typeface="Gilroy Light"/>
              <a:cs typeface="Gilroy Light"/>
              <a:sym typeface="Arial"/>
            </a:endParaRPr>
          </a:p>
        </p:txBody>
      </p:sp>
      <p:sp>
        <p:nvSpPr>
          <p:cNvPr id="7" name="Google Shape;35;p16">
            <a:extLst>
              <a:ext uri="{FF2B5EF4-FFF2-40B4-BE49-F238E27FC236}">
                <a16:creationId xmlns:a16="http://schemas.microsoft.com/office/drawing/2014/main" id="{2D456A8E-D152-B43C-0F50-7FE5C9D4599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440293" y="6497431"/>
            <a:ext cx="410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bg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/>
            </a:pPr>
            <a:fld id="{00000000-1234-1234-1234-123412341234}" type="slidenum">
              <a:rPr kumimoji="0" lang="ru-RU" sz="12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cs typeface="Arial"/>
                <a:sym typeface="Arial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ts val="1200"/>
                <a:buFont typeface="Arial"/>
                <a:buNone/>
                <a:defRPr/>
              </a:pPr>
              <a:t>17</a:t>
            </a:fld>
            <a:endParaRPr kumimoji="0" lang="ru-RU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76729560"/>
      </p:ext>
    </p:extLst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0B361BA0-FAD2-3715-84B8-EC2F97F35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727" y="269173"/>
            <a:ext cx="3759225" cy="1380952"/>
          </a:xfrm>
        </p:spPr>
        <p:txBody>
          <a:bodyPr/>
          <a:lstStyle/>
          <a:p>
            <a:r>
              <a:rPr lang="ru-RU"/>
              <a:t>Лидер проекта</a:t>
            </a:r>
            <a:endParaRPr lang="en-US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4A8325C-14A6-C8A5-3F1C-BC11CAE9A225}"/>
              </a:ext>
            </a:extLst>
          </p:cNvPr>
          <p:cNvSpPr/>
          <p:nvPr/>
        </p:nvSpPr>
        <p:spPr>
          <a:xfrm>
            <a:off x="371476" y="5561374"/>
            <a:ext cx="2886732" cy="92832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/>
              <a:t>Мишина Олеся</a:t>
            </a:r>
            <a:endParaRPr lang="en-US" sz="2400" b="1"/>
          </a:p>
        </p:txBody>
      </p:sp>
      <p:sp>
        <p:nvSpPr>
          <p:cNvPr id="9" name="Google Shape;35;p16">
            <a:extLst>
              <a:ext uri="{FF2B5EF4-FFF2-40B4-BE49-F238E27FC236}">
                <a16:creationId xmlns:a16="http://schemas.microsoft.com/office/drawing/2014/main" id="{4001ED5B-9576-4519-1CAA-6E973E22D39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440293" y="6497431"/>
            <a:ext cx="410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bg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-RU" smtClean="0"/>
              <a:t>18</a:t>
            </a:fld>
            <a:endParaRPr lang="ru-RU"/>
          </a:p>
        </p:txBody>
      </p:sp>
      <p:sp>
        <p:nvSpPr>
          <p:cNvPr id="11" name="Google Shape;84;p1">
            <a:extLst>
              <a:ext uri="{FF2B5EF4-FFF2-40B4-BE49-F238E27FC236}">
                <a16:creationId xmlns:a16="http://schemas.microsoft.com/office/drawing/2014/main" id="{ACD7F856-A455-0206-9E5E-5A6477A036AE}"/>
              </a:ext>
            </a:extLst>
          </p:cNvPr>
          <p:cNvSpPr txBox="1"/>
          <p:nvPr/>
        </p:nvSpPr>
        <p:spPr>
          <a:xfrm>
            <a:off x="3578038" y="1737189"/>
            <a:ext cx="8278999" cy="4526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 defTabSz="1161825" hangingPunct="0">
              <a:lnSpc>
                <a:spcPct val="110000"/>
              </a:lnSpc>
              <a:spcAft>
                <a:spcPts val="12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</a:pPr>
            <a:r>
              <a:rPr lang="ru-RU" sz="1400" b="1">
                <a:solidFill>
                  <a:schemeClr val="tx1"/>
                </a:solidFill>
                <a:latin typeface="+mn-lt"/>
                <a:ea typeface="Gilroy Light"/>
                <a:cs typeface="Gilroy Light"/>
              </a:rPr>
              <a:t>врач, организатор здравоохранения, к.м.н.</a:t>
            </a:r>
          </a:p>
          <a:p>
            <a:pPr marL="285750" indent="-285750" defTabSz="1161825" hangingPunct="0">
              <a:lnSpc>
                <a:spcPct val="110000"/>
              </a:lnSpc>
              <a:spcAft>
                <a:spcPts val="12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</a:pPr>
            <a:r>
              <a:rPr lang="ru-RU" sz="1400" b="1">
                <a:solidFill>
                  <a:schemeClr val="tx1"/>
                </a:solidFill>
                <a:latin typeface="+mn-lt"/>
                <a:ea typeface="Gilroy Light"/>
                <a:cs typeface="Gilroy Light"/>
              </a:rPr>
              <a:t>Руководитель проекта развития телемедицины в рамках нацпроекта «Здравоохранение» </a:t>
            </a:r>
            <a:r>
              <a:rPr lang="ru-RU" sz="1400">
                <a:solidFill>
                  <a:schemeClr val="tx1"/>
                </a:solidFill>
                <a:latin typeface="+mn-lt"/>
                <a:ea typeface="Gilroy Light"/>
                <a:cs typeface="Gilroy Light"/>
              </a:rPr>
              <a:t>по профилю дерматовенерология (по РФ) (2020-2021 гг). Опыт работы руководителем в здравоохранении с 2015-2021 гг.</a:t>
            </a:r>
          </a:p>
          <a:p>
            <a:pPr marL="285750" indent="-285750" defTabSz="1161825" hangingPunct="0">
              <a:lnSpc>
                <a:spcPct val="110000"/>
              </a:lnSpc>
              <a:spcAft>
                <a:spcPts val="12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</a:pPr>
            <a:r>
              <a:rPr lang="ru-RU" sz="1400" b="1">
                <a:solidFill>
                  <a:schemeClr val="tx1"/>
                </a:solidFill>
                <a:latin typeface="+mn-lt"/>
                <a:ea typeface="Gilroy Light"/>
                <a:cs typeface="Gilroy Light"/>
              </a:rPr>
              <a:t>Публикации: </a:t>
            </a:r>
            <a:r>
              <a:rPr lang="ru-RU" sz="1400">
                <a:solidFill>
                  <a:schemeClr val="tx1"/>
                </a:solidFill>
                <a:latin typeface="+mn-lt"/>
                <a:ea typeface="Gilroy Light"/>
                <a:cs typeface="Gilroy Light"/>
              </a:rPr>
              <a:t>тема докторской диссертации «Сопровождение пациентов с хроническими заболеваниями на протяжение всей жизни», более 60 печатных работ, в том числе в журналах ВАК.</a:t>
            </a:r>
          </a:p>
          <a:p>
            <a:pPr marL="285750" indent="-285750" defTabSz="1161825" hangingPunct="0">
              <a:lnSpc>
                <a:spcPct val="110000"/>
              </a:lnSpc>
              <a:spcAft>
                <a:spcPts val="12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</a:pPr>
            <a:r>
              <a:rPr lang="ru-RU" sz="1400">
                <a:solidFill>
                  <a:schemeClr val="tx1"/>
                </a:solidFill>
                <a:latin typeface="+mn-lt"/>
                <a:ea typeface="Gilroy Light"/>
                <a:cs typeface="Gilroy Light"/>
              </a:rPr>
              <a:t>С 2012-2021 гг. основатель и руководитель </a:t>
            </a:r>
            <a:r>
              <a:rPr lang="ru-RU" sz="1400" b="1">
                <a:solidFill>
                  <a:schemeClr val="tx1"/>
                </a:solidFill>
                <a:latin typeface="+mn-lt"/>
                <a:ea typeface="Gilroy Light"/>
                <a:cs typeface="Gilroy Light"/>
              </a:rPr>
              <a:t>межрегиональной благотворительной общественной  организации «Кожные и аллергические болезни»</a:t>
            </a:r>
            <a:r>
              <a:rPr lang="ru-RU" sz="1400">
                <a:solidFill>
                  <a:schemeClr val="tx1"/>
                </a:solidFill>
                <a:latin typeface="+mn-lt"/>
                <a:ea typeface="Gilroy Light"/>
                <a:cs typeface="Gilroy Light"/>
              </a:rPr>
              <a:t>.</a:t>
            </a:r>
            <a:r>
              <a:rPr lang="ru-RU" sz="1400" b="1">
                <a:solidFill>
                  <a:schemeClr val="tx1"/>
                </a:solidFill>
                <a:latin typeface="+mn-lt"/>
                <a:ea typeface="Gilroy Light"/>
                <a:cs typeface="Gilroy Light"/>
              </a:rPr>
              <a:t>  </a:t>
            </a:r>
          </a:p>
          <a:p>
            <a:pPr marL="285750" indent="-285750" defTabSz="1161825" hangingPunct="0">
              <a:lnSpc>
                <a:spcPct val="110000"/>
              </a:lnSpc>
              <a:spcAft>
                <a:spcPts val="12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</a:pPr>
            <a:r>
              <a:rPr lang="ru-RU" sz="1400" b="1">
                <a:solidFill>
                  <a:schemeClr val="bg2"/>
                </a:solidFill>
                <a:latin typeface="+mn-lt"/>
                <a:ea typeface="Gilroy Light"/>
                <a:cs typeface="Gilroy Light"/>
              </a:rPr>
              <a:t>Реализовала проекты:  </a:t>
            </a:r>
            <a:r>
              <a:rPr lang="ru-RU" sz="1400">
                <a:solidFill>
                  <a:schemeClr val="bg2"/>
                </a:solidFill>
                <a:latin typeface="+mn-lt"/>
                <a:ea typeface="Gilroy Light"/>
                <a:cs typeface="Gilroy Light"/>
              </a:rPr>
              <a:t>Ранняя диагностика Пса «Двойной удар», психологическая поддержка «Гармония в душе-здоровая кожа», мобильное приложение «</a:t>
            </a:r>
            <a:r>
              <a:rPr lang="en-US" sz="1400" err="1">
                <a:solidFill>
                  <a:schemeClr val="bg2"/>
                </a:solidFill>
                <a:latin typeface="+mn-lt"/>
                <a:ea typeface="Gilroy Light"/>
                <a:cs typeface="Gilroy Light"/>
              </a:rPr>
              <a:t>CheckSkin</a:t>
            </a:r>
            <a:r>
              <a:rPr lang="ru-RU" sz="1400">
                <a:solidFill>
                  <a:schemeClr val="bg2"/>
                </a:solidFill>
                <a:latin typeface="+mn-lt"/>
                <a:ea typeface="Gilroy Light"/>
                <a:cs typeface="Gilroy Light"/>
              </a:rPr>
              <a:t>», правовая платформа для пациентов, виртуальная фото выставка «Тайна 25»,  и др.</a:t>
            </a:r>
          </a:p>
          <a:p>
            <a:pPr marL="285750" indent="-285750" defTabSz="1161825" hangingPunct="0">
              <a:lnSpc>
                <a:spcPct val="110000"/>
              </a:lnSpc>
              <a:spcAft>
                <a:spcPts val="12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</a:pPr>
            <a:r>
              <a:rPr lang="ru-RU" sz="1400" b="1">
                <a:solidFill>
                  <a:schemeClr val="tx1"/>
                </a:solidFill>
                <a:latin typeface="+mn-lt"/>
                <a:ea typeface="Gilroy Light"/>
                <a:cs typeface="Gilroy Light"/>
              </a:rPr>
              <a:t>Эксперт Агентства стратегических инициатив. </a:t>
            </a:r>
          </a:p>
          <a:p>
            <a:pPr marL="285750" indent="-285750" defTabSz="1161825" hangingPunct="0">
              <a:lnSpc>
                <a:spcPct val="110000"/>
              </a:lnSpc>
              <a:spcAft>
                <a:spcPts val="12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</a:pPr>
            <a:r>
              <a:rPr lang="ru-RU" sz="1400">
                <a:solidFill>
                  <a:schemeClr val="tx1"/>
                </a:solidFill>
                <a:latin typeface="+mn-lt"/>
                <a:ea typeface="Gilroy Light"/>
                <a:cs typeface="Gilroy Light"/>
              </a:rPr>
              <a:t>В настоящее время руководитель </a:t>
            </a:r>
            <a:r>
              <a:rPr lang="ru-RU" sz="1400" b="1">
                <a:solidFill>
                  <a:schemeClr val="tx1"/>
                </a:solidFill>
                <a:latin typeface="+mn-lt"/>
                <a:ea typeface="Gilroy Light"/>
                <a:cs typeface="Gilroy Light"/>
              </a:rPr>
              <a:t>АНО «Навигатор медицины»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8119026-D46E-0E6F-A366-860F23E8C9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3" y="1737189"/>
            <a:ext cx="2886734" cy="3824185"/>
          </a:xfrm>
          <a:prstGeom prst="rect">
            <a:avLst/>
          </a:prstGeom>
        </p:spPr>
      </p:pic>
      <p:pic>
        <p:nvPicPr>
          <p:cNvPr id="3" name="Изображение" descr="Изображение">
            <a:extLst>
              <a:ext uri="{FF2B5EF4-FFF2-40B4-BE49-F238E27FC236}">
                <a16:creationId xmlns:a16="http://schemas.microsoft.com/office/drawing/2014/main" id="{6B86EE48-5782-3CE3-BB5E-E339DBCCA09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65831" b="-297"/>
          <a:stretch>
            <a:fillRect/>
          </a:stretch>
        </p:blipFill>
        <p:spPr>
          <a:xfrm>
            <a:off x="3720663" y="368300"/>
            <a:ext cx="1177158" cy="473792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182498D-9842-5005-4473-17812643F7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2028" y="240052"/>
            <a:ext cx="3130711" cy="73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450578"/>
      </p:ext>
    </p:extLst>
  </p:cSld>
  <p:clrMapOvr>
    <a:masterClrMapping/>
  </p:clrMapOvr>
  <p:transition/>
  <p:timing/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4A8325C-14A6-C8A5-3F1C-BC11CAE9A225}"/>
              </a:ext>
            </a:extLst>
          </p:cNvPr>
          <p:cNvSpPr/>
          <p:nvPr/>
        </p:nvSpPr>
        <p:spPr>
          <a:xfrm>
            <a:off x="334963" y="1147507"/>
            <a:ext cx="2886732" cy="92832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/>
              <a:t>Контакты</a:t>
            </a:r>
            <a:endParaRPr lang="en-US" sz="2400" b="1"/>
          </a:p>
        </p:txBody>
      </p:sp>
      <p:sp>
        <p:nvSpPr>
          <p:cNvPr id="11" name="Google Shape;84;p1">
            <a:extLst>
              <a:ext uri="{FF2B5EF4-FFF2-40B4-BE49-F238E27FC236}">
                <a16:creationId xmlns:a16="http://schemas.microsoft.com/office/drawing/2014/main" id="{ACD7F856-A455-0206-9E5E-5A6477A036AE}"/>
              </a:ext>
            </a:extLst>
          </p:cNvPr>
          <p:cNvSpPr txBox="1"/>
          <p:nvPr/>
        </p:nvSpPr>
        <p:spPr>
          <a:xfrm>
            <a:off x="285821" y="2351415"/>
            <a:ext cx="6382631" cy="2319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 defTabSz="1161825" hangingPunct="0">
              <a:lnSpc>
                <a:spcPct val="110000"/>
              </a:lnSpc>
              <a:spcAft>
                <a:spcPts val="12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</a:pPr>
            <a:r>
              <a:rPr lang="en-US" sz="1400" b="1">
                <a:solidFill>
                  <a:schemeClr val="tx1"/>
                </a:solidFill>
                <a:latin typeface="+mn-lt"/>
                <a:ea typeface="Gilroy Light"/>
                <a:cs typeface="Gilroy Light"/>
              </a:rPr>
              <a:t>E-MAIL  </a:t>
            </a:r>
            <a:r>
              <a:rPr lang="en-US" sz="1400" b="1">
                <a:solidFill>
                  <a:schemeClr val="tx1"/>
                </a:solidFill>
                <a:latin typeface="+mn-lt"/>
                <a:ea typeface="Gilroy Light"/>
                <a:cs typeface="Gilroy Light"/>
                <a:hlinkClick r:id="rId3"/>
              </a:rPr>
              <a:t>info@navigator-help.ru</a:t>
            </a:r>
            <a:endParaRPr lang="en-US" sz="1400" b="1">
              <a:solidFill>
                <a:schemeClr val="tx1"/>
              </a:solidFill>
              <a:latin typeface="+mn-lt"/>
              <a:ea typeface="Gilroy Light"/>
              <a:cs typeface="Gilroy Light"/>
            </a:endParaRPr>
          </a:p>
          <a:p>
            <a:pPr marL="285750" indent="-285750" defTabSz="1161825" hangingPunct="0">
              <a:lnSpc>
                <a:spcPct val="110000"/>
              </a:lnSpc>
              <a:spcAft>
                <a:spcPts val="12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</a:pPr>
            <a:r>
              <a:rPr lang="ru-RU" sz="1400" b="1">
                <a:solidFill>
                  <a:schemeClr val="tx1"/>
                </a:solidFill>
                <a:latin typeface="+mn-lt"/>
                <a:ea typeface="Gilroy Light"/>
                <a:cs typeface="Gilroy Light"/>
              </a:rPr>
              <a:t>Адрес ресурса:  </a:t>
            </a:r>
            <a:r>
              <a:rPr lang="en-US" sz="1800" b="1">
                <a:solidFill>
                  <a:schemeClr val="tx1"/>
                </a:solidFill>
                <a:latin typeface="+mn-lt"/>
                <a:ea typeface="Gilroy Light"/>
                <a:cs typeface="Gilroy Light"/>
                <a:hlinkClick r:id="rId4"/>
              </a:rPr>
              <a:t>www.</a:t>
            </a:r>
            <a:r>
              <a:rPr lang="ru-RU" sz="1800" b="1">
                <a:solidFill>
                  <a:schemeClr val="tx1"/>
                </a:solidFill>
                <a:latin typeface="+mn-lt"/>
                <a:ea typeface="Gilroy Light"/>
                <a:cs typeface="Gilroy Light"/>
                <a:hlinkClick r:id="rId4"/>
              </a:rPr>
              <a:t>навигатор-помощи.рф</a:t>
            </a:r>
            <a:r>
              <a:rPr lang="ru-RU" sz="1800" b="1">
                <a:solidFill>
                  <a:schemeClr val="tx1"/>
                </a:solidFill>
                <a:latin typeface="+mn-lt"/>
                <a:ea typeface="Gilroy Light"/>
                <a:cs typeface="Gilroy Light"/>
              </a:rPr>
              <a:t> </a:t>
            </a:r>
            <a:endParaRPr lang="ru-RU" sz="1800">
              <a:solidFill>
                <a:schemeClr val="tx1"/>
              </a:solidFill>
              <a:latin typeface="+mn-lt"/>
              <a:ea typeface="Gilroy Light"/>
              <a:cs typeface="Gilroy Light"/>
            </a:endParaRPr>
          </a:p>
          <a:p>
            <a:pPr defTabSz="1161825" hangingPunct="0">
              <a:lnSpc>
                <a:spcPct val="110000"/>
              </a:lnSpc>
              <a:spcAft>
                <a:spcPts val="1200"/>
              </a:spcAft>
              <a:buClr>
                <a:schemeClr val="accent1"/>
              </a:buClr>
              <a:buSzTx/>
            </a:pPr>
            <a:endParaRPr lang="ru-RU" sz="1400" b="1">
              <a:solidFill>
                <a:schemeClr val="tx1"/>
              </a:solidFill>
              <a:latin typeface="+mn-lt"/>
              <a:ea typeface="Gilroy Light"/>
              <a:cs typeface="Gilroy Light"/>
            </a:endParaRPr>
          </a:p>
        </p:txBody>
      </p:sp>
      <p:pic>
        <p:nvPicPr>
          <p:cNvPr id="3" name="Изображение" descr="Изображение">
            <a:extLst>
              <a:ext uri="{FF2B5EF4-FFF2-40B4-BE49-F238E27FC236}">
                <a16:creationId xmlns:a16="http://schemas.microsoft.com/office/drawing/2014/main" id="{6B86EE48-5782-3CE3-BB5E-E339DBCCA09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65831" b="-297"/>
          <a:stretch>
            <a:fillRect/>
          </a:stretch>
        </p:blipFill>
        <p:spPr>
          <a:xfrm>
            <a:off x="3720663" y="368300"/>
            <a:ext cx="1177158" cy="473792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182498D-9842-5005-4473-17812643F7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2028" y="240052"/>
            <a:ext cx="3130711" cy="730288"/>
          </a:xfrm>
          <a:prstGeom prst="rect">
            <a:avLst/>
          </a:prstGeom>
        </p:spPr>
      </p:pic>
      <p:sp>
        <p:nvSpPr>
          <p:cNvPr id="8" name="Прямоугольник: скругленные верхние углы 7">
            <a:extLst>
              <a:ext uri="{FF2B5EF4-FFF2-40B4-BE49-F238E27FC236}">
                <a16:creationId xmlns:a16="http://schemas.microsoft.com/office/drawing/2014/main" id="{0EA2642C-F38F-415A-A006-F41A8686A039}"/>
              </a:ext>
            </a:extLst>
          </p:cNvPr>
          <p:cNvSpPr/>
          <p:nvPr/>
        </p:nvSpPr>
        <p:spPr>
          <a:xfrm rot="16200000">
            <a:off x="7145937" y="1077412"/>
            <a:ext cx="4617720" cy="5474406"/>
          </a:xfrm>
          <a:prstGeom prst="round2SameRect">
            <a:avLst>
              <a:gd name="adj1" fmla="val 13296"/>
              <a:gd name="adj2" fmla="val 0"/>
            </a:avLst>
          </a:prstGeom>
          <a:blipFill dpi="0" rotWithShape="0">
            <a:blip r:embed="rId7"/>
            <a:stretch>
              <a:fillRect l="-28000" r="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508670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73B8CE1-731C-49BE-85DC-122737EAC6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290" y="291792"/>
            <a:ext cx="11893420" cy="622546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4896736-5834-46F3-B609-A179CD34FD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991" y="4889481"/>
            <a:ext cx="1682642" cy="162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57366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3" name="Заголовок 22">
            <a:extLst>
              <a:ext uri="{FF2B5EF4-FFF2-40B4-BE49-F238E27FC236}">
                <a16:creationId xmlns:a16="http://schemas.microsoft.com/office/drawing/2014/main" id="{D9475BA8-DE3D-4E38-6214-3C2FBCE5782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4645" y="174442"/>
            <a:ext cx="4164013" cy="2006600"/>
          </a:xfrm>
        </p:spPr>
        <p:txBody>
          <a:bodyPr>
            <a:normAutofit/>
          </a:bodyPr>
          <a:lstStyle/>
          <a:p>
            <a:r>
              <a:rPr lang="ru-RU" sz="4000">
                <a:solidFill>
                  <a:schemeClr val="bg1"/>
                </a:solidFill>
              </a:rPr>
              <a:t>ПРОЕКТ «НАВИГАТОР ПОМОЩИ»</a:t>
            </a:r>
            <a:endParaRPr lang="en-US" sz="4000">
              <a:solidFill>
                <a:schemeClr val="bg1"/>
              </a:solidFill>
            </a:endParaRPr>
          </a:p>
        </p:txBody>
      </p:sp>
      <p:sp>
        <p:nvSpPr>
          <p:cNvPr id="2" name="Google Shape;35;p16">
            <a:extLst>
              <a:ext uri="{FF2B5EF4-FFF2-40B4-BE49-F238E27FC236}">
                <a16:creationId xmlns:a16="http://schemas.microsoft.com/office/drawing/2014/main" id="{EF066CAF-6F7C-ED3C-7BEA-24CF3BC6181D}"/>
              </a:ext>
            </a:extLst>
          </p:cNvPr>
          <p:cNvSpPr txBox="1">
            <a:spLocks noGrp="1"/>
          </p:cNvSpPr>
          <p:nvPr>
            <p:ph type="sldNum" idx="4294967295"/>
          </p:nvPr>
        </p:nvSpPr>
        <p:spPr>
          <a:xfrm>
            <a:off x="11780838" y="6497638"/>
            <a:ext cx="4111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AA2D7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-RU" smtClean="0"/>
              <a:t>3</a:t>
            </a:fld>
            <a:endParaRPr lang="ru-RU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4AD82F3-4356-CFAE-FC53-9AB4C3A944A8}"/>
              </a:ext>
            </a:extLst>
          </p:cNvPr>
          <p:cNvSpPr txBox="1"/>
          <p:nvPr/>
        </p:nvSpPr>
        <p:spPr>
          <a:xfrm>
            <a:off x="4418900" y="174442"/>
            <a:ext cx="6004560" cy="12883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161825" hangingPunct="0">
              <a:lnSpc>
                <a:spcPct val="150000"/>
              </a:lnSpc>
              <a:buClrTx/>
              <a:buSzTx/>
            </a:pPr>
            <a:r>
              <a:rPr lang="ru-RU" sz="1800" b="1" i="1">
                <a:solidFill>
                  <a:schemeClr val="bg1"/>
                </a:solidFill>
                <a:latin typeface="Georgia" panose="02040502050405020303" pitchFamily="18" charset="0"/>
                <a:ea typeface="Gilroy Light"/>
                <a:cs typeface="Gilroy Light"/>
              </a:rPr>
              <a:t>Медико-Социальный  портал </a:t>
            </a:r>
            <a:br>
              <a:rPr lang="ru-RU" sz="1800" b="1" i="1">
                <a:solidFill>
                  <a:schemeClr val="bg1"/>
                </a:solidFill>
                <a:latin typeface="Georgia" panose="02040502050405020303" pitchFamily="18" charset="0"/>
                <a:ea typeface="Gilroy Light"/>
                <a:cs typeface="Gilroy Light"/>
              </a:rPr>
            </a:br>
            <a:r>
              <a:rPr lang="ru-RU" sz="1800" b="1" i="1">
                <a:solidFill>
                  <a:schemeClr val="bg1"/>
                </a:solidFill>
                <a:latin typeface="Georgia" panose="02040502050405020303" pitchFamily="18" charset="0"/>
                <a:ea typeface="Gilroy Light"/>
                <a:cs typeface="Gilroy Light"/>
              </a:rPr>
              <a:t>по поиску учреждений для оказания медицинской помощи в рамках системы ОМС</a:t>
            </a:r>
            <a:endParaRPr lang="ru-RU" sz="1800" i="1">
              <a:solidFill>
                <a:schemeClr val="bg1"/>
              </a:solidFill>
              <a:latin typeface="Georgia" panose="02040502050405020303" pitchFamily="18" charset="0"/>
              <a:ea typeface="Gilroy Light"/>
              <a:cs typeface="Gilroy Light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A0B478A-E303-BA43-953C-FBA949092BEF}"/>
              </a:ext>
            </a:extLst>
          </p:cNvPr>
          <p:cNvSpPr txBox="1"/>
          <p:nvPr/>
        </p:nvSpPr>
        <p:spPr>
          <a:xfrm>
            <a:off x="255728" y="2463169"/>
            <a:ext cx="11499392" cy="1778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161825" hangingPunct="0">
              <a:lnSpc>
                <a:spcPct val="150000"/>
              </a:lnSpc>
              <a:buClrTx/>
              <a:buSzTx/>
            </a:pPr>
            <a:r>
              <a:rPr lang="ru-RU" sz="2000" b="1" i="1">
                <a:solidFill>
                  <a:schemeClr val="bg1"/>
                </a:solidFill>
                <a:latin typeface="Georgia" panose="02040502050405020303" pitchFamily="18" charset="0"/>
                <a:ea typeface="Gilroy Light"/>
                <a:cs typeface="Gilroy Light"/>
              </a:rPr>
              <a:t>Миссия НАВИГАТОРА</a:t>
            </a:r>
          </a:p>
          <a:p>
            <a:pPr defTabSz="1161825" hangingPunct="0">
              <a:lnSpc>
                <a:spcPct val="120000"/>
              </a:lnSpc>
              <a:spcAft>
                <a:spcPts val="1200"/>
              </a:spcAft>
              <a:buClrTx/>
              <a:buSzTx/>
            </a:pPr>
            <a:r>
              <a:rPr lang="ru-RU" sz="1800">
                <a:solidFill>
                  <a:schemeClr val="bg1"/>
                </a:solidFill>
                <a:latin typeface="+mn-lt"/>
                <a:ea typeface="Gilroy Light"/>
                <a:cs typeface="Gilroy Light"/>
              </a:rPr>
              <a:t>Способствовать совершенствованию системы оказания медико-социальной помощи в Российской Федерации</a:t>
            </a:r>
            <a:endParaRPr lang="ru-RU" sz="2000" b="1" i="1">
              <a:solidFill>
                <a:schemeClr val="bg1"/>
              </a:solidFill>
              <a:latin typeface="+mn-lt"/>
              <a:ea typeface="Gilroy Light"/>
              <a:cs typeface="Gilroy Light"/>
            </a:endParaRPr>
          </a:p>
          <a:p>
            <a:pPr defTabSz="1161825" hangingPunct="0">
              <a:lnSpc>
                <a:spcPct val="150000"/>
              </a:lnSpc>
              <a:buClrTx/>
              <a:buSzTx/>
            </a:pPr>
            <a:r>
              <a:rPr lang="ru-RU" sz="2000" b="1" i="1">
                <a:solidFill>
                  <a:schemeClr val="bg1"/>
                </a:solidFill>
                <a:latin typeface="Georgia" panose="02040502050405020303" pitchFamily="18" charset="0"/>
                <a:ea typeface="Gilroy Light"/>
                <a:cs typeface="Gilroy Light"/>
              </a:rPr>
              <a:t>Задачи, которые решает НАВИГАТОР</a:t>
            </a:r>
            <a:endParaRPr lang="ru-RU" sz="2000" i="1">
              <a:solidFill>
                <a:schemeClr val="bg1"/>
              </a:solidFill>
              <a:latin typeface="Georgia" panose="02040502050405020303" pitchFamily="18" charset="0"/>
              <a:ea typeface="Gilroy Light"/>
              <a:cs typeface="Gilroy Light"/>
            </a:endParaRPr>
          </a:p>
        </p:txBody>
      </p:sp>
      <p:graphicFrame>
        <p:nvGraphicFramePr>
          <p:cNvPr id="26" name="Таблица 26">
            <a:extLst>
              <a:ext uri="{FF2B5EF4-FFF2-40B4-BE49-F238E27FC236}">
                <a16:creationId xmlns:a16="http://schemas.microsoft.com/office/drawing/2014/main" id="{D1FC390F-1A60-2148-4B49-B4673DE05521}"/>
              </a:ext>
            </a:extLst>
          </p:cNvPr>
          <p:cNvGraphicFramePr>
            <a:graphicFrameLocks noGrp="1"/>
          </p:cNvGraphicFramePr>
          <p:nvPr/>
        </p:nvGraphicFramePr>
        <p:xfrm>
          <a:off x="371341" y="4441363"/>
          <a:ext cx="11499393" cy="195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4121">
                  <a:extLst>
                    <a:ext uri="{9D8B030D-6E8A-4147-A177-3AD203B41FA5}">
                      <a16:colId xmlns:a16="http://schemas.microsoft.com/office/drawing/2014/main" val="966765585"/>
                    </a:ext>
                  </a:extLst>
                </a:gridCol>
                <a:gridCol w="3815255">
                  <a:extLst>
                    <a:ext uri="{9D8B030D-6E8A-4147-A177-3AD203B41FA5}">
                      <a16:colId xmlns:a16="http://schemas.microsoft.com/office/drawing/2014/main" val="1277326544"/>
                    </a:ext>
                  </a:extLst>
                </a:gridCol>
                <a:gridCol w="4030017">
                  <a:extLst>
                    <a:ext uri="{9D8B030D-6E8A-4147-A177-3AD203B41FA5}">
                      <a16:colId xmlns:a16="http://schemas.microsoft.com/office/drawing/2014/main" val="1355754158"/>
                    </a:ext>
                  </a:extLst>
                </a:gridCol>
              </a:tblGrid>
              <a:tr h="544528">
                <a:tc>
                  <a:txBody>
                    <a:bodyPr vert="horz" wrap="square"/>
                    <a:lstStyle/>
                    <a:p>
                      <a:pPr marL="182563" marR="0" lvl="0" indent="-182563" algn="l" defTabSz="1161825" rtl="0" eaLnBrk="1" fontAlgn="auto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ru-RU" sz="14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Gilroy Light"/>
                          <a:cs typeface="Gilroy Light"/>
                          <a:sym typeface="Arial"/>
                        </a:rPr>
                        <a:t>Создание </a:t>
                      </a:r>
                      <a:r>
                        <a:rPr kumimoji="0" lang="ru-RU" sz="1400" b="1" i="0" u="sng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Gilroy Light"/>
                          <a:cs typeface="Gilroy Light"/>
                          <a:sym typeface="Arial"/>
                        </a:rPr>
                        <a:t>единой</a:t>
                      </a:r>
                      <a:r>
                        <a:rPr kumimoji="0" lang="ru-RU" sz="14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Gilroy Light"/>
                          <a:cs typeface="Gilroy Light"/>
                          <a:sym typeface="Arial"/>
                        </a:rPr>
                        <a:t> медико-социальной платформы по </a:t>
                      </a:r>
                      <a:r>
                        <a:rPr kumimoji="0" lang="ru-RU" sz="1400" b="1" i="0" u="sng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Gilroy Light"/>
                          <a:cs typeface="Gilroy Light"/>
                          <a:sym typeface="Arial"/>
                        </a:rPr>
                        <a:t>маршрутизации</a:t>
                      </a:r>
                      <a:r>
                        <a:rPr kumimoji="0" lang="ru-RU" sz="14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Gilroy Light"/>
                          <a:cs typeface="Gilroy Light"/>
                          <a:sym typeface="Arial"/>
                        </a:rPr>
                        <a:t> пациента в ЛПУ и социальные учреждения страны</a:t>
                      </a:r>
                    </a:p>
                    <a:p>
                      <a:pPr marL="182563" marR="0" lvl="0" indent="-182563" algn="l" defTabSz="1161825" rtl="0" eaLnBrk="1" fontAlgn="auto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ru-RU" sz="1400" b="1" i="0" u="sng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Gilroy Light"/>
                          <a:cs typeface="Gilroy Light"/>
                          <a:sym typeface="Arial"/>
                        </a:rPr>
                        <a:t>Повышение доступности</a:t>
                      </a:r>
                      <a:r>
                        <a:rPr kumimoji="0" lang="ru-RU" sz="1400" b="0" i="0" u="sng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Gilroy Light"/>
                          <a:cs typeface="Gilroy Light"/>
                          <a:sym typeface="Arial"/>
                        </a:rPr>
                        <a:t> </a:t>
                      </a:r>
                      <a:r>
                        <a:rPr kumimoji="0" lang="ru-RU" sz="14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Gilroy Light"/>
                          <a:cs typeface="Gilroy Light"/>
                          <a:sym typeface="Arial"/>
                        </a:rPr>
                        <a:t>медико-социальных услуг населению </a:t>
                      </a:r>
                    </a:p>
                  </a:txBody>
                  <a:tcPr marR="288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182563" marR="0" lvl="0" indent="-182563" algn="l" defTabSz="1161825" rtl="0" eaLnBrk="1" fontAlgn="auto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ru-RU" sz="1400" b="1" i="0" u="sng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Gilroy Light"/>
                          <a:cs typeface="Gilroy Light"/>
                          <a:sym typeface="Arial"/>
                        </a:rPr>
                        <a:t>Повышение информированности  </a:t>
                      </a:r>
                      <a:r>
                        <a:rPr kumimoji="0" lang="ru-RU" sz="1400" b="0" i="0" u="none" strike="noStrike" kern="0" cap="none" spc="0" normalizeH="0" baseline="0" noProof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Gilroy Light"/>
                          <a:cs typeface="Gilroy Light"/>
                          <a:sym typeface="Arial"/>
                        </a:rPr>
                        <a:t>пациентского и медицинского о ресурсах ЛПУ и иных социальных учреждениях</a:t>
                      </a:r>
                    </a:p>
                    <a:p>
                      <a:pPr marL="182563" marR="0" lvl="0" indent="-182563" algn="l" defTabSz="1161825" rtl="0" eaLnBrk="1" fontAlgn="auto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ru-RU" sz="1400" b="1" i="0" u="sng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Gilroy Light"/>
                          <a:cs typeface="Gilroy Light"/>
                          <a:sym typeface="Arial"/>
                        </a:rPr>
                        <a:t>Сбор статистики</a:t>
                      </a:r>
                      <a:r>
                        <a:rPr kumimoji="0" lang="ru-RU" sz="14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Gilroy Light"/>
                          <a:cs typeface="Gilroy Light"/>
                          <a:sym typeface="Arial"/>
                        </a:rPr>
                        <a:t> </a:t>
                      </a:r>
                      <a:r>
                        <a:rPr kumimoji="0" lang="ru-RU" sz="14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Gilroy Light"/>
                          <a:cs typeface="Gilroy Light"/>
                          <a:sym typeface="Arial"/>
                        </a:rPr>
                        <a:t>и выявление потребностей граждан</a:t>
                      </a:r>
                    </a:p>
                  </a:txBody>
                  <a:tcPr marR="288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182563" marR="0" lvl="0" indent="-182563" algn="l" defTabSz="1161825" rtl="0" eaLnBrk="1" fontAlgn="auto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ru-RU" sz="14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Gilroy Light"/>
                          <a:cs typeface="Gilroy Light"/>
                          <a:sym typeface="Arial"/>
                        </a:rPr>
                        <a:t>Способствование реализации </a:t>
                      </a:r>
                      <a:r>
                        <a:rPr kumimoji="0" lang="ru-RU" sz="1400" b="1" i="0" u="sng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Gilroy Light"/>
                          <a:cs typeface="Gilroy Light"/>
                          <a:sym typeface="Arial"/>
                        </a:rPr>
                        <a:t>права выбора</a:t>
                      </a:r>
                      <a:r>
                        <a:rPr kumimoji="0" lang="ru-RU" sz="14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Gilroy Light"/>
                          <a:cs typeface="Gilroy Light"/>
                          <a:sym typeface="Arial"/>
                        </a:rPr>
                        <a:t> </a:t>
                      </a:r>
                      <a:r>
                        <a:rPr kumimoji="0" lang="ru-RU" sz="14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Gilroy Light"/>
                          <a:cs typeface="Gilroy Light"/>
                          <a:sym typeface="Arial"/>
                        </a:rPr>
                        <a:t>лечебного и социального учреждения </a:t>
                      </a:r>
                      <a:r>
                        <a:rPr kumimoji="0" lang="ru-RU" sz="14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Gilroy Light"/>
                          <a:cs typeface="Gilroy Light"/>
                          <a:sym typeface="Arial"/>
                        </a:rPr>
                        <a:t>под медицинские нужды гражданина</a:t>
                      </a:r>
                    </a:p>
                    <a:p>
                      <a:pPr marL="182563" marR="0" lvl="0" indent="-182563" algn="l" defTabSz="1161825" rtl="0" eaLnBrk="1" fontAlgn="auto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ru-RU" sz="1400" b="1" i="0" u="sng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Gilroy Light"/>
                          <a:cs typeface="Gilroy Light"/>
                          <a:sym typeface="Arial"/>
                        </a:rPr>
                        <a:t>Сохранения здоровья населения </a:t>
                      </a:r>
                      <a:r>
                        <a:rPr kumimoji="0" lang="ru-RU" sz="14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Gilroy Light"/>
                          <a:cs typeface="Gilroy Light"/>
                          <a:sym typeface="Arial"/>
                        </a:rPr>
                        <a:t>за счет своевременного доступа к эффективной медико-социальной помощи</a:t>
                      </a:r>
                    </a:p>
                  </a:txBody>
                  <a:tcPr marR="288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16302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6101161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Заголовок 5">
            <a:extLst>
              <a:ext uri="{FF2B5EF4-FFF2-40B4-BE49-F238E27FC236}">
                <a16:creationId xmlns:a16="http://schemas.microsoft.com/office/drawing/2014/main" id="{33C52BB9-6CA9-1004-9C9E-E7432E993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727" y="269173"/>
            <a:ext cx="9172051" cy="771351"/>
          </a:xfrm>
        </p:spPr>
        <p:txBody>
          <a:bodyPr>
            <a:normAutofit fontScale="90000"/>
          </a:bodyPr>
          <a:lstStyle/>
          <a:p>
            <a:r>
              <a:rPr lang="ru-RU"/>
              <a:t>Пользователи и их выгоды</a:t>
            </a:r>
            <a:endParaRPr lang="en-US"/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229E3CE0-DBB4-C99E-B8D7-94C941CE021B}"/>
              </a:ext>
            </a:extLst>
          </p:cNvPr>
          <p:cNvGraphicFramePr>
            <a:graphicFrameLocks noGrp="1"/>
          </p:cNvGraphicFramePr>
          <p:nvPr/>
        </p:nvGraphicFramePr>
        <p:xfrm>
          <a:off x="371475" y="1020204"/>
          <a:ext cx="11485564" cy="58377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42782">
                  <a:extLst>
                    <a:ext uri="{9D8B030D-6E8A-4147-A177-3AD203B41FA5}">
                      <a16:colId xmlns:a16="http://schemas.microsoft.com/office/drawing/2014/main" val="1272211893"/>
                    </a:ext>
                  </a:extLst>
                </a:gridCol>
                <a:gridCol w="5742782">
                  <a:extLst>
                    <a:ext uri="{9D8B030D-6E8A-4147-A177-3AD203B41FA5}">
                      <a16:colId xmlns:a16="http://schemas.microsoft.com/office/drawing/2014/main" val="1595071191"/>
                    </a:ext>
                  </a:extLst>
                </a:gridCol>
              </a:tblGrid>
              <a:tr h="459510"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cap="all" baseline="0"/>
                        <a:t>Пациенты и их близкие люди</a:t>
                      </a:r>
                    </a:p>
                  </a:txBody>
                  <a:tcPr marT="108000" marB="108000" anchor="ctr"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cap="all" baseline="0"/>
                        <a:t>Органы власти, Минздрав</a:t>
                      </a:r>
                    </a:p>
                  </a:txBody>
                  <a:tcPr marT="108000" marB="10800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3668386"/>
                  </a:ext>
                </a:extLst>
              </a:tr>
              <a:tr h="2619771">
                <a:tc>
                  <a:txBody>
                    <a:bodyPr vert="horz" wrap="square"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chemeClr val="accent1">
                            <a:lumMod val="75000"/>
                          </a:schemeClr>
                        </a:buClr>
                        <a:buSzTx/>
                        <a:buFont typeface="Wingdings" panose="05000000000000000000" pitchFamily="2" charset="2"/>
                        <a:buChar char="ü"/>
                        <a:defRPr/>
                      </a:pPr>
                      <a:r>
                        <a:rPr kumimoji="0" lang="ru-RU" sz="13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273043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Сокращение сроков ожидания </a:t>
                      </a:r>
                      <a:br>
                        <a:rPr kumimoji="0" lang="ru-RU" sz="13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27304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</a:br>
                      <a:r>
                        <a:rPr kumimoji="0" lang="ru-RU" sz="13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27304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медицинской и социальной помощи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chemeClr val="accent1">
                            <a:lumMod val="75000"/>
                          </a:schemeClr>
                        </a:buClr>
                        <a:buSzTx/>
                        <a:buFont typeface="Wingdings" panose="05000000000000000000" pitchFamily="2" charset="2"/>
                        <a:buChar char="ü"/>
                        <a:defRPr/>
                      </a:pPr>
                      <a:r>
                        <a:rPr kumimoji="0" lang="ru-RU" sz="13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273043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Снижение инвалидизации и развития запущенных форм </a:t>
                      </a:r>
                      <a:r>
                        <a:rPr kumimoji="0" lang="ru-RU" sz="13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27304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болезни, за счет своевременности помощи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chemeClr val="accent1">
                            <a:lumMod val="75000"/>
                          </a:schemeClr>
                        </a:buClr>
                        <a:buSzTx/>
                        <a:buFont typeface="Wingdings" panose="05000000000000000000" pitchFamily="2" charset="2"/>
                        <a:buChar char="ü"/>
                        <a:defRPr/>
                      </a:pPr>
                      <a:r>
                        <a:rPr kumimoji="0" lang="ru-RU" sz="13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273043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Быстрое и доступное получение информации о подходящих лечебных учреждениях</a:t>
                      </a:r>
                      <a:r>
                        <a:rPr kumimoji="0" lang="ru-RU" sz="13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27304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 и их контактах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chemeClr val="accent1">
                            <a:lumMod val="75000"/>
                          </a:schemeClr>
                        </a:buClr>
                        <a:buSzTx/>
                        <a:buFont typeface="Wingdings" panose="05000000000000000000" pitchFamily="2" charset="2"/>
                        <a:buChar char="ü"/>
                        <a:defRPr/>
                      </a:pPr>
                      <a:r>
                        <a:rPr kumimoji="0" lang="ru-RU" sz="13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273043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Повышение осведомленности </a:t>
                      </a:r>
                      <a:r>
                        <a:rPr kumimoji="0" lang="ru-RU" sz="13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27304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о своих правах в рамках ОМС, получение сопутствующей информации, возможности получения тех или иных услуг.</a:t>
                      </a:r>
                    </a:p>
                  </a:txBody>
                  <a:tcPr marL="216000" marR="180000" marT="216000" marB="108000">
                    <a:solidFill>
                      <a:srgbClr val="F6F9FC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chemeClr val="accent3"/>
                        </a:buClr>
                        <a:buSzTx/>
                        <a:buFont typeface="Wingdings" panose="05000000000000000000" pitchFamily="2" charset="2"/>
                        <a:buChar char="ü"/>
                        <a:defRPr/>
                      </a:pPr>
                      <a:r>
                        <a:rPr kumimoji="0" lang="ru-RU" sz="13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273043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Способствование сокращению затрат на лечение </a:t>
                      </a:r>
                      <a:r>
                        <a:rPr kumimoji="0" lang="ru-RU" sz="13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27304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инвалидизированных пациентов и пациентов в тяжелой стадии заболевания за счет своевременной маршрутизации на более ранних стадиях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chemeClr val="accent3"/>
                        </a:buClr>
                        <a:buSzTx/>
                        <a:buFont typeface="Wingdings" panose="05000000000000000000" pitchFamily="2" charset="2"/>
                        <a:buChar char="ü"/>
                        <a:defRPr/>
                      </a:pPr>
                      <a:r>
                        <a:rPr kumimoji="0" lang="ru-RU" sz="13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273043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Формирование наглядной базы данных о наличии ЛПУ </a:t>
                      </a:r>
                      <a:r>
                        <a:rPr kumimoji="0" lang="ru-RU" sz="13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27304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в регионах, при подключении ЛПУ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chemeClr val="accent3"/>
                        </a:buClr>
                        <a:buSzTx/>
                        <a:buFont typeface="Wingdings" panose="05000000000000000000" pitchFamily="2" charset="2"/>
                        <a:buChar char="ü"/>
                        <a:defRPr/>
                      </a:pPr>
                      <a:r>
                        <a:rPr kumimoji="0" lang="ru-RU" sz="13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273043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Способствование улучшению механизма маршрутизации пациента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chemeClr val="accent3"/>
                        </a:buClr>
                        <a:buSzTx/>
                        <a:buFont typeface="Wingdings" panose="05000000000000000000" pitchFamily="2" charset="2"/>
                        <a:buChar char="ü"/>
                        <a:defRPr/>
                      </a:pPr>
                      <a:r>
                        <a:rPr kumimoji="0" lang="ru-RU" sz="13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273043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Снижение социально-экономического бремени</a:t>
                      </a:r>
                    </a:p>
                  </a:txBody>
                  <a:tcPr marL="216000" marR="180000" marT="216000" marB="108000">
                    <a:solidFill>
                      <a:srgbClr val="F2F0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234505"/>
                  </a:ext>
                </a:extLst>
              </a:tr>
              <a:tr h="459510"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defRPr/>
                      </a:pPr>
                      <a:r>
                        <a:rPr kumimoji="0" lang="ru-RU" sz="1400" b="1" i="0" u="none" strike="noStrike" kern="0" cap="all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Врачи, медицинские специалисты</a:t>
                      </a:r>
                    </a:p>
                  </a:txBody>
                  <a:tcPr marT="108000" marB="108000" anchor="ctr">
                    <a:solidFill>
                      <a:schemeClr val="accent2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b="1" cap="all" baseline="0">
                          <a:solidFill>
                            <a:schemeClr val="bg1"/>
                          </a:solidFill>
                        </a:rPr>
                        <a:t>Другие участники</a:t>
                      </a:r>
                    </a:p>
                  </a:txBody>
                  <a:tcPr marT="108000" marB="108000" anchor="ctr">
                    <a:solidFill>
                      <a:srgbClr val="3B38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5504045"/>
                  </a:ext>
                </a:extLst>
              </a:tr>
              <a:tr h="2299004">
                <a:tc>
                  <a:txBody>
                    <a:bodyPr vert="horz" wrap="square"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ü"/>
                        <a:defRPr/>
                      </a:pPr>
                      <a:r>
                        <a:rPr kumimoji="0" lang="ru-RU" sz="13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273043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Получение доступной и наглядной информации </a:t>
                      </a:r>
                      <a:br>
                        <a:rPr kumimoji="0" lang="ru-RU" sz="13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273043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</a:br>
                      <a:r>
                        <a:rPr kumimoji="0" lang="ru-RU" sz="13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273043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о наличии лечебных учреждений в регионах</a:t>
                      </a:r>
                      <a:r>
                        <a:rPr kumimoji="0" lang="ru-RU" sz="13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27304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, по необходимой специальности, виду помощи и других параметров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ü"/>
                        <a:defRPr/>
                      </a:pPr>
                      <a:r>
                        <a:rPr kumimoji="0" lang="ru-RU" sz="13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273043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Повышение скорости и эффективности процесса принятия решения</a:t>
                      </a:r>
                      <a:r>
                        <a:rPr kumimoji="0" lang="ru-RU" sz="13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27304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 о маршрутизации пациента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ü"/>
                        <a:defRPr/>
                      </a:pPr>
                      <a:r>
                        <a:rPr kumimoji="0" lang="ru-RU" sz="13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273043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Сокращение время приема </a:t>
                      </a:r>
                      <a:r>
                        <a:rPr kumimoji="0" lang="ru-RU" sz="13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27304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в результате быстрой маршрутизации пациента</a:t>
                      </a:r>
                    </a:p>
                  </a:txBody>
                  <a:tcPr marL="216000" marR="180000" marT="216000" marB="108000">
                    <a:solidFill>
                      <a:srgbClr val="FFF3F3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rgbClr val="000000"/>
                        </a:buClr>
                        <a:buSzTx/>
                        <a:buFont typeface="Wingdings" panose="05000000000000000000" pitchFamily="2" charset="2"/>
                        <a:buNone/>
                        <a:defRPr/>
                      </a:pPr>
                      <a:r>
                        <a:rPr kumimoji="0" lang="ru-RU" sz="13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27304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Провайдеры различных медицинских услуг: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rgbClr val="000000"/>
                        </a:buClr>
                        <a:buSzTx/>
                        <a:buFont typeface="Wingdings" panose="05000000000000000000" pitchFamily="2" charset="2"/>
                        <a:buChar char="ü"/>
                        <a:defRPr/>
                      </a:pPr>
                      <a:r>
                        <a:rPr kumimoji="0" lang="ru-RU" sz="13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273043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Информирование об оказании различных видов услуг в ЛПУ и регионах</a:t>
                      </a:r>
                      <a:r>
                        <a:rPr kumimoji="0" lang="ru-RU" sz="13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27304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: телемедицина, уход за больными, транспортировка больных и пр.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rgbClr val="000000"/>
                        </a:buClr>
                        <a:buSzTx/>
                        <a:buFont typeface="Wingdings" panose="05000000000000000000" pitchFamily="2" charset="2"/>
                        <a:buChar char="ü"/>
                        <a:defRPr/>
                      </a:pPr>
                      <a:r>
                        <a:rPr kumimoji="0" lang="ru-RU" sz="13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273043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Возможен сбор статистики </a:t>
                      </a:r>
                      <a:r>
                        <a:rPr kumimoji="0" lang="ru-RU" sz="13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27304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по востребованности тех или иных услуг по запросам, об отсутствии их в определенных регионах</a:t>
                      </a:r>
                      <a:endParaRPr kumimoji="0" lang="en-US" sz="13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273043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216000" marR="180000" marT="216000" marB="10800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2394949"/>
                  </a:ext>
                </a:extLst>
              </a:tr>
            </a:tbl>
          </a:graphicData>
        </a:graphic>
      </p:graphicFrame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A0502434-29EB-E338-8306-A9D0F7E8C457}"/>
              </a:ext>
            </a:extLst>
          </p:cNvPr>
          <p:cNvGrpSpPr/>
          <p:nvPr/>
        </p:nvGrpSpPr>
        <p:grpSpPr>
          <a:xfrm>
            <a:off x="6281072" y="897914"/>
            <a:ext cx="687270" cy="687270"/>
            <a:chOff x="7112895" y="977916"/>
            <a:chExt cx="864325" cy="864325"/>
          </a:xfrm>
        </p:grpSpPr>
        <p:sp>
          <p:nvSpPr>
            <p:cNvPr id="12" name="Овал 11">
              <a:extLst>
                <a:ext uri="{FF2B5EF4-FFF2-40B4-BE49-F238E27FC236}">
                  <a16:creationId xmlns:a16="http://schemas.microsoft.com/office/drawing/2014/main" id="{4F6BA2EF-52B1-67DF-7BF6-F809A94D2482}"/>
                </a:ext>
              </a:extLst>
            </p:cNvPr>
            <p:cNvSpPr/>
            <p:nvPr/>
          </p:nvSpPr>
          <p:spPr>
            <a:xfrm>
              <a:off x="7112895" y="977916"/>
              <a:ext cx="864325" cy="864325"/>
            </a:xfrm>
            <a:prstGeom prst="ellipse">
              <a:avLst/>
            </a:prstGeom>
            <a:solidFill>
              <a:srgbClr val="5941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  <a:sym typeface="Arial"/>
              </a:endParaRPr>
            </a:p>
          </p:txBody>
        </p:sp>
        <p:grpSp>
          <p:nvGrpSpPr>
            <p:cNvPr id="13" name="Рисунок 10">
              <a:extLst>
                <a:ext uri="{FF2B5EF4-FFF2-40B4-BE49-F238E27FC236}">
                  <a16:creationId xmlns:a16="http://schemas.microsoft.com/office/drawing/2014/main" id="{47EC81F4-E51C-2725-D678-8105F8F7C396}"/>
                </a:ext>
              </a:extLst>
            </p:cNvPr>
            <p:cNvGrpSpPr/>
            <p:nvPr/>
          </p:nvGrpSpPr>
          <p:grpSpPr>
            <a:xfrm>
              <a:off x="7288131" y="1164906"/>
              <a:ext cx="541131" cy="443102"/>
              <a:chOff x="1358515" y="2710713"/>
              <a:chExt cx="2580184" cy="2112775"/>
            </a:xfrm>
            <a:solidFill>
              <a:schemeClr val="bg1"/>
            </a:solidFill>
          </p:grpSpPr>
          <p:sp>
            <p:nvSpPr>
              <p:cNvPr id="14" name="Полилиния: фигура 13">
                <a:extLst>
                  <a:ext uri="{FF2B5EF4-FFF2-40B4-BE49-F238E27FC236}">
                    <a16:creationId xmlns:a16="http://schemas.microsoft.com/office/drawing/2014/main" id="{9BF6EF99-3300-A47E-0534-8E2189942CA9}"/>
                  </a:ext>
                </a:extLst>
              </p:cNvPr>
              <p:cNvSpPr/>
              <p:nvPr/>
            </p:nvSpPr>
            <p:spPr>
              <a:xfrm flipV="1">
                <a:off x="1358515" y="2710713"/>
                <a:ext cx="2580184" cy="2112775"/>
              </a:xfrm>
              <a:custGeom>
                <a:gdLst>
                  <a:gd name="connsiteX0" fmla="*/ 1183701 w 2580184"/>
                  <a:gd name="connsiteY0" fmla="*/ 2033707 h 2112775"/>
                  <a:gd name="connsiteX1" fmla="*/ 1102373 w 2580184"/>
                  <a:gd name="connsiteY1" fmla="*/ 1954248 h 2112775"/>
                  <a:gd name="connsiteX2" fmla="*/ 766738 w 2580184"/>
                  <a:gd name="connsiteY2" fmla="*/ 1954248 h 2112775"/>
                  <a:gd name="connsiteX3" fmla="*/ 431130 w 2580184"/>
                  <a:gd name="connsiteY3" fmla="*/ 1954248 h 2112775"/>
                  <a:gd name="connsiteX4" fmla="*/ 213315 w 2580184"/>
                  <a:gd name="connsiteY4" fmla="*/ 1737354 h 2112775"/>
                  <a:gd name="connsiteX5" fmla="*/ -4500 w 2580184"/>
                  <a:gd name="connsiteY5" fmla="*/ 1520487 h 2112775"/>
                  <a:gd name="connsiteX6" fmla="*/ -4500 w 2580184"/>
                  <a:gd name="connsiteY6" fmla="*/ 780080 h 2112775"/>
                  <a:gd name="connsiteX7" fmla="*/ -4500 w 2580184"/>
                  <a:gd name="connsiteY7" fmla="*/ 38724 h 2112775"/>
                  <a:gd name="connsiteX8" fmla="*/ 19801 w 2580184"/>
                  <a:gd name="connsiteY8" fmla="*/ 20031 h 2112775"/>
                  <a:gd name="connsiteX9" fmla="*/ 45050 w 2580184"/>
                  <a:gd name="connsiteY9" fmla="*/ 390 h 2112775"/>
                  <a:gd name="connsiteX10" fmla="*/ 1287461 w 2580184"/>
                  <a:gd name="connsiteY10" fmla="*/ 390 h 2112775"/>
                  <a:gd name="connsiteX11" fmla="*/ 2529873 w 2580184"/>
                  <a:gd name="connsiteY11" fmla="*/ 390 h 2112775"/>
                  <a:gd name="connsiteX12" fmla="*/ 2552305 w 2580184"/>
                  <a:gd name="connsiteY12" fmla="*/ 23770 h 2112775"/>
                  <a:gd name="connsiteX13" fmla="*/ 2575684 w 2580184"/>
                  <a:gd name="connsiteY13" fmla="*/ 46201 h 2112775"/>
                  <a:gd name="connsiteX14" fmla="*/ 2575684 w 2580184"/>
                  <a:gd name="connsiteY14" fmla="*/ 782870 h 2112775"/>
                  <a:gd name="connsiteX15" fmla="*/ 2575684 w 2580184"/>
                  <a:gd name="connsiteY15" fmla="*/ 1520461 h 2112775"/>
                  <a:gd name="connsiteX16" fmla="*/ 2357869 w 2580184"/>
                  <a:gd name="connsiteY16" fmla="*/ 1737354 h 2112775"/>
                  <a:gd name="connsiteX17" fmla="*/ 2140055 w 2580184"/>
                  <a:gd name="connsiteY17" fmla="*/ 1954248 h 2112775"/>
                  <a:gd name="connsiteX18" fmla="*/ 1804446 w 2580184"/>
                  <a:gd name="connsiteY18" fmla="*/ 1954248 h 2112775"/>
                  <a:gd name="connsiteX19" fmla="*/ 1468812 w 2580184"/>
                  <a:gd name="connsiteY19" fmla="*/ 1954248 h 2112775"/>
                  <a:gd name="connsiteX20" fmla="*/ 1387483 w 2580184"/>
                  <a:gd name="connsiteY20" fmla="*/ 2033707 h 2112775"/>
                  <a:gd name="connsiteX21" fmla="*/ 1285592 w 2580184"/>
                  <a:gd name="connsiteY21" fmla="*/ 2113166 h 2112775"/>
                  <a:gd name="connsiteX22" fmla="*/ 1183701 w 2580184"/>
                  <a:gd name="connsiteY22" fmla="*/ 2033707 h 2112775"/>
                  <a:gd name="connsiteX23" fmla="*/ 1526787 w 2580184"/>
                  <a:gd name="connsiteY23" fmla="*/ 1699046 h 2112775"/>
                  <a:gd name="connsiteX24" fmla="*/ 1762373 w 2580184"/>
                  <a:gd name="connsiteY24" fmla="*/ 1463460 h 2112775"/>
                  <a:gd name="connsiteX25" fmla="*/ 1762373 w 2580184"/>
                  <a:gd name="connsiteY25" fmla="*/ 806250 h 2112775"/>
                  <a:gd name="connsiteX26" fmla="*/ 1762373 w 2580184"/>
                  <a:gd name="connsiteY26" fmla="*/ 149988 h 2112775"/>
                  <a:gd name="connsiteX27" fmla="*/ 1631495 w 2580184"/>
                  <a:gd name="connsiteY27" fmla="*/ 149988 h 2112775"/>
                  <a:gd name="connsiteX28" fmla="*/ 1500616 w 2580184"/>
                  <a:gd name="connsiteY28" fmla="*/ 149988 h 2112775"/>
                  <a:gd name="connsiteX29" fmla="*/ 1500616 w 2580184"/>
                  <a:gd name="connsiteY29" fmla="*/ 299560 h 2112775"/>
                  <a:gd name="connsiteX30" fmla="*/ 1477237 w 2580184"/>
                  <a:gd name="connsiteY30" fmla="*/ 472511 h 2112775"/>
                  <a:gd name="connsiteX31" fmla="*/ 1285592 w 2580184"/>
                  <a:gd name="connsiteY31" fmla="*/ 495891 h 2112775"/>
                  <a:gd name="connsiteX32" fmla="*/ 1093948 w 2580184"/>
                  <a:gd name="connsiteY32" fmla="*/ 472511 h 2112775"/>
                  <a:gd name="connsiteX33" fmla="*/ 1070568 w 2580184"/>
                  <a:gd name="connsiteY33" fmla="*/ 299560 h 2112775"/>
                  <a:gd name="connsiteX34" fmla="*/ 1070568 w 2580184"/>
                  <a:gd name="connsiteY34" fmla="*/ 149988 h 2112775"/>
                  <a:gd name="connsiteX35" fmla="*/ 939689 w 2580184"/>
                  <a:gd name="connsiteY35" fmla="*/ 149988 h 2112775"/>
                  <a:gd name="connsiteX36" fmla="*/ 808811 w 2580184"/>
                  <a:gd name="connsiteY36" fmla="*/ 149988 h 2112775"/>
                  <a:gd name="connsiteX37" fmla="*/ 808811 w 2580184"/>
                  <a:gd name="connsiteY37" fmla="*/ 806250 h 2112775"/>
                  <a:gd name="connsiteX38" fmla="*/ 808811 w 2580184"/>
                  <a:gd name="connsiteY38" fmla="*/ 1463460 h 2112775"/>
                  <a:gd name="connsiteX39" fmla="*/ 1044398 w 2580184"/>
                  <a:gd name="connsiteY39" fmla="*/ 1699046 h 2112775"/>
                  <a:gd name="connsiteX40" fmla="*/ 1285592 w 2580184"/>
                  <a:gd name="connsiteY40" fmla="*/ 1935555 h 2112775"/>
                  <a:gd name="connsiteX41" fmla="*/ 1526787 w 2580184"/>
                  <a:gd name="connsiteY41" fmla="*/ 1699046 h 2112775"/>
                  <a:gd name="connsiteX42" fmla="*/ 949036 w 2580184"/>
                  <a:gd name="connsiteY42" fmla="*/ 1807467 h 2112775"/>
                  <a:gd name="connsiteX43" fmla="*/ 830321 w 2580184"/>
                  <a:gd name="connsiteY43" fmla="*/ 1681275 h 2112775"/>
                  <a:gd name="connsiteX44" fmla="*/ 710659 w 2580184"/>
                  <a:gd name="connsiteY44" fmla="*/ 1561612 h 2112775"/>
                  <a:gd name="connsiteX45" fmla="*/ 476941 w 2580184"/>
                  <a:gd name="connsiteY45" fmla="*/ 1561612 h 2112775"/>
                  <a:gd name="connsiteX46" fmla="*/ 243224 w 2580184"/>
                  <a:gd name="connsiteY46" fmla="*/ 1561612 h 2112775"/>
                  <a:gd name="connsiteX47" fmla="*/ 369416 w 2580184"/>
                  <a:gd name="connsiteY47" fmla="*/ 1687804 h 2112775"/>
                  <a:gd name="connsiteX48" fmla="*/ 495634 w 2580184"/>
                  <a:gd name="connsiteY48" fmla="*/ 1813996 h 2112775"/>
                  <a:gd name="connsiteX49" fmla="*/ 721875 w 2580184"/>
                  <a:gd name="connsiteY49" fmla="*/ 1813996 h 2112775"/>
                  <a:gd name="connsiteX50" fmla="*/ 949036 w 2580184"/>
                  <a:gd name="connsiteY50" fmla="*/ 1807467 h 2112775"/>
                  <a:gd name="connsiteX51" fmla="*/ 2201742 w 2580184"/>
                  <a:gd name="connsiteY51" fmla="*/ 1687804 h 2112775"/>
                  <a:gd name="connsiteX52" fmla="*/ 2327960 w 2580184"/>
                  <a:gd name="connsiteY52" fmla="*/ 1561612 h 2112775"/>
                  <a:gd name="connsiteX53" fmla="*/ 2094243 w 2580184"/>
                  <a:gd name="connsiteY53" fmla="*/ 1561612 h 2112775"/>
                  <a:gd name="connsiteX54" fmla="*/ 1860526 w 2580184"/>
                  <a:gd name="connsiteY54" fmla="*/ 1561612 h 2112775"/>
                  <a:gd name="connsiteX55" fmla="*/ 1741811 w 2580184"/>
                  <a:gd name="connsiteY55" fmla="*/ 1680327 h 2112775"/>
                  <a:gd name="connsiteX56" fmla="*/ 1622148 w 2580184"/>
                  <a:gd name="connsiteY56" fmla="*/ 1806519 h 2112775"/>
                  <a:gd name="connsiteX57" fmla="*/ 1849310 w 2580184"/>
                  <a:gd name="connsiteY57" fmla="*/ 1813996 h 2112775"/>
                  <a:gd name="connsiteX58" fmla="*/ 2075550 w 2580184"/>
                  <a:gd name="connsiteY58" fmla="*/ 1813996 h 2112775"/>
                  <a:gd name="connsiteX59" fmla="*/ 2201742 w 2580184"/>
                  <a:gd name="connsiteY59" fmla="*/ 1687804 h 2112775"/>
                  <a:gd name="connsiteX60" fmla="*/ 659239 w 2580184"/>
                  <a:gd name="connsiteY60" fmla="*/ 781001 h 2112775"/>
                  <a:gd name="connsiteX61" fmla="*/ 659239 w 2580184"/>
                  <a:gd name="connsiteY61" fmla="*/ 149988 h 2112775"/>
                  <a:gd name="connsiteX62" fmla="*/ 397482 w 2580184"/>
                  <a:gd name="connsiteY62" fmla="*/ 149988 h 2112775"/>
                  <a:gd name="connsiteX63" fmla="*/ 135725 w 2580184"/>
                  <a:gd name="connsiteY63" fmla="*/ 149988 h 2112775"/>
                  <a:gd name="connsiteX64" fmla="*/ 135725 w 2580184"/>
                  <a:gd name="connsiteY64" fmla="*/ 781001 h 2112775"/>
                  <a:gd name="connsiteX65" fmla="*/ 135725 w 2580184"/>
                  <a:gd name="connsiteY65" fmla="*/ 1412014 h 2112775"/>
                  <a:gd name="connsiteX66" fmla="*/ 397482 w 2580184"/>
                  <a:gd name="connsiteY66" fmla="*/ 1412014 h 2112775"/>
                  <a:gd name="connsiteX67" fmla="*/ 659239 w 2580184"/>
                  <a:gd name="connsiteY67" fmla="*/ 1412014 h 2112775"/>
                  <a:gd name="connsiteX68" fmla="*/ 659239 w 2580184"/>
                  <a:gd name="connsiteY68" fmla="*/ 781001 h 2112775"/>
                  <a:gd name="connsiteX69" fmla="*/ 2435459 w 2580184"/>
                  <a:gd name="connsiteY69" fmla="*/ 781001 h 2112775"/>
                  <a:gd name="connsiteX70" fmla="*/ 2435459 w 2580184"/>
                  <a:gd name="connsiteY70" fmla="*/ 149988 h 2112775"/>
                  <a:gd name="connsiteX71" fmla="*/ 2173702 w 2580184"/>
                  <a:gd name="connsiteY71" fmla="*/ 149988 h 2112775"/>
                  <a:gd name="connsiteX72" fmla="*/ 1911945 w 2580184"/>
                  <a:gd name="connsiteY72" fmla="*/ 149988 h 2112775"/>
                  <a:gd name="connsiteX73" fmla="*/ 1911945 w 2580184"/>
                  <a:gd name="connsiteY73" fmla="*/ 781001 h 2112775"/>
                  <a:gd name="connsiteX74" fmla="*/ 1911945 w 2580184"/>
                  <a:gd name="connsiteY74" fmla="*/ 1412014 h 2112775"/>
                  <a:gd name="connsiteX75" fmla="*/ 2173702 w 2580184"/>
                  <a:gd name="connsiteY75" fmla="*/ 1412014 h 2112775"/>
                  <a:gd name="connsiteX76" fmla="*/ 2435459 w 2580184"/>
                  <a:gd name="connsiteY76" fmla="*/ 1412014 h 2112775"/>
                  <a:gd name="connsiteX77" fmla="*/ 2435459 w 2580184"/>
                  <a:gd name="connsiteY77" fmla="*/ 781001 h 2112775"/>
                  <a:gd name="connsiteX78" fmla="*/ 1360391 w 2580184"/>
                  <a:gd name="connsiteY78" fmla="*/ 248140 h 2112775"/>
                  <a:gd name="connsiteX79" fmla="*/ 1360391 w 2580184"/>
                  <a:gd name="connsiteY79" fmla="*/ 149988 h 2112775"/>
                  <a:gd name="connsiteX80" fmla="*/ 1285592 w 2580184"/>
                  <a:gd name="connsiteY80" fmla="*/ 149988 h 2112775"/>
                  <a:gd name="connsiteX81" fmla="*/ 1210793 w 2580184"/>
                  <a:gd name="connsiteY81" fmla="*/ 149988 h 2112775"/>
                  <a:gd name="connsiteX82" fmla="*/ 1210793 w 2580184"/>
                  <a:gd name="connsiteY82" fmla="*/ 248140 h 2112775"/>
                  <a:gd name="connsiteX83" fmla="*/ 1210793 w 2580184"/>
                  <a:gd name="connsiteY83" fmla="*/ 346293 h 2112775"/>
                  <a:gd name="connsiteX84" fmla="*/ 1285592 w 2580184"/>
                  <a:gd name="connsiteY84" fmla="*/ 346293 h 2112775"/>
                  <a:gd name="connsiteX85" fmla="*/ 1360391 w 2580184"/>
                  <a:gd name="connsiteY85" fmla="*/ 346293 h 2112775"/>
                  <a:gd name="connsiteX86" fmla="*/ 1360391 w 2580184"/>
                  <a:gd name="connsiteY86" fmla="*/ 248140 h 211277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2580184" h="2112775">
                    <a:moveTo>
                      <a:pt x="1183701" y="2033707"/>
                    </a:moveTo>
                    <a:lnTo>
                      <a:pt x="1102373" y="1954248"/>
                    </a:lnTo>
                    <a:lnTo>
                      <a:pt x="766738" y="1954248"/>
                    </a:lnTo>
                    <a:lnTo>
                      <a:pt x="431130" y="1954248"/>
                    </a:lnTo>
                    <a:lnTo>
                      <a:pt x="213315" y="1737354"/>
                    </a:lnTo>
                    <a:lnTo>
                      <a:pt x="-4500" y="1520487"/>
                    </a:lnTo>
                    <a:lnTo>
                      <a:pt x="-4500" y="780080"/>
                    </a:lnTo>
                    <a:lnTo>
                      <a:pt x="-4500" y="38724"/>
                    </a:lnTo>
                    <a:lnTo>
                      <a:pt x="19801" y="20031"/>
                    </a:lnTo>
                    <a:lnTo>
                      <a:pt x="45050" y="390"/>
                    </a:lnTo>
                    <a:lnTo>
                      <a:pt x="1287461" y="390"/>
                    </a:lnTo>
                    <a:lnTo>
                      <a:pt x="2529873" y="390"/>
                    </a:lnTo>
                    <a:lnTo>
                      <a:pt x="2552305" y="23770"/>
                    </a:lnTo>
                    <a:lnTo>
                      <a:pt x="2575684" y="46201"/>
                    </a:lnTo>
                    <a:lnTo>
                      <a:pt x="2575684" y="782870"/>
                    </a:lnTo>
                    <a:lnTo>
                      <a:pt x="2575684" y="1520461"/>
                    </a:lnTo>
                    <a:lnTo>
                      <a:pt x="2357869" y="1737354"/>
                    </a:lnTo>
                    <a:lnTo>
                      <a:pt x="2140055" y="1954248"/>
                    </a:lnTo>
                    <a:lnTo>
                      <a:pt x="1804446" y="1954248"/>
                    </a:lnTo>
                    <a:lnTo>
                      <a:pt x="1468812" y="1954248"/>
                    </a:lnTo>
                    <a:lnTo>
                      <a:pt x="1387483" y="2033707"/>
                    </a:lnTo>
                    <a:cubicBezTo>
                      <a:pt x="1334194" y="2086048"/>
                      <a:pt x="1299599" y="2113166"/>
                      <a:pt x="1285592" y="2113166"/>
                    </a:cubicBezTo>
                    <a:cubicBezTo>
                      <a:pt x="1271585" y="2113166"/>
                      <a:pt x="1236990" y="2086074"/>
                      <a:pt x="1183701" y="2033707"/>
                    </a:cubicBezTo>
                    <a:close/>
                    <a:moveTo>
                      <a:pt x="1526787" y="1699046"/>
                    </a:moveTo>
                    <a:lnTo>
                      <a:pt x="1762373" y="1463460"/>
                    </a:lnTo>
                    <a:lnTo>
                      <a:pt x="1762373" y="806250"/>
                    </a:lnTo>
                    <a:lnTo>
                      <a:pt x="1762373" y="149988"/>
                    </a:lnTo>
                    <a:lnTo>
                      <a:pt x="1631495" y="149988"/>
                    </a:lnTo>
                    <a:lnTo>
                      <a:pt x="1500616" y="149988"/>
                    </a:lnTo>
                    <a:lnTo>
                      <a:pt x="1500616" y="299560"/>
                    </a:lnTo>
                    <a:cubicBezTo>
                      <a:pt x="1500616" y="446341"/>
                      <a:pt x="1499695" y="450079"/>
                      <a:pt x="1477237" y="472511"/>
                    </a:cubicBezTo>
                    <a:cubicBezTo>
                      <a:pt x="1454805" y="495891"/>
                      <a:pt x="1452936" y="495891"/>
                      <a:pt x="1285592" y="495891"/>
                    </a:cubicBezTo>
                    <a:cubicBezTo>
                      <a:pt x="1118249" y="495891"/>
                      <a:pt x="1116379" y="495891"/>
                      <a:pt x="1093948" y="472511"/>
                    </a:cubicBezTo>
                    <a:cubicBezTo>
                      <a:pt x="1071516" y="450079"/>
                      <a:pt x="1070568" y="446341"/>
                      <a:pt x="1070568" y="299560"/>
                    </a:cubicBezTo>
                    <a:lnTo>
                      <a:pt x="1070568" y="149988"/>
                    </a:lnTo>
                    <a:lnTo>
                      <a:pt x="939689" y="149988"/>
                    </a:lnTo>
                    <a:lnTo>
                      <a:pt x="808811" y="149988"/>
                    </a:lnTo>
                    <a:lnTo>
                      <a:pt x="808811" y="806250"/>
                    </a:lnTo>
                    <a:lnTo>
                      <a:pt x="808811" y="1463460"/>
                    </a:lnTo>
                    <a:lnTo>
                      <a:pt x="1044398" y="1699046"/>
                    </a:lnTo>
                    <a:cubicBezTo>
                      <a:pt x="1174328" y="1828977"/>
                      <a:pt x="1282775" y="1935555"/>
                      <a:pt x="1285592" y="1935555"/>
                    </a:cubicBezTo>
                    <a:cubicBezTo>
                      <a:pt x="1288409" y="1935555"/>
                      <a:pt x="1396830" y="1828977"/>
                      <a:pt x="1526787" y="1699046"/>
                    </a:cubicBezTo>
                    <a:close/>
                    <a:moveTo>
                      <a:pt x="949036" y="1807467"/>
                    </a:moveTo>
                    <a:cubicBezTo>
                      <a:pt x="949036" y="1803728"/>
                      <a:pt x="895747" y="1746701"/>
                      <a:pt x="830321" y="1681275"/>
                    </a:cubicBezTo>
                    <a:lnTo>
                      <a:pt x="710659" y="1561612"/>
                    </a:lnTo>
                    <a:lnTo>
                      <a:pt x="476941" y="1561612"/>
                    </a:lnTo>
                    <a:lnTo>
                      <a:pt x="243224" y="1561612"/>
                    </a:lnTo>
                    <a:lnTo>
                      <a:pt x="369416" y="1687804"/>
                    </a:lnTo>
                    <a:lnTo>
                      <a:pt x="495634" y="1813996"/>
                    </a:lnTo>
                    <a:lnTo>
                      <a:pt x="721875" y="1813996"/>
                    </a:lnTo>
                    <a:cubicBezTo>
                      <a:pt x="847145" y="1814023"/>
                      <a:pt x="949036" y="1811205"/>
                      <a:pt x="949036" y="1807467"/>
                    </a:cubicBezTo>
                    <a:close/>
                    <a:moveTo>
                      <a:pt x="2201742" y="1687804"/>
                    </a:moveTo>
                    <a:lnTo>
                      <a:pt x="2327960" y="1561612"/>
                    </a:lnTo>
                    <a:lnTo>
                      <a:pt x="2094243" y="1561612"/>
                    </a:lnTo>
                    <a:lnTo>
                      <a:pt x="1860526" y="1561612"/>
                    </a:lnTo>
                    <a:lnTo>
                      <a:pt x="1741811" y="1680327"/>
                    </a:lnTo>
                    <a:cubicBezTo>
                      <a:pt x="1675437" y="1745753"/>
                      <a:pt x="1622148" y="1802780"/>
                      <a:pt x="1622148" y="1806519"/>
                    </a:cubicBezTo>
                    <a:cubicBezTo>
                      <a:pt x="1622148" y="1811205"/>
                      <a:pt x="1724039" y="1813996"/>
                      <a:pt x="1849310" y="1813996"/>
                    </a:cubicBezTo>
                    <a:lnTo>
                      <a:pt x="2075550" y="1813996"/>
                    </a:lnTo>
                    <a:lnTo>
                      <a:pt x="2201742" y="1687804"/>
                    </a:lnTo>
                    <a:close/>
                    <a:moveTo>
                      <a:pt x="659239" y="781001"/>
                    </a:moveTo>
                    <a:lnTo>
                      <a:pt x="659239" y="149988"/>
                    </a:lnTo>
                    <a:lnTo>
                      <a:pt x="397482" y="149988"/>
                    </a:lnTo>
                    <a:lnTo>
                      <a:pt x="135725" y="149988"/>
                    </a:lnTo>
                    <a:lnTo>
                      <a:pt x="135725" y="781001"/>
                    </a:lnTo>
                    <a:lnTo>
                      <a:pt x="135725" y="1412014"/>
                    </a:lnTo>
                    <a:lnTo>
                      <a:pt x="397482" y="1412014"/>
                    </a:lnTo>
                    <a:lnTo>
                      <a:pt x="659239" y="1412014"/>
                    </a:lnTo>
                    <a:lnTo>
                      <a:pt x="659239" y="781001"/>
                    </a:lnTo>
                    <a:close/>
                    <a:moveTo>
                      <a:pt x="2435459" y="781001"/>
                    </a:moveTo>
                    <a:lnTo>
                      <a:pt x="2435459" y="149988"/>
                    </a:lnTo>
                    <a:lnTo>
                      <a:pt x="2173702" y="149988"/>
                    </a:lnTo>
                    <a:lnTo>
                      <a:pt x="1911945" y="149988"/>
                    </a:lnTo>
                    <a:lnTo>
                      <a:pt x="1911945" y="781001"/>
                    </a:lnTo>
                    <a:lnTo>
                      <a:pt x="1911945" y="1412014"/>
                    </a:lnTo>
                    <a:lnTo>
                      <a:pt x="2173702" y="1412014"/>
                    </a:lnTo>
                    <a:lnTo>
                      <a:pt x="2435459" y="1412014"/>
                    </a:lnTo>
                    <a:lnTo>
                      <a:pt x="2435459" y="781001"/>
                    </a:lnTo>
                    <a:close/>
                    <a:moveTo>
                      <a:pt x="1360391" y="248140"/>
                    </a:moveTo>
                    <a:lnTo>
                      <a:pt x="1360391" y="149988"/>
                    </a:lnTo>
                    <a:lnTo>
                      <a:pt x="1285592" y="149988"/>
                    </a:lnTo>
                    <a:lnTo>
                      <a:pt x="1210793" y="149988"/>
                    </a:lnTo>
                    <a:lnTo>
                      <a:pt x="1210793" y="248140"/>
                    </a:lnTo>
                    <a:lnTo>
                      <a:pt x="1210793" y="346293"/>
                    </a:lnTo>
                    <a:lnTo>
                      <a:pt x="1285592" y="346293"/>
                    </a:lnTo>
                    <a:lnTo>
                      <a:pt x="1360391" y="346293"/>
                    </a:lnTo>
                    <a:lnTo>
                      <a:pt x="1360391" y="248140"/>
                    </a:lnTo>
                    <a:close/>
                  </a:path>
                </a:pathLst>
              </a:custGeom>
              <a:grpFill/>
              <a:ln w="2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" name="Полилиния: фигура 14">
                <a:extLst>
                  <a:ext uri="{FF2B5EF4-FFF2-40B4-BE49-F238E27FC236}">
                    <a16:creationId xmlns:a16="http://schemas.microsoft.com/office/drawing/2014/main" id="{4F1EBCCA-2BDC-50BB-D375-C3BAF7F40ED5}"/>
                  </a:ext>
                </a:extLst>
              </p:cNvPr>
              <p:cNvSpPr/>
              <p:nvPr/>
            </p:nvSpPr>
            <p:spPr>
              <a:xfrm flipV="1">
                <a:off x="2446072" y="3066858"/>
                <a:ext cx="404570" cy="401060"/>
              </a:xfrm>
              <a:custGeom>
                <a:gdLst>
                  <a:gd name="connsiteX0" fmla="*/ 159701 w 404570"/>
                  <a:gd name="connsiteY0" fmla="*/ 388121 h 401060"/>
                  <a:gd name="connsiteX1" fmla="*/ 123237 w 404570"/>
                  <a:gd name="connsiteY1" fmla="*/ 303054 h 401060"/>
                  <a:gd name="connsiteX2" fmla="*/ 86772 w 404570"/>
                  <a:gd name="connsiteY2" fmla="*/ 269406 h 401060"/>
                  <a:gd name="connsiteX3" fmla="*/ 5443 w 404570"/>
                  <a:gd name="connsiteY3" fmla="*/ 230150 h 401060"/>
                  <a:gd name="connsiteX4" fmla="*/ 76504 w 404570"/>
                  <a:gd name="connsiteY4" fmla="*/ 129181 h 401060"/>
                  <a:gd name="connsiteX5" fmla="*/ 120446 w 404570"/>
                  <a:gd name="connsiteY5" fmla="*/ 129181 h 401060"/>
                  <a:gd name="connsiteX6" fmla="*/ 125132 w 404570"/>
                  <a:gd name="connsiteY6" fmla="*/ 82448 h 401060"/>
                  <a:gd name="connsiteX7" fmla="*/ 198036 w 404570"/>
                  <a:gd name="connsiteY7" fmla="*/ -1698 h 401060"/>
                  <a:gd name="connsiteX8" fmla="*/ 270965 w 404570"/>
                  <a:gd name="connsiteY8" fmla="*/ 82448 h 401060"/>
                  <a:gd name="connsiteX9" fmla="*/ 275652 w 404570"/>
                  <a:gd name="connsiteY9" fmla="*/ 129181 h 401060"/>
                  <a:gd name="connsiteX10" fmla="*/ 319594 w 404570"/>
                  <a:gd name="connsiteY10" fmla="*/ 129181 h 401060"/>
                  <a:gd name="connsiteX11" fmla="*/ 398132 w 404570"/>
                  <a:gd name="connsiteY11" fmla="*/ 182469 h 401060"/>
                  <a:gd name="connsiteX12" fmla="*/ 367275 w 404570"/>
                  <a:gd name="connsiteY12" fmla="*/ 257268 h 401060"/>
                  <a:gd name="connsiteX13" fmla="*/ 313064 w 404570"/>
                  <a:gd name="connsiteY13" fmla="*/ 269432 h 401060"/>
                  <a:gd name="connsiteX14" fmla="*/ 272861 w 404570"/>
                  <a:gd name="connsiteY14" fmla="*/ 303080 h 401060"/>
                  <a:gd name="connsiteX15" fmla="*/ 198062 w 404570"/>
                  <a:gd name="connsiteY15" fmla="*/ 399363 h 401060"/>
                  <a:gd name="connsiteX16" fmla="*/ 159701 w 404570"/>
                  <a:gd name="connsiteY16" fmla="*/ 388121 h 401060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04570" h="401060">
                    <a:moveTo>
                      <a:pt x="159701" y="388121"/>
                    </a:moveTo>
                    <a:cubicBezTo>
                      <a:pt x="136322" y="370349"/>
                      <a:pt x="123237" y="339518"/>
                      <a:pt x="123237" y="303054"/>
                    </a:cubicBezTo>
                    <a:cubicBezTo>
                      <a:pt x="123237" y="270327"/>
                      <a:pt x="122289" y="269406"/>
                      <a:pt x="86772" y="269406"/>
                    </a:cubicBezTo>
                    <a:cubicBezTo>
                      <a:pt x="36300" y="269406"/>
                      <a:pt x="22267" y="262850"/>
                      <a:pt x="5443" y="230150"/>
                    </a:cubicBezTo>
                    <a:cubicBezTo>
                      <a:pt x="-22596" y="176862"/>
                      <a:pt x="11051" y="129181"/>
                      <a:pt x="76504" y="129181"/>
                    </a:cubicBezTo>
                    <a:lnTo>
                      <a:pt x="120446" y="129181"/>
                    </a:lnTo>
                    <a:lnTo>
                      <a:pt x="125132" y="82448"/>
                    </a:lnTo>
                    <a:cubicBezTo>
                      <a:pt x="130740" y="22630"/>
                      <a:pt x="152251" y="-1698"/>
                      <a:pt x="198036" y="-1698"/>
                    </a:cubicBezTo>
                    <a:cubicBezTo>
                      <a:pt x="243847" y="-1698"/>
                      <a:pt x="265357" y="22603"/>
                      <a:pt x="270965" y="82448"/>
                    </a:cubicBezTo>
                    <a:lnTo>
                      <a:pt x="275652" y="129181"/>
                    </a:lnTo>
                    <a:lnTo>
                      <a:pt x="319594" y="129181"/>
                    </a:lnTo>
                    <a:cubicBezTo>
                      <a:pt x="366327" y="129181"/>
                      <a:pt x="385968" y="143214"/>
                      <a:pt x="398132" y="182469"/>
                    </a:cubicBezTo>
                    <a:cubicBezTo>
                      <a:pt x="405609" y="204901"/>
                      <a:pt x="390654" y="239497"/>
                      <a:pt x="367275" y="257268"/>
                    </a:cubicBezTo>
                    <a:cubicBezTo>
                      <a:pt x="358876" y="263798"/>
                      <a:pt x="334548" y="269432"/>
                      <a:pt x="313064" y="269432"/>
                    </a:cubicBezTo>
                    <a:cubicBezTo>
                      <a:pt x="273809" y="269432"/>
                      <a:pt x="272861" y="269432"/>
                      <a:pt x="272861" y="303080"/>
                    </a:cubicBezTo>
                    <a:cubicBezTo>
                      <a:pt x="272861" y="359159"/>
                      <a:pt x="242004" y="399363"/>
                      <a:pt x="198062" y="399363"/>
                    </a:cubicBezTo>
                    <a:cubicBezTo>
                      <a:pt x="184950" y="399337"/>
                      <a:pt x="168127" y="394650"/>
                      <a:pt x="159701" y="388121"/>
                    </a:cubicBezTo>
                    <a:close/>
                  </a:path>
                </a:pathLst>
              </a:custGeom>
              <a:grpFill/>
              <a:ln w="2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" name="Полилиния: фигура 15">
                <a:extLst>
                  <a:ext uri="{FF2B5EF4-FFF2-40B4-BE49-F238E27FC236}">
                    <a16:creationId xmlns:a16="http://schemas.microsoft.com/office/drawing/2014/main" id="{DF1B9FE2-20DD-EFB0-2EFF-880B00C734F9}"/>
                  </a:ext>
                </a:extLst>
              </p:cNvPr>
              <p:cNvSpPr/>
              <p:nvPr/>
            </p:nvSpPr>
            <p:spPr>
              <a:xfrm flipV="1">
                <a:off x="2302878" y="3570757"/>
                <a:ext cx="140051" cy="140225"/>
              </a:xfrm>
              <a:custGeom>
                <a:gdLst>
                  <a:gd name="connsiteX0" fmla="*/ 19649 w 140051"/>
                  <a:gd name="connsiteY0" fmla="*/ 116708 h 140225"/>
                  <a:gd name="connsiteX1" fmla="*/ 66382 w 140051"/>
                  <a:gd name="connsiteY1" fmla="*/ -137 h 140225"/>
                  <a:gd name="connsiteX2" fmla="*/ 136494 w 140051"/>
                  <a:gd name="connsiteY2" fmla="*/ 65289 h 140225"/>
                  <a:gd name="connsiteX3" fmla="*/ 66382 w 140051"/>
                  <a:gd name="connsiteY3" fmla="*/ 140088 h 140225"/>
                  <a:gd name="connsiteX4" fmla="*/ 19649 w 140051"/>
                  <a:gd name="connsiteY4" fmla="*/ 116708 h 14022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051" h="140225">
                    <a:moveTo>
                      <a:pt x="19649" y="116708"/>
                    </a:moveTo>
                    <a:cubicBezTo>
                      <a:pt x="-27084" y="70897"/>
                      <a:pt x="956" y="-137"/>
                      <a:pt x="66382" y="-137"/>
                    </a:cubicBezTo>
                    <a:cubicBezTo>
                      <a:pt x="107507" y="-137"/>
                      <a:pt x="136494" y="26981"/>
                      <a:pt x="136494" y="65289"/>
                    </a:cubicBezTo>
                    <a:cubicBezTo>
                      <a:pt x="136494" y="100806"/>
                      <a:pt x="100029" y="140088"/>
                      <a:pt x="66382" y="140088"/>
                    </a:cubicBezTo>
                    <a:cubicBezTo>
                      <a:pt x="53297" y="140088"/>
                      <a:pt x="31813" y="129793"/>
                      <a:pt x="19649" y="116708"/>
                    </a:cubicBezTo>
                    <a:close/>
                  </a:path>
                </a:pathLst>
              </a:custGeom>
              <a:grpFill/>
              <a:ln w="2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" name="Полилиния: фигура 16">
                <a:extLst>
                  <a:ext uri="{FF2B5EF4-FFF2-40B4-BE49-F238E27FC236}">
                    <a16:creationId xmlns:a16="http://schemas.microsoft.com/office/drawing/2014/main" id="{892E4101-86FC-328E-BC3F-5AA335D34AF2}"/>
                  </a:ext>
                </a:extLst>
              </p:cNvPr>
              <p:cNvSpPr/>
              <p:nvPr/>
            </p:nvSpPr>
            <p:spPr>
              <a:xfrm flipV="1">
                <a:off x="2577943" y="3571705"/>
                <a:ext cx="141328" cy="139303"/>
              </a:xfrm>
              <a:custGeom>
                <a:gdLst>
                  <a:gd name="connsiteX0" fmla="*/ 27830 w 141328"/>
                  <a:gd name="connsiteY0" fmla="*/ 127952 h 139303"/>
                  <a:gd name="connsiteX1" fmla="*/ 66164 w 141328"/>
                  <a:gd name="connsiteY1" fmla="*/ -135 h 139303"/>
                  <a:gd name="connsiteX2" fmla="*/ 104498 w 141328"/>
                  <a:gd name="connsiteY2" fmla="*/ 127952 h 139303"/>
                  <a:gd name="connsiteX3" fmla="*/ 66164 w 141328"/>
                  <a:gd name="connsiteY3" fmla="*/ 139168 h 139303"/>
                  <a:gd name="connsiteX4" fmla="*/ 27830 w 141328"/>
                  <a:gd name="connsiteY4" fmla="*/ 127952 h 13930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328" h="139303">
                    <a:moveTo>
                      <a:pt x="27830" y="127952"/>
                    </a:moveTo>
                    <a:cubicBezTo>
                      <a:pt x="-30119" y="83089"/>
                      <a:pt x="-5818" y="-135"/>
                      <a:pt x="66164" y="-135"/>
                    </a:cubicBezTo>
                    <a:cubicBezTo>
                      <a:pt x="138146" y="-135"/>
                      <a:pt x="162447" y="83062"/>
                      <a:pt x="104498" y="127952"/>
                    </a:cubicBezTo>
                    <a:cubicBezTo>
                      <a:pt x="96100" y="134482"/>
                      <a:pt x="79276" y="139168"/>
                      <a:pt x="66164" y="139168"/>
                    </a:cubicBezTo>
                    <a:cubicBezTo>
                      <a:pt x="53079" y="139168"/>
                      <a:pt x="36255" y="134508"/>
                      <a:pt x="27830" y="127952"/>
                    </a:cubicBezTo>
                    <a:close/>
                  </a:path>
                </a:pathLst>
              </a:custGeom>
              <a:grpFill/>
              <a:ln w="2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" name="Полилиния: фигура 17">
                <a:extLst>
                  <a:ext uri="{FF2B5EF4-FFF2-40B4-BE49-F238E27FC236}">
                    <a16:creationId xmlns:a16="http://schemas.microsoft.com/office/drawing/2014/main" id="{5B0F1470-6A93-3948-D2C6-31522C8ECE90}"/>
                  </a:ext>
                </a:extLst>
              </p:cNvPr>
              <p:cNvSpPr/>
              <p:nvPr/>
            </p:nvSpPr>
            <p:spPr>
              <a:xfrm flipV="1">
                <a:off x="2854431" y="3570757"/>
                <a:ext cx="140051" cy="140225"/>
              </a:xfrm>
              <a:custGeom>
                <a:gdLst>
                  <a:gd name="connsiteX0" fmla="*/ 17763 w 140051"/>
                  <a:gd name="connsiteY0" fmla="*/ 116708 h 140225"/>
                  <a:gd name="connsiteX1" fmla="*/ 64496 w 140051"/>
                  <a:gd name="connsiteY1" fmla="*/ -137 h 140225"/>
                  <a:gd name="connsiteX2" fmla="*/ 134609 w 140051"/>
                  <a:gd name="connsiteY2" fmla="*/ 65289 h 140225"/>
                  <a:gd name="connsiteX3" fmla="*/ 64496 w 140051"/>
                  <a:gd name="connsiteY3" fmla="*/ 140088 h 140225"/>
                  <a:gd name="connsiteX4" fmla="*/ 17763 w 140051"/>
                  <a:gd name="connsiteY4" fmla="*/ 116708 h 14022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051" h="140225">
                    <a:moveTo>
                      <a:pt x="17763" y="116708"/>
                    </a:moveTo>
                    <a:cubicBezTo>
                      <a:pt x="-28970" y="70897"/>
                      <a:pt x="-930" y="-137"/>
                      <a:pt x="64496" y="-137"/>
                    </a:cubicBezTo>
                    <a:cubicBezTo>
                      <a:pt x="105648" y="-137"/>
                      <a:pt x="134609" y="26981"/>
                      <a:pt x="134609" y="65289"/>
                    </a:cubicBezTo>
                    <a:cubicBezTo>
                      <a:pt x="134609" y="100806"/>
                      <a:pt x="98144" y="140088"/>
                      <a:pt x="64496" y="140088"/>
                    </a:cubicBezTo>
                    <a:cubicBezTo>
                      <a:pt x="51411" y="140088"/>
                      <a:pt x="29927" y="129793"/>
                      <a:pt x="17763" y="116708"/>
                    </a:cubicBezTo>
                    <a:close/>
                  </a:path>
                </a:pathLst>
              </a:custGeom>
              <a:grpFill/>
              <a:ln w="2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" name="Полилиния: фигура 18">
                <a:extLst>
                  <a:ext uri="{FF2B5EF4-FFF2-40B4-BE49-F238E27FC236}">
                    <a16:creationId xmlns:a16="http://schemas.microsoft.com/office/drawing/2014/main" id="{6DF27C27-4C79-749A-A827-D31B6F81BD43}"/>
                  </a:ext>
                </a:extLst>
              </p:cNvPr>
              <p:cNvSpPr/>
              <p:nvPr/>
            </p:nvSpPr>
            <p:spPr>
              <a:xfrm flipV="1">
                <a:off x="2302878" y="3832514"/>
                <a:ext cx="139678" cy="140225"/>
              </a:xfrm>
              <a:custGeom>
                <a:gdLst>
                  <a:gd name="connsiteX0" fmla="*/ 19649 w 139678"/>
                  <a:gd name="connsiteY0" fmla="*/ 117802 h 140225"/>
                  <a:gd name="connsiteX1" fmla="*/ 66382 w 139678"/>
                  <a:gd name="connsiteY1" fmla="*/ 956 h 140225"/>
                  <a:gd name="connsiteX2" fmla="*/ 113115 w 139678"/>
                  <a:gd name="connsiteY2" fmla="*/ 117802 h 140225"/>
                  <a:gd name="connsiteX3" fmla="*/ 66382 w 139678"/>
                  <a:gd name="connsiteY3" fmla="*/ 141181 h 140225"/>
                  <a:gd name="connsiteX4" fmla="*/ 19649 w 139678"/>
                  <a:gd name="connsiteY4" fmla="*/ 117802 h 14022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9678" h="140225">
                    <a:moveTo>
                      <a:pt x="19649" y="117802"/>
                    </a:moveTo>
                    <a:cubicBezTo>
                      <a:pt x="-27083" y="71990"/>
                      <a:pt x="956" y="956"/>
                      <a:pt x="66382" y="956"/>
                    </a:cubicBezTo>
                    <a:cubicBezTo>
                      <a:pt x="130887" y="956"/>
                      <a:pt x="159875" y="71990"/>
                      <a:pt x="113115" y="117802"/>
                    </a:cubicBezTo>
                    <a:cubicBezTo>
                      <a:pt x="100952" y="130887"/>
                      <a:pt x="79468" y="141181"/>
                      <a:pt x="66382" y="141181"/>
                    </a:cubicBezTo>
                    <a:cubicBezTo>
                      <a:pt x="53297" y="141155"/>
                      <a:pt x="31813" y="130887"/>
                      <a:pt x="19649" y="117802"/>
                    </a:cubicBezTo>
                    <a:close/>
                  </a:path>
                </a:pathLst>
              </a:custGeom>
              <a:grpFill/>
              <a:ln w="2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" name="Полилиния: фигура 19">
                <a:extLst>
                  <a:ext uri="{FF2B5EF4-FFF2-40B4-BE49-F238E27FC236}">
                    <a16:creationId xmlns:a16="http://schemas.microsoft.com/office/drawing/2014/main" id="{99973FAA-457A-5C8C-6B85-76653690552C}"/>
                  </a:ext>
                </a:extLst>
              </p:cNvPr>
              <p:cNvSpPr/>
              <p:nvPr/>
            </p:nvSpPr>
            <p:spPr>
              <a:xfrm flipV="1">
                <a:off x="2577943" y="3833462"/>
                <a:ext cx="141328" cy="139277"/>
              </a:xfrm>
              <a:custGeom>
                <a:gdLst>
                  <a:gd name="connsiteX0" fmla="*/ 27830 w 141328"/>
                  <a:gd name="connsiteY0" fmla="*/ 129020 h 139277"/>
                  <a:gd name="connsiteX1" fmla="*/ 66164 w 141328"/>
                  <a:gd name="connsiteY1" fmla="*/ 958 h 139277"/>
                  <a:gd name="connsiteX2" fmla="*/ 104498 w 141328"/>
                  <a:gd name="connsiteY2" fmla="*/ 129020 h 139277"/>
                  <a:gd name="connsiteX3" fmla="*/ 27830 w 141328"/>
                  <a:gd name="connsiteY3" fmla="*/ 129020 h 13927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1328" h="139277">
                    <a:moveTo>
                      <a:pt x="27830" y="129020"/>
                    </a:moveTo>
                    <a:cubicBezTo>
                      <a:pt x="-30119" y="84156"/>
                      <a:pt x="-5818" y="958"/>
                      <a:pt x="66164" y="958"/>
                    </a:cubicBezTo>
                    <a:cubicBezTo>
                      <a:pt x="138146" y="958"/>
                      <a:pt x="162447" y="84156"/>
                      <a:pt x="104498" y="129020"/>
                    </a:cubicBezTo>
                    <a:cubicBezTo>
                      <a:pt x="85805" y="143974"/>
                      <a:pt x="46523" y="143974"/>
                      <a:pt x="27830" y="129020"/>
                    </a:cubicBezTo>
                    <a:close/>
                  </a:path>
                </a:pathLst>
              </a:custGeom>
              <a:grpFill/>
              <a:ln w="2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" name="Полилиния: фигура 20">
                <a:extLst>
                  <a:ext uri="{FF2B5EF4-FFF2-40B4-BE49-F238E27FC236}">
                    <a16:creationId xmlns:a16="http://schemas.microsoft.com/office/drawing/2014/main" id="{C363BD37-DFEF-57E7-CED5-DAEC8D1FA7C3}"/>
                  </a:ext>
                </a:extLst>
              </p:cNvPr>
              <p:cNvSpPr/>
              <p:nvPr/>
            </p:nvSpPr>
            <p:spPr>
              <a:xfrm flipV="1">
                <a:off x="2854431" y="3832514"/>
                <a:ext cx="139678" cy="140225"/>
              </a:xfrm>
              <a:custGeom>
                <a:gdLst>
                  <a:gd name="connsiteX0" fmla="*/ 17764 w 139678"/>
                  <a:gd name="connsiteY0" fmla="*/ 117802 h 140225"/>
                  <a:gd name="connsiteX1" fmla="*/ 64497 w 139678"/>
                  <a:gd name="connsiteY1" fmla="*/ 956 h 140225"/>
                  <a:gd name="connsiteX2" fmla="*/ 111230 w 139678"/>
                  <a:gd name="connsiteY2" fmla="*/ 117802 h 140225"/>
                  <a:gd name="connsiteX3" fmla="*/ 64497 w 139678"/>
                  <a:gd name="connsiteY3" fmla="*/ 141181 h 140225"/>
                  <a:gd name="connsiteX4" fmla="*/ 17764 w 139678"/>
                  <a:gd name="connsiteY4" fmla="*/ 117802 h 14022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9678" h="140225">
                    <a:moveTo>
                      <a:pt x="17764" y="117802"/>
                    </a:moveTo>
                    <a:cubicBezTo>
                      <a:pt x="-28969" y="71990"/>
                      <a:pt x="-929" y="956"/>
                      <a:pt x="64497" y="956"/>
                    </a:cubicBezTo>
                    <a:cubicBezTo>
                      <a:pt x="129002" y="956"/>
                      <a:pt x="157989" y="71990"/>
                      <a:pt x="111230" y="117802"/>
                    </a:cubicBezTo>
                    <a:cubicBezTo>
                      <a:pt x="99066" y="130887"/>
                      <a:pt x="77582" y="141181"/>
                      <a:pt x="64497" y="141181"/>
                    </a:cubicBezTo>
                    <a:cubicBezTo>
                      <a:pt x="51412" y="141181"/>
                      <a:pt x="29928" y="130887"/>
                      <a:pt x="17764" y="117802"/>
                    </a:cubicBezTo>
                    <a:close/>
                  </a:path>
                </a:pathLst>
              </a:custGeom>
              <a:grpFill/>
              <a:ln w="2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" name="Полилиния: фигура 21">
                <a:extLst>
                  <a:ext uri="{FF2B5EF4-FFF2-40B4-BE49-F238E27FC236}">
                    <a16:creationId xmlns:a16="http://schemas.microsoft.com/office/drawing/2014/main" id="{88568FE3-3D0A-040D-FDCD-E457189D98EE}"/>
                  </a:ext>
                </a:extLst>
              </p:cNvPr>
              <p:cNvSpPr/>
              <p:nvPr/>
            </p:nvSpPr>
            <p:spPr>
              <a:xfrm flipV="1">
                <a:off x="2302878" y="4094271"/>
                <a:ext cx="140051" cy="140225"/>
              </a:xfrm>
              <a:custGeom>
                <a:gdLst>
                  <a:gd name="connsiteX0" fmla="*/ 19649 w 140051"/>
                  <a:gd name="connsiteY0" fmla="*/ 118895 h 140225"/>
                  <a:gd name="connsiteX1" fmla="*/ 66382 w 140051"/>
                  <a:gd name="connsiteY1" fmla="*/ 2050 h 140225"/>
                  <a:gd name="connsiteX2" fmla="*/ 136494 w 140051"/>
                  <a:gd name="connsiteY2" fmla="*/ 67476 h 140225"/>
                  <a:gd name="connsiteX3" fmla="*/ 66382 w 140051"/>
                  <a:gd name="connsiteY3" fmla="*/ 142275 h 140225"/>
                  <a:gd name="connsiteX4" fmla="*/ 19649 w 140051"/>
                  <a:gd name="connsiteY4" fmla="*/ 118895 h 14022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051" h="140225">
                    <a:moveTo>
                      <a:pt x="19649" y="118895"/>
                    </a:moveTo>
                    <a:cubicBezTo>
                      <a:pt x="-27084" y="73084"/>
                      <a:pt x="956" y="2050"/>
                      <a:pt x="66382" y="2050"/>
                    </a:cubicBezTo>
                    <a:cubicBezTo>
                      <a:pt x="107507" y="2050"/>
                      <a:pt x="136494" y="29168"/>
                      <a:pt x="136494" y="67476"/>
                    </a:cubicBezTo>
                    <a:cubicBezTo>
                      <a:pt x="136494" y="102993"/>
                      <a:pt x="100029" y="142275"/>
                      <a:pt x="66382" y="142275"/>
                    </a:cubicBezTo>
                    <a:cubicBezTo>
                      <a:pt x="53297" y="142249"/>
                      <a:pt x="31813" y="131981"/>
                      <a:pt x="19649" y="118895"/>
                    </a:cubicBezTo>
                    <a:close/>
                  </a:path>
                </a:pathLst>
              </a:custGeom>
              <a:grpFill/>
              <a:ln w="2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" name="Полилиния: фигура 22">
                <a:extLst>
                  <a:ext uri="{FF2B5EF4-FFF2-40B4-BE49-F238E27FC236}">
                    <a16:creationId xmlns:a16="http://schemas.microsoft.com/office/drawing/2014/main" id="{60593695-690D-C16C-98B7-F788BB9655E6}"/>
                  </a:ext>
                </a:extLst>
              </p:cNvPr>
              <p:cNvSpPr/>
              <p:nvPr/>
            </p:nvSpPr>
            <p:spPr>
              <a:xfrm flipV="1">
                <a:off x="2577943" y="4095204"/>
                <a:ext cx="142177" cy="139292"/>
              </a:xfrm>
              <a:custGeom>
                <a:gdLst>
                  <a:gd name="connsiteX0" fmla="*/ 27828 w 142177"/>
                  <a:gd name="connsiteY0" fmla="*/ 130113 h 139292"/>
                  <a:gd name="connsiteX1" fmla="*/ 66163 w 142177"/>
                  <a:gd name="connsiteY1" fmla="*/ 2052 h 139292"/>
                  <a:gd name="connsiteX2" fmla="*/ 135354 w 142177"/>
                  <a:gd name="connsiteY2" fmla="*/ 54393 h 139292"/>
                  <a:gd name="connsiteX3" fmla="*/ 27828 w 142177"/>
                  <a:gd name="connsiteY3" fmla="*/ 130113 h 139292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2177" h="139292">
                    <a:moveTo>
                      <a:pt x="27828" y="130113"/>
                    </a:moveTo>
                    <a:cubicBezTo>
                      <a:pt x="-30120" y="85250"/>
                      <a:pt x="-5819" y="2052"/>
                      <a:pt x="66163" y="2052"/>
                    </a:cubicBezTo>
                    <a:cubicBezTo>
                      <a:pt x="102627" y="2052"/>
                      <a:pt x="124138" y="18876"/>
                      <a:pt x="135354" y="54393"/>
                    </a:cubicBezTo>
                    <a:cubicBezTo>
                      <a:pt x="152178" y="110472"/>
                      <a:pt x="73640" y="165630"/>
                      <a:pt x="27828" y="130113"/>
                    </a:cubicBezTo>
                    <a:close/>
                  </a:path>
                </a:pathLst>
              </a:custGeom>
              <a:grpFill/>
              <a:ln w="2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" name="Полилиния: фигура 23">
                <a:extLst>
                  <a:ext uri="{FF2B5EF4-FFF2-40B4-BE49-F238E27FC236}">
                    <a16:creationId xmlns:a16="http://schemas.microsoft.com/office/drawing/2014/main" id="{4D1F717D-2D01-5B35-82FA-F4E10FF744D4}"/>
                  </a:ext>
                </a:extLst>
              </p:cNvPr>
              <p:cNvSpPr/>
              <p:nvPr/>
            </p:nvSpPr>
            <p:spPr>
              <a:xfrm flipV="1">
                <a:off x="2854431" y="4094271"/>
                <a:ext cx="140051" cy="140225"/>
              </a:xfrm>
              <a:custGeom>
                <a:gdLst>
                  <a:gd name="connsiteX0" fmla="*/ 17763 w 140051"/>
                  <a:gd name="connsiteY0" fmla="*/ 118895 h 140225"/>
                  <a:gd name="connsiteX1" fmla="*/ 64496 w 140051"/>
                  <a:gd name="connsiteY1" fmla="*/ 2050 h 140225"/>
                  <a:gd name="connsiteX2" fmla="*/ 134609 w 140051"/>
                  <a:gd name="connsiteY2" fmla="*/ 67476 h 140225"/>
                  <a:gd name="connsiteX3" fmla="*/ 64496 w 140051"/>
                  <a:gd name="connsiteY3" fmla="*/ 142275 h 140225"/>
                  <a:gd name="connsiteX4" fmla="*/ 17763 w 140051"/>
                  <a:gd name="connsiteY4" fmla="*/ 118895 h 14022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051" h="140225">
                    <a:moveTo>
                      <a:pt x="17763" y="118895"/>
                    </a:moveTo>
                    <a:cubicBezTo>
                      <a:pt x="-28970" y="73084"/>
                      <a:pt x="-930" y="2050"/>
                      <a:pt x="64496" y="2050"/>
                    </a:cubicBezTo>
                    <a:cubicBezTo>
                      <a:pt x="105648" y="2050"/>
                      <a:pt x="134609" y="29168"/>
                      <a:pt x="134609" y="67476"/>
                    </a:cubicBezTo>
                    <a:cubicBezTo>
                      <a:pt x="134609" y="102993"/>
                      <a:pt x="98144" y="142275"/>
                      <a:pt x="64496" y="142275"/>
                    </a:cubicBezTo>
                    <a:cubicBezTo>
                      <a:pt x="51411" y="142249"/>
                      <a:pt x="29927" y="131981"/>
                      <a:pt x="17763" y="118895"/>
                    </a:cubicBezTo>
                    <a:close/>
                  </a:path>
                </a:pathLst>
              </a:custGeom>
              <a:grpFill/>
              <a:ln w="2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" name="Полилиния: фигура 24">
                <a:extLst>
                  <a:ext uri="{FF2B5EF4-FFF2-40B4-BE49-F238E27FC236}">
                    <a16:creationId xmlns:a16="http://schemas.microsoft.com/office/drawing/2014/main" id="{6D7846E0-DE65-BCB6-3876-18996EAA57FF}"/>
                  </a:ext>
                </a:extLst>
              </p:cNvPr>
              <p:cNvSpPr/>
              <p:nvPr/>
            </p:nvSpPr>
            <p:spPr>
              <a:xfrm flipV="1">
                <a:off x="1691596" y="3571449"/>
                <a:ext cx="140296" cy="139559"/>
              </a:xfrm>
              <a:custGeom>
                <a:gdLst>
                  <a:gd name="connsiteX0" fmla="*/ 24438 w 140296"/>
                  <a:gd name="connsiteY0" fmla="*/ 118605 h 139559"/>
                  <a:gd name="connsiteX1" fmla="*/ 72119 w 140296"/>
                  <a:gd name="connsiteY1" fmla="*/ -136 h 139559"/>
                  <a:gd name="connsiteX2" fmla="*/ 113244 w 140296"/>
                  <a:gd name="connsiteY2" fmla="*/ 124187 h 139559"/>
                  <a:gd name="connsiteX3" fmla="*/ 24438 w 140296"/>
                  <a:gd name="connsiteY3" fmla="*/ 118605 h 139559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0296" h="139559">
                    <a:moveTo>
                      <a:pt x="24438" y="118605"/>
                    </a:moveTo>
                    <a:cubicBezTo>
                      <a:pt x="-26981" y="74663"/>
                      <a:pt x="2928" y="-136"/>
                      <a:pt x="72119" y="-136"/>
                    </a:cubicBezTo>
                    <a:cubicBezTo>
                      <a:pt x="135676" y="-136"/>
                      <a:pt x="162794" y="82140"/>
                      <a:pt x="113244" y="124187"/>
                    </a:cubicBezTo>
                    <a:cubicBezTo>
                      <a:pt x="86125" y="146645"/>
                      <a:pt x="54347" y="143854"/>
                      <a:pt x="24438" y="118605"/>
                    </a:cubicBezTo>
                    <a:close/>
                  </a:path>
                </a:pathLst>
              </a:custGeom>
              <a:grpFill/>
              <a:ln w="2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" name="Полилиния: фигура 25">
                <a:extLst>
                  <a:ext uri="{FF2B5EF4-FFF2-40B4-BE49-F238E27FC236}">
                    <a16:creationId xmlns:a16="http://schemas.microsoft.com/office/drawing/2014/main" id="{A48D22E0-9995-ECBE-0A0B-B88C6F3CC343}"/>
                  </a:ext>
                </a:extLst>
              </p:cNvPr>
              <p:cNvSpPr/>
              <p:nvPr/>
            </p:nvSpPr>
            <p:spPr>
              <a:xfrm flipV="1">
                <a:off x="1691596" y="3833202"/>
                <a:ext cx="140296" cy="139537"/>
              </a:xfrm>
              <a:custGeom>
                <a:gdLst>
                  <a:gd name="connsiteX0" fmla="*/ 24438 w 140296"/>
                  <a:gd name="connsiteY0" fmla="*/ 119673 h 139537"/>
                  <a:gd name="connsiteX1" fmla="*/ 72119 w 140296"/>
                  <a:gd name="connsiteY1" fmla="*/ 958 h 139537"/>
                  <a:gd name="connsiteX2" fmla="*/ 113244 w 140296"/>
                  <a:gd name="connsiteY2" fmla="*/ 125280 h 139537"/>
                  <a:gd name="connsiteX3" fmla="*/ 24438 w 140296"/>
                  <a:gd name="connsiteY3" fmla="*/ 119673 h 13953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0296" h="139537">
                    <a:moveTo>
                      <a:pt x="24438" y="119673"/>
                    </a:moveTo>
                    <a:cubicBezTo>
                      <a:pt x="-26981" y="75730"/>
                      <a:pt x="2928" y="958"/>
                      <a:pt x="72119" y="958"/>
                    </a:cubicBezTo>
                    <a:cubicBezTo>
                      <a:pt x="135676" y="958"/>
                      <a:pt x="162794" y="83234"/>
                      <a:pt x="113244" y="125280"/>
                    </a:cubicBezTo>
                    <a:cubicBezTo>
                      <a:pt x="86125" y="147712"/>
                      <a:pt x="54347" y="144921"/>
                      <a:pt x="24438" y="119673"/>
                    </a:cubicBezTo>
                    <a:close/>
                  </a:path>
                </a:pathLst>
              </a:custGeom>
              <a:grpFill/>
              <a:ln w="2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" name="Полилиния: фигура 26">
                <a:extLst>
                  <a:ext uri="{FF2B5EF4-FFF2-40B4-BE49-F238E27FC236}">
                    <a16:creationId xmlns:a16="http://schemas.microsoft.com/office/drawing/2014/main" id="{605CD415-C7BC-7EF4-A3DC-799FCE6236C1}"/>
                  </a:ext>
                </a:extLst>
              </p:cNvPr>
              <p:cNvSpPr/>
              <p:nvPr/>
            </p:nvSpPr>
            <p:spPr>
              <a:xfrm flipV="1">
                <a:off x="1691405" y="4094959"/>
                <a:ext cx="141150" cy="139537"/>
              </a:xfrm>
              <a:custGeom>
                <a:gdLst>
                  <a:gd name="connsiteX0" fmla="*/ 24629 w 141150"/>
                  <a:gd name="connsiteY0" fmla="*/ 120766 h 139537"/>
                  <a:gd name="connsiteX1" fmla="*/ 68571 w 141150"/>
                  <a:gd name="connsiteY1" fmla="*/ 2051 h 139537"/>
                  <a:gd name="connsiteX2" fmla="*/ 113434 w 141150"/>
                  <a:gd name="connsiteY2" fmla="*/ 126374 h 139537"/>
                  <a:gd name="connsiteX3" fmla="*/ 24629 w 141150"/>
                  <a:gd name="connsiteY3" fmla="*/ 120766 h 13953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1150" h="139537">
                    <a:moveTo>
                      <a:pt x="24629" y="120766"/>
                    </a:moveTo>
                    <a:cubicBezTo>
                      <a:pt x="-25843" y="76824"/>
                      <a:pt x="1249" y="2051"/>
                      <a:pt x="68571" y="2051"/>
                    </a:cubicBezTo>
                    <a:cubicBezTo>
                      <a:pt x="135866" y="2051"/>
                      <a:pt x="164854" y="82432"/>
                      <a:pt x="113434" y="126374"/>
                    </a:cubicBezTo>
                    <a:cubicBezTo>
                      <a:pt x="86316" y="148806"/>
                      <a:pt x="54538" y="146015"/>
                      <a:pt x="24629" y="120766"/>
                    </a:cubicBezTo>
                    <a:close/>
                  </a:path>
                </a:pathLst>
              </a:custGeom>
              <a:grpFill/>
              <a:ln w="2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" name="Полилиния: фигура 27">
                <a:extLst>
                  <a:ext uri="{FF2B5EF4-FFF2-40B4-BE49-F238E27FC236}">
                    <a16:creationId xmlns:a16="http://schemas.microsoft.com/office/drawing/2014/main" id="{C25635F2-3667-250B-E52A-AAC25216F105}"/>
                  </a:ext>
                </a:extLst>
              </p:cNvPr>
              <p:cNvSpPr/>
              <p:nvPr/>
            </p:nvSpPr>
            <p:spPr>
              <a:xfrm flipV="1">
                <a:off x="1691596" y="4356716"/>
                <a:ext cx="140296" cy="139537"/>
              </a:xfrm>
              <a:custGeom>
                <a:gdLst>
                  <a:gd name="connsiteX0" fmla="*/ 24438 w 140296"/>
                  <a:gd name="connsiteY0" fmla="*/ 121860 h 139537"/>
                  <a:gd name="connsiteX1" fmla="*/ 72119 w 140296"/>
                  <a:gd name="connsiteY1" fmla="*/ 3145 h 139537"/>
                  <a:gd name="connsiteX2" fmla="*/ 113244 w 140296"/>
                  <a:gd name="connsiteY2" fmla="*/ 127468 h 139537"/>
                  <a:gd name="connsiteX3" fmla="*/ 24438 w 140296"/>
                  <a:gd name="connsiteY3" fmla="*/ 121860 h 13953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0296" h="139537">
                    <a:moveTo>
                      <a:pt x="24438" y="121860"/>
                    </a:moveTo>
                    <a:cubicBezTo>
                      <a:pt x="-26981" y="77918"/>
                      <a:pt x="2928" y="3145"/>
                      <a:pt x="72119" y="3145"/>
                    </a:cubicBezTo>
                    <a:cubicBezTo>
                      <a:pt x="135676" y="3145"/>
                      <a:pt x="162794" y="85421"/>
                      <a:pt x="113244" y="127468"/>
                    </a:cubicBezTo>
                    <a:cubicBezTo>
                      <a:pt x="86125" y="149899"/>
                      <a:pt x="54347" y="147109"/>
                      <a:pt x="24438" y="121860"/>
                    </a:cubicBezTo>
                    <a:close/>
                  </a:path>
                </a:pathLst>
              </a:custGeom>
              <a:grpFill/>
              <a:ln w="2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" name="Полилиния: фигура 28">
                <a:extLst>
                  <a:ext uri="{FF2B5EF4-FFF2-40B4-BE49-F238E27FC236}">
                    <a16:creationId xmlns:a16="http://schemas.microsoft.com/office/drawing/2014/main" id="{2CC61D5E-C0B1-ACCA-D800-81738918E2A2}"/>
                  </a:ext>
                </a:extLst>
              </p:cNvPr>
              <p:cNvSpPr/>
              <p:nvPr/>
            </p:nvSpPr>
            <p:spPr>
              <a:xfrm flipV="1">
                <a:off x="3463045" y="3571884"/>
                <a:ext cx="139799" cy="139799"/>
              </a:xfrm>
              <a:custGeom>
                <a:gdLst>
                  <a:gd name="connsiteX0" fmla="*/ 14730 w 139799"/>
                  <a:gd name="connsiteY0" fmla="*/ 117413 h 139799"/>
                  <a:gd name="connsiteX1" fmla="*/ 10991 w 139799"/>
                  <a:gd name="connsiteY1" fmla="*/ 24869 h 139799"/>
                  <a:gd name="connsiteX2" fmla="*/ 112882 w 139799"/>
                  <a:gd name="connsiteY2" fmla="*/ 19261 h 139799"/>
                  <a:gd name="connsiteX3" fmla="*/ 107274 w 139799"/>
                  <a:gd name="connsiteY3" fmla="*/ 121152 h 139799"/>
                  <a:gd name="connsiteX4" fmla="*/ 14730 w 139799"/>
                  <a:gd name="connsiteY4" fmla="*/ 117413 h 139799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9799" h="139799">
                    <a:moveTo>
                      <a:pt x="14730" y="117413"/>
                    </a:moveTo>
                    <a:cubicBezTo>
                      <a:pt x="-13310" y="89373"/>
                      <a:pt x="-15180" y="57595"/>
                      <a:pt x="10991" y="24869"/>
                    </a:cubicBezTo>
                    <a:cubicBezTo>
                      <a:pt x="35292" y="-5988"/>
                      <a:pt x="84842" y="-8779"/>
                      <a:pt x="112882" y="19261"/>
                    </a:cubicBezTo>
                    <a:cubicBezTo>
                      <a:pt x="140922" y="47301"/>
                      <a:pt x="138131" y="96851"/>
                      <a:pt x="107274" y="121152"/>
                    </a:cubicBezTo>
                    <a:cubicBezTo>
                      <a:pt x="74574" y="147322"/>
                      <a:pt x="42769" y="145453"/>
                      <a:pt x="14730" y="117413"/>
                    </a:cubicBezTo>
                    <a:close/>
                  </a:path>
                </a:pathLst>
              </a:custGeom>
              <a:grpFill/>
              <a:ln w="2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" name="Полилиния: фигура 29">
                <a:extLst>
                  <a:ext uri="{FF2B5EF4-FFF2-40B4-BE49-F238E27FC236}">
                    <a16:creationId xmlns:a16="http://schemas.microsoft.com/office/drawing/2014/main" id="{399226AF-9BE0-BF40-60A6-6DC45D8E0CDE}"/>
                  </a:ext>
                </a:extLst>
              </p:cNvPr>
              <p:cNvSpPr/>
              <p:nvPr/>
            </p:nvSpPr>
            <p:spPr>
              <a:xfrm flipV="1">
                <a:off x="3463045" y="3833641"/>
                <a:ext cx="139799" cy="139799"/>
              </a:xfrm>
              <a:custGeom>
                <a:gdLst>
                  <a:gd name="connsiteX0" fmla="*/ 14730 w 139799"/>
                  <a:gd name="connsiteY0" fmla="*/ 118507 h 139799"/>
                  <a:gd name="connsiteX1" fmla="*/ 10991 w 139799"/>
                  <a:gd name="connsiteY1" fmla="*/ 25962 h 139799"/>
                  <a:gd name="connsiteX2" fmla="*/ 112882 w 139799"/>
                  <a:gd name="connsiteY2" fmla="*/ 20355 h 139799"/>
                  <a:gd name="connsiteX3" fmla="*/ 107274 w 139799"/>
                  <a:gd name="connsiteY3" fmla="*/ 122245 h 139799"/>
                  <a:gd name="connsiteX4" fmla="*/ 14730 w 139799"/>
                  <a:gd name="connsiteY4" fmla="*/ 118507 h 139799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9799" h="139799">
                    <a:moveTo>
                      <a:pt x="14730" y="118507"/>
                    </a:moveTo>
                    <a:cubicBezTo>
                      <a:pt x="-13310" y="90467"/>
                      <a:pt x="-15180" y="58662"/>
                      <a:pt x="10991" y="25962"/>
                    </a:cubicBezTo>
                    <a:cubicBezTo>
                      <a:pt x="35292" y="-4894"/>
                      <a:pt x="84842" y="-7685"/>
                      <a:pt x="112882" y="20355"/>
                    </a:cubicBezTo>
                    <a:cubicBezTo>
                      <a:pt x="140922" y="48394"/>
                      <a:pt x="138131" y="97944"/>
                      <a:pt x="107274" y="122245"/>
                    </a:cubicBezTo>
                    <a:cubicBezTo>
                      <a:pt x="74574" y="148416"/>
                      <a:pt x="42769" y="146547"/>
                      <a:pt x="14730" y="118507"/>
                    </a:cubicBezTo>
                    <a:close/>
                  </a:path>
                </a:pathLst>
              </a:custGeom>
              <a:grpFill/>
              <a:ln w="2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" name="Полилиния: фигура 30">
                <a:extLst>
                  <a:ext uri="{FF2B5EF4-FFF2-40B4-BE49-F238E27FC236}">
                    <a16:creationId xmlns:a16="http://schemas.microsoft.com/office/drawing/2014/main" id="{980CDD23-6D72-8F1C-F7FB-B98D742DAD35}"/>
                  </a:ext>
                </a:extLst>
              </p:cNvPr>
              <p:cNvSpPr/>
              <p:nvPr/>
            </p:nvSpPr>
            <p:spPr>
              <a:xfrm flipV="1">
                <a:off x="3463045" y="4095394"/>
                <a:ext cx="140556" cy="139113"/>
              </a:xfrm>
              <a:custGeom>
                <a:gdLst>
                  <a:gd name="connsiteX0" fmla="*/ 14728 w 140556"/>
                  <a:gd name="connsiteY0" fmla="*/ 118910 h 139113"/>
                  <a:gd name="connsiteX1" fmla="*/ 10990 w 140556"/>
                  <a:gd name="connsiteY1" fmla="*/ 26365 h 139113"/>
                  <a:gd name="connsiteX2" fmla="*/ 111011 w 140556"/>
                  <a:gd name="connsiteY2" fmla="*/ 17019 h 139113"/>
                  <a:gd name="connsiteX3" fmla="*/ 107273 w 140556"/>
                  <a:gd name="connsiteY3" fmla="*/ 122675 h 139113"/>
                  <a:gd name="connsiteX4" fmla="*/ 14728 w 140556"/>
                  <a:gd name="connsiteY4" fmla="*/ 118910 h 13911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556" h="139113">
                    <a:moveTo>
                      <a:pt x="14728" y="118910"/>
                    </a:moveTo>
                    <a:cubicBezTo>
                      <a:pt x="-13312" y="90870"/>
                      <a:pt x="-15181" y="59092"/>
                      <a:pt x="10990" y="26365"/>
                    </a:cubicBezTo>
                    <a:cubicBezTo>
                      <a:pt x="33422" y="-1674"/>
                      <a:pt x="78311" y="-6361"/>
                      <a:pt x="111011" y="17019"/>
                    </a:cubicBezTo>
                    <a:cubicBezTo>
                      <a:pt x="141868" y="38529"/>
                      <a:pt x="139999" y="97426"/>
                      <a:pt x="107273" y="122675"/>
                    </a:cubicBezTo>
                    <a:cubicBezTo>
                      <a:pt x="74573" y="148819"/>
                      <a:pt x="42768" y="146950"/>
                      <a:pt x="14728" y="118910"/>
                    </a:cubicBezTo>
                    <a:close/>
                  </a:path>
                </a:pathLst>
              </a:custGeom>
              <a:grpFill/>
              <a:ln w="2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" name="Полилиния: фигура 31">
                <a:extLst>
                  <a:ext uri="{FF2B5EF4-FFF2-40B4-BE49-F238E27FC236}">
                    <a16:creationId xmlns:a16="http://schemas.microsoft.com/office/drawing/2014/main" id="{F000EC94-153D-C1F4-003E-79A3CBEECF2E}"/>
                  </a:ext>
                </a:extLst>
              </p:cNvPr>
              <p:cNvSpPr/>
              <p:nvPr/>
            </p:nvSpPr>
            <p:spPr>
              <a:xfrm flipV="1">
                <a:off x="3463045" y="4357152"/>
                <a:ext cx="139799" cy="139803"/>
              </a:xfrm>
              <a:custGeom>
                <a:gdLst>
                  <a:gd name="connsiteX0" fmla="*/ 14730 w 139799"/>
                  <a:gd name="connsiteY0" fmla="*/ 120694 h 139803"/>
                  <a:gd name="connsiteX1" fmla="*/ 10991 w 139799"/>
                  <a:gd name="connsiteY1" fmla="*/ 28150 h 139803"/>
                  <a:gd name="connsiteX2" fmla="*/ 112882 w 139799"/>
                  <a:gd name="connsiteY2" fmla="*/ 22542 h 139803"/>
                  <a:gd name="connsiteX3" fmla="*/ 107274 w 139799"/>
                  <a:gd name="connsiteY3" fmla="*/ 124459 h 139803"/>
                  <a:gd name="connsiteX4" fmla="*/ 14730 w 139799"/>
                  <a:gd name="connsiteY4" fmla="*/ 120694 h 13980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9799" h="139803">
                    <a:moveTo>
                      <a:pt x="14730" y="120694"/>
                    </a:moveTo>
                    <a:cubicBezTo>
                      <a:pt x="-13310" y="92654"/>
                      <a:pt x="-15180" y="60850"/>
                      <a:pt x="10991" y="28150"/>
                    </a:cubicBezTo>
                    <a:cubicBezTo>
                      <a:pt x="35292" y="-2707"/>
                      <a:pt x="84842" y="-5498"/>
                      <a:pt x="112882" y="22542"/>
                    </a:cubicBezTo>
                    <a:cubicBezTo>
                      <a:pt x="140922" y="50582"/>
                      <a:pt x="138131" y="100132"/>
                      <a:pt x="107274" y="124459"/>
                    </a:cubicBezTo>
                    <a:cubicBezTo>
                      <a:pt x="74574" y="150603"/>
                      <a:pt x="42769" y="148734"/>
                      <a:pt x="14730" y="120694"/>
                    </a:cubicBezTo>
                    <a:close/>
                  </a:path>
                </a:pathLst>
              </a:custGeom>
              <a:grpFill/>
              <a:ln w="2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D086D4D3-3792-DFCD-2A83-7F9558728F7C}"/>
              </a:ext>
            </a:extLst>
          </p:cNvPr>
          <p:cNvGrpSpPr/>
          <p:nvPr/>
        </p:nvGrpSpPr>
        <p:grpSpPr>
          <a:xfrm>
            <a:off x="555585" y="3972560"/>
            <a:ext cx="687270" cy="687270"/>
            <a:chOff x="6188170" y="2077740"/>
            <a:chExt cx="730929" cy="730929"/>
          </a:xfrm>
        </p:grpSpPr>
        <p:sp>
          <p:nvSpPr>
            <p:cNvPr id="34" name="Овал 33">
              <a:extLst>
                <a:ext uri="{FF2B5EF4-FFF2-40B4-BE49-F238E27FC236}">
                  <a16:creationId xmlns:a16="http://schemas.microsoft.com/office/drawing/2014/main" id="{A3E59EA0-0461-94FE-73A0-0CCA6A1BC14D}"/>
                </a:ext>
              </a:extLst>
            </p:cNvPr>
            <p:cNvSpPr/>
            <p:nvPr/>
          </p:nvSpPr>
          <p:spPr>
            <a:xfrm>
              <a:off x="6188170" y="2077740"/>
              <a:ext cx="730929" cy="730929"/>
            </a:xfrm>
            <a:prstGeom prst="ellipse">
              <a:avLst/>
            </a:prstGeom>
            <a:solidFill>
              <a:srgbClr val="FC5C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  <a:sym typeface="Arial"/>
              </a:endParaRPr>
            </a:p>
          </p:txBody>
        </p:sp>
        <p:sp>
          <p:nvSpPr>
            <p:cNvPr id="35" name="Рисунок 57">
              <a:extLst>
                <a:ext uri="{FF2B5EF4-FFF2-40B4-BE49-F238E27FC236}">
                  <a16:creationId xmlns:a16="http://schemas.microsoft.com/office/drawing/2014/main" id="{BF587F2E-7C68-D7C6-D197-B84C5F2122B7}"/>
                </a:ext>
              </a:extLst>
            </p:cNvPr>
            <p:cNvSpPr/>
            <p:nvPr/>
          </p:nvSpPr>
          <p:spPr>
            <a:xfrm>
              <a:off x="6419298" y="2219379"/>
              <a:ext cx="350141" cy="457335"/>
            </a:xfrm>
            <a:custGeom>
              <a:gdLst>
                <a:gd name="connsiteX0" fmla="*/ 863340 w 980866"/>
                <a:gd name="connsiteY0" fmla="*/ 933542 h 1281153"/>
                <a:gd name="connsiteX1" fmla="*/ 769999 w 980866"/>
                <a:gd name="connsiteY1" fmla="*/ 886741 h 1281153"/>
                <a:gd name="connsiteX2" fmla="*/ 751958 w 980866"/>
                <a:gd name="connsiteY2" fmla="*/ 1003091 h 1281153"/>
                <a:gd name="connsiteX3" fmla="*/ 521220 w 980866"/>
                <a:gd name="connsiteY3" fmla="*/ 1281153 h 1281153"/>
                <a:gd name="connsiteX4" fmla="*/ 290482 w 980866"/>
                <a:gd name="connsiteY4" fmla="*/ 1018909 h 1281153"/>
                <a:gd name="connsiteX5" fmla="*/ 290482 w 980866"/>
                <a:gd name="connsiteY5" fmla="*/ 715093 h 1281153"/>
                <a:gd name="connsiteX6" fmla="*/ 238713 w 980866"/>
                <a:gd name="connsiteY6" fmla="*/ 715093 h 1281153"/>
                <a:gd name="connsiteX7" fmla="*/ 0 w 980866"/>
                <a:gd name="connsiteY7" fmla="*/ 347611 h 1281153"/>
                <a:gd name="connsiteX8" fmla="*/ 0 w 980866"/>
                <a:gd name="connsiteY8" fmla="*/ 152954 h 1281153"/>
                <a:gd name="connsiteX9" fmla="*/ 73601 w 980866"/>
                <a:gd name="connsiteY9" fmla="*/ 49677 h 1281153"/>
                <a:gd name="connsiteX10" fmla="*/ 105368 w 980866"/>
                <a:gd name="connsiteY10" fmla="*/ 47716 h 1281153"/>
                <a:gd name="connsiteX11" fmla="*/ 105368 w 980866"/>
                <a:gd name="connsiteY11" fmla="*/ 48893 h 1281153"/>
                <a:gd name="connsiteX12" fmla="*/ 111382 w 980866"/>
                <a:gd name="connsiteY12" fmla="*/ 47716 h 1281153"/>
                <a:gd name="connsiteX13" fmla="*/ 171125 w 980866"/>
                <a:gd name="connsiteY13" fmla="*/ 47716 h 1281153"/>
                <a:gd name="connsiteX14" fmla="*/ 171125 w 980866"/>
                <a:gd name="connsiteY14" fmla="*/ 35820 h 1281153"/>
                <a:gd name="connsiteX15" fmla="*/ 206945 w 980866"/>
                <a:gd name="connsiteY15" fmla="*/ 0 h 1281153"/>
                <a:gd name="connsiteX16" fmla="*/ 242765 w 980866"/>
                <a:gd name="connsiteY16" fmla="*/ 35820 h 1281153"/>
                <a:gd name="connsiteX17" fmla="*/ 242765 w 980866"/>
                <a:gd name="connsiteY17" fmla="*/ 131122 h 1281153"/>
                <a:gd name="connsiteX18" fmla="*/ 206945 w 980866"/>
                <a:gd name="connsiteY18" fmla="*/ 166811 h 1281153"/>
                <a:gd name="connsiteX19" fmla="*/ 171125 w 980866"/>
                <a:gd name="connsiteY19" fmla="*/ 131122 h 1281153"/>
                <a:gd name="connsiteX20" fmla="*/ 171125 w 980866"/>
                <a:gd name="connsiteY20" fmla="*/ 119226 h 1281153"/>
                <a:gd name="connsiteX21" fmla="*/ 111382 w 980866"/>
                <a:gd name="connsiteY21" fmla="*/ 119226 h 1281153"/>
                <a:gd name="connsiteX22" fmla="*/ 105368 w 980866"/>
                <a:gd name="connsiteY22" fmla="*/ 118049 h 1281153"/>
                <a:gd name="connsiteX23" fmla="*/ 105368 w 980866"/>
                <a:gd name="connsiteY23" fmla="*/ 119226 h 1281153"/>
                <a:gd name="connsiteX24" fmla="*/ 87458 w 980866"/>
                <a:gd name="connsiteY24" fmla="*/ 149032 h 1281153"/>
                <a:gd name="connsiteX25" fmla="*/ 87458 w 980866"/>
                <a:gd name="connsiteY25" fmla="*/ 365521 h 1281153"/>
                <a:gd name="connsiteX26" fmla="*/ 272441 w 980866"/>
                <a:gd name="connsiteY26" fmla="*/ 643583 h 1281153"/>
                <a:gd name="connsiteX27" fmla="*/ 334669 w 980866"/>
                <a:gd name="connsiteY27" fmla="*/ 643583 h 1281153"/>
                <a:gd name="connsiteX28" fmla="*/ 346042 w 980866"/>
                <a:gd name="connsiteY28" fmla="*/ 643583 h 1281153"/>
                <a:gd name="connsiteX29" fmla="*/ 408270 w 980866"/>
                <a:gd name="connsiteY29" fmla="*/ 643583 h 1281153"/>
                <a:gd name="connsiteX30" fmla="*/ 593252 w 980866"/>
                <a:gd name="connsiteY30" fmla="*/ 365521 h 1281153"/>
                <a:gd name="connsiteX31" fmla="*/ 593252 w 980866"/>
                <a:gd name="connsiteY31" fmla="*/ 149032 h 1281153"/>
                <a:gd name="connsiteX32" fmla="*/ 575342 w 980866"/>
                <a:gd name="connsiteY32" fmla="*/ 119226 h 1281153"/>
                <a:gd name="connsiteX33" fmla="*/ 517167 w 980866"/>
                <a:gd name="connsiteY33" fmla="*/ 119226 h 1281153"/>
                <a:gd name="connsiteX34" fmla="*/ 505271 w 980866"/>
                <a:gd name="connsiteY34" fmla="*/ 116873 h 1281153"/>
                <a:gd name="connsiteX35" fmla="*/ 505271 w 980866"/>
                <a:gd name="connsiteY35" fmla="*/ 131253 h 1281153"/>
                <a:gd name="connsiteX36" fmla="*/ 469451 w 980866"/>
                <a:gd name="connsiteY36" fmla="*/ 166942 h 1281153"/>
                <a:gd name="connsiteX37" fmla="*/ 433631 w 980866"/>
                <a:gd name="connsiteY37" fmla="*/ 131253 h 1281153"/>
                <a:gd name="connsiteX38" fmla="*/ 433631 w 980866"/>
                <a:gd name="connsiteY38" fmla="*/ 35820 h 1281153"/>
                <a:gd name="connsiteX39" fmla="*/ 469451 w 980866"/>
                <a:gd name="connsiteY39" fmla="*/ 0 h 1281153"/>
                <a:gd name="connsiteX40" fmla="*/ 505271 w 980866"/>
                <a:gd name="connsiteY40" fmla="*/ 35820 h 1281153"/>
                <a:gd name="connsiteX41" fmla="*/ 505271 w 980866"/>
                <a:gd name="connsiteY41" fmla="*/ 50070 h 1281153"/>
                <a:gd name="connsiteX42" fmla="*/ 517167 w 980866"/>
                <a:gd name="connsiteY42" fmla="*/ 47716 h 1281153"/>
                <a:gd name="connsiteX43" fmla="*/ 588807 w 980866"/>
                <a:gd name="connsiteY43" fmla="*/ 47716 h 1281153"/>
                <a:gd name="connsiteX44" fmla="*/ 594821 w 980866"/>
                <a:gd name="connsiteY44" fmla="*/ 48893 h 1281153"/>
                <a:gd name="connsiteX45" fmla="*/ 607240 w 980866"/>
                <a:gd name="connsiteY45" fmla="*/ 49677 h 1281153"/>
                <a:gd name="connsiteX46" fmla="*/ 680841 w 980866"/>
                <a:gd name="connsiteY46" fmla="*/ 152954 h 1281153"/>
                <a:gd name="connsiteX47" fmla="*/ 680841 w 980866"/>
                <a:gd name="connsiteY47" fmla="*/ 347611 h 1281153"/>
                <a:gd name="connsiteX48" fmla="*/ 442129 w 980866"/>
                <a:gd name="connsiteY48" fmla="*/ 715093 h 1281153"/>
                <a:gd name="connsiteX49" fmla="*/ 390359 w 980866"/>
                <a:gd name="connsiteY49" fmla="*/ 715093 h 1281153"/>
                <a:gd name="connsiteX50" fmla="*/ 390359 w 980866"/>
                <a:gd name="connsiteY50" fmla="*/ 1036819 h 1281153"/>
                <a:gd name="connsiteX51" fmla="*/ 384477 w 980866"/>
                <a:gd name="connsiteY51" fmla="*/ 1036819 h 1281153"/>
                <a:gd name="connsiteX52" fmla="*/ 527234 w 980866"/>
                <a:gd name="connsiteY52" fmla="*/ 1197747 h 1281153"/>
                <a:gd name="connsiteX53" fmla="*/ 672475 w 980866"/>
                <a:gd name="connsiteY53" fmla="*/ 991194 h 1281153"/>
                <a:gd name="connsiteX54" fmla="*/ 748167 w 980866"/>
                <a:gd name="connsiteY54" fmla="*/ 796276 h 1281153"/>
                <a:gd name="connsiteX55" fmla="*/ 863471 w 980866"/>
                <a:gd name="connsiteY55" fmla="*/ 699144 h 1281153"/>
                <a:gd name="connsiteX56" fmla="*/ 980866 w 980866"/>
                <a:gd name="connsiteY56" fmla="*/ 816408 h 1281153"/>
                <a:gd name="connsiteX57" fmla="*/ 863340 w 980866"/>
                <a:gd name="connsiteY57" fmla="*/ 933542 h 128115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980866" h="1281153">
                  <a:moveTo>
                    <a:pt x="863340" y="933542"/>
                  </a:moveTo>
                  <a:cubicBezTo>
                    <a:pt x="825036" y="933542"/>
                    <a:pt x="791439" y="914979"/>
                    <a:pt x="769999" y="886741"/>
                  </a:cubicBezTo>
                  <a:cubicBezTo>
                    <a:pt x="748952" y="908965"/>
                    <a:pt x="751958" y="1003091"/>
                    <a:pt x="751958" y="1003091"/>
                  </a:cubicBezTo>
                  <a:cubicBezTo>
                    <a:pt x="751958" y="1003091"/>
                    <a:pt x="779804" y="1281153"/>
                    <a:pt x="521220" y="1281153"/>
                  </a:cubicBezTo>
                  <a:cubicBezTo>
                    <a:pt x="262636" y="1281153"/>
                    <a:pt x="290482" y="1018909"/>
                    <a:pt x="290482" y="1018909"/>
                  </a:cubicBezTo>
                  <a:lnTo>
                    <a:pt x="290482" y="715093"/>
                  </a:lnTo>
                  <a:lnTo>
                    <a:pt x="238713" y="715093"/>
                  </a:lnTo>
                  <a:cubicBezTo>
                    <a:pt x="7975" y="637570"/>
                    <a:pt x="0" y="347611"/>
                    <a:pt x="0" y="347611"/>
                  </a:cubicBezTo>
                  <a:lnTo>
                    <a:pt x="0" y="152954"/>
                  </a:lnTo>
                  <a:cubicBezTo>
                    <a:pt x="0" y="47716"/>
                    <a:pt x="73601" y="49677"/>
                    <a:pt x="73601" y="49677"/>
                  </a:cubicBezTo>
                  <a:lnTo>
                    <a:pt x="105368" y="47716"/>
                  </a:lnTo>
                  <a:lnTo>
                    <a:pt x="105368" y="48893"/>
                  </a:lnTo>
                  <a:cubicBezTo>
                    <a:pt x="107329" y="48501"/>
                    <a:pt x="109159" y="47716"/>
                    <a:pt x="111382" y="47716"/>
                  </a:cubicBezTo>
                  <a:lnTo>
                    <a:pt x="171125" y="47716"/>
                  </a:lnTo>
                  <a:lnTo>
                    <a:pt x="171125" y="35820"/>
                  </a:lnTo>
                  <a:cubicBezTo>
                    <a:pt x="171125" y="16080"/>
                    <a:pt x="187205" y="0"/>
                    <a:pt x="206945" y="0"/>
                  </a:cubicBezTo>
                  <a:cubicBezTo>
                    <a:pt x="226686" y="0"/>
                    <a:pt x="242765" y="15949"/>
                    <a:pt x="242765" y="35820"/>
                  </a:cubicBezTo>
                  <a:lnTo>
                    <a:pt x="242765" y="131122"/>
                  </a:lnTo>
                  <a:cubicBezTo>
                    <a:pt x="242765" y="150862"/>
                    <a:pt x="226686" y="166811"/>
                    <a:pt x="206945" y="166811"/>
                  </a:cubicBezTo>
                  <a:cubicBezTo>
                    <a:pt x="187205" y="166811"/>
                    <a:pt x="171125" y="150862"/>
                    <a:pt x="171125" y="131122"/>
                  </a:cubicBezTo>
                  <a:lnTo>
                    <a:pt x="171125" y="119226"/>
                  </a:lnTo>
                  <a:lnTo>
                    <a:pt x="111382" y="119226"/>
                  </a:lnTo>
                  <a:cubicBezTo>
                    <a:pt x="109290" y="119226"/>
                    <a:pt x="107460" y="118311"/>
                    <a:pt x="105368" y="118049"/>
                  </a:cubicBezTo>
                  <a:lnTo>
                    <a:pt x="105368" y="119226"/>
                  </a:lnTo>
                  <a:cubicBezTo>
                    <a:pt x="83536" y="119226"/>
                    <a:pt x="87458" y="149032"/>
                    <a:pt x="87458" y="149032"/>
                  </a:cubicBezTo>
                  <a:lnTo>
                    <a:pt x="87458" y="365521"/>
                  </a:lnTo>
                  <a:cubicBezTo>
                    <a:pt x="89419" y="572074"/>
                    <a:pt x="272441" y="643583"/>
                    <a:pt x="272441" y="643583"/>
                  </a:cubicBezTo>
                  <a:lnTo>
                    <a:pt x="334669" y="643583"/>
                  </a:lnTo>
                  <a:lnTo>
                    <a:pt x="346042" y="643583"/>
                  </a:lnTo>
                  <a:lnTo>
                    <a:pt x="408270" y="643583"/>
                  </a:lnTo>
                  <a:cubicBezTo>
                    <a:pt x="408270" y="643583"/>
                    <a:pt x="591291" y="572074"/>
                    <a:pt x="593252" y="365521"/>
                  </a:cubicBezTo>
                  <a:lnTo>
                    <a:pt x="593252" y="149032"/>
                  </a:lnTo>
                  <a:cubicBezTo>
                    <a:pt x="593252" y="149032"/>
                    <a:pt x="597174" y="119226"/>
                    <a:pt x="575342" y="119226"/>
                  </a:cubicBezTo>
                  <a:lnTo>
                    <a:pt x="517167" y="119226"/>
                  </a:lnTo>
                  <a:cubicBezTo>
                    <a:pt x="512984" y="119226"/>
                    <a:pt x="508932" y="118180"/>
                    <a:pt x="505271" y="116873"/>
                  </a:cubicBezTo>
                  <a:lnTo>
                    <a:pt x="505271" y="131253"/>
                  </a:lnTo>
                  <a:cubicBezTo>
                    <a:pt x="505271" y="150993"/>
                    <a:pt x="489191" y="166942"/>
                    <a:pt x="469451" y="166942"/>
                  </a:cubicBezTo>
                  <a:cubicBezTo>
                    <a:pt x="449711" y="166942"/>
                    <a:pt x="433631" y="150993"/>
                    <a:pt x="433631" y="131253"/>
                  </a:cubicBezTo>
                  <a:lnTo>
                    <a:pt x="433631" y="35820"/>
                  </a:lnTo>
                  <a:cubicBezTo>
                    <a:pt x="433631" y="16080"/>
                    <a:pt x="449711" y="0"/>
                    <a:pt x="469451" y="0"/>
                  </a:cubicBezTo>
                  <a:cubicBezTo>
                    <a:pt x="489191" y="0"/>
                    <a:pt x="505271" y="15949"/>
                    <a:pt x="505271" y="35820"/>
                  </a:cubicBezTo>
                  <a:lnTo>
                    <a:pt x="505271" y="50070"/>
                  </a:lnTo>
                  <a:cubicBezTo>
                    <a:pt x="509062" y="48762"/>
                    <a:pt x="512984" y="47716"/>
                    <a:pt x="517167" y="47716"/>
                  </a:cubicBezTo>
                  <a:lnTo>
                    <a:pt x="588807" y="47716"/>
                  </a:lnTo>
                  <a:cubicBezTo>
                    <a:pt x="590899" y="47716"/>
                    <a:pt x="592729" y="48632"/>
                    <a:pt x="594821" y="48893"/>
                  </a:cubicBezTo>
                  <a:lnTo>
                    <a:pt x="607240" y="49677"/>
                  </a:lnTo>
                  <a:cubicBezTo>
                    <a:pt x="607240" y="49677"/>
                    <a:pt x="680841" y="47716"/>
                    <a:pt x="680841" y="152954"/>
                  </a:cubicBezTo>
                  <a:lnTo>
                    <a:pt x="680841" y="347611"/>
                  </a:lnTo>
                  <a:cubicBezTo>
                    <a:pt x="680841" y="347611"/>
                    <a:pt x="672867" y="637570"/>
                    <a:pt x="442129" y="715093"/>
                  </a:cubicBezTo>
                  <a:lnTo>
                    <a:pt x="390359" y="715093"/>
                  </a:lnTo>
                  <a:lnTo>
                    <a:pt x="390359" y="1036819"/>
                  </a:lnTo>
                  <a:lnTo>
                    <a:pt x="384477" y="1036819"/>
                  </a:lnTo>
                  <a:cubicBezTo>
                    <a:pt x="389706" y="1184282"/>
                    <a:pt x="477033" y="1197747"/>
                    <a:pt x="527234" y="1197747"/>
                  </a:cubicBezTo>
                  <a:cubicBezTo>
                    <a:pt x="579003" y="1197747"/>
                    <a:pt x="672475" y="1195786"/>
                    <a:pt x="672475" y="991194"/>
                  </a:cubicBezTo>
                  <a:cubicBezTo>
                    <a:pt x="672475" y="860203"/>
                    <a:pt x="716400" y="813271"/>
                    <a:pt x="748167" y="796276"/>
                  </a:cubicBezTo>
                  <a:cubicBezTo>
                    <a:pt x="757711" y="741239"/>
                    <a:pt x="805558" y="699144"/>
                    <a:pt x="863471" y="699144"/>
                  </a:cubicBezTo>
                  <a:cubicBezTo>
                    <a:pt x="928313" y="699144"/>
                    <a:pt x="980866" y="751697"/>
                    <a:pt x="980866" y="816408"/>
                  </a:cubicBezTo>
                  <a:cubicBezTo>
                    <a:pt x="980736" y="881120"/>
                    <a:pt x="928182" y="933542"/>
                    <a:pt x="863340" y="933542"/>
                  </a:cubicBezTo>
                  <a:close/>
                </a:path>
              </a:pathLst>
            </a:custGeom>
            <a:solidFill>
              <a:schemeClr val="bg1"/>
            </a:solidFill>
            <a:ln w="13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90ED5783-2BA7-293C-6DE5-A7260194662D}"/>
              </a:ext>
            </a:extLst>
          </p:cNvPr>
          <p:cNvGrpSpPr/>
          <p:nvPr/>
        </p:nvGrpSpPr>
        <p:grpSpPr>
          <a:xfrm>
            <a:off x="555585" y="897914"/>
            <a:ext cx="687270" cy="687270"/>
            <a:chOff x="4511814" y="2929539"/>
            <a:chExt cx="730929" cy="730929"/>
          </a:xfrm>
        </p:grpSpPr>
        <p:sp>
          <p:nvSpPr>
            <p:cNvPr id="37" name="Овал 36">
              <a:extLst>
                <a:ext uri="{FF2B5EF4-FFF2-40B4-BE49-F238E27FC236}">
                  <a16:creationId xmlns:a16="http://schemas.microsoft.com/office/drawing/2014/main" id="{D3539B7E-F7BF-7678-DC87-00ACA6721D63}"/>
                </a:ext>
              </a:extLst>
            </p:cNvPr>
            <p:cNvSpPr/>
            <p:nvPr/>
          </p:nvSpPr>
          <p:spPr>
            <a:xfrm>
              <a:off x="4511814" y="2929539"/>
              <a:ext cx="730929" cy="730929"/>
            </a:xfrm>
            <a:prstGeom prst="ellipse">
              <a:avLst/>
            </a:prstGeom>
            <a:solidFill>
              <a:srgbClr val="71A7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  <a:sym typeface="Arial"/>
              </a:endParaRPr>
            </a:p>
          </p:txBody>
        </p:sp>
        <p:grpSp>
          <p:nvGrpSpPr>
            <p:cNvPr id="38" name="Рисунок 60">
              <a:extLst>
                <a:ext uri="{FF2B5EF4-FFF2-40B4-BE49-F238E27FC236}">
                  <a16:creationId xmlns:a16="http://schemas.microsoft.com/office/drawing/2014/main" id="{F527D4C3-2156-2041-13CA-53DEE1AFE3F1}"/>
                </a:ext>
              </a:extLst>
            </p:cNvPr>
            <p:cNvGrpSpPr/>
            <p:nvPr/>
          </p:nvGrpSpPr>
          <p:grpSpPr>
            <a:xfrm>
              <a:off x="4716939" y="3086241"/>
              <a:ext cx="346647" cy="417524"/>
              <a:chOff x="3250392" y="3406104"/>
              <a:chExt cx="780301" cy="939844"/>
            </a:xfrm>
            <a:solidFill>
              <a:schemeClr val="bg1"/>
            </a:solidFill>
          </p:grpSpPr>
          <p:sp>
            <p:nvSpPr>
              <p:cNvPr id="39" name="Полилиния: фигура 38">
                <a:extLst>
                  <a:ext uri="{FF2B5EF4-FFF2-40B4-BE49-F238E27FC236}">
                    <a16:creationId xmlns:a16="http://schemas.microsoft.com/office/drawing/2014/main" id="{9EE45C1C-8005-8913-44BE-064E30740328}"/>
                  </a:ext>
                </a:extLst>
              </p:cNvPr>
              <p:cNvSpPr/>
              <p:nvPr/>
            </p:nvSpPr>
            <p:spPr>
              <a:xfrm>
                <a:off x="3288254" y="3762965"/>
                <a:ext cx="105113" cy="106840"/>
              </a:xfrm>
              <a:custGeom>
                <a:gdLst>
                  <a:gd name="connsiteX0" fmla="*/ 0 w 105113"/>
                  <a:gd name="connsiteY0" fmla="*/ 40089 h 106840"/>
                  <a:gd name="connsiteX1" fmla="*/ 51694 w 105113"/>
                  <a:gd name="connsiteY1" fmla="*/ 0 h 106840"/>
                  <a:gd name="connsiteX2" fmla="*/ 105114 w 105113"/>
                  <a:gd name="connsiteY2" fmla="*/ 53420 h 106840"/>
                  <a:gd name="connsiteX3" fmla="*/ 51694 w 105113"/>
                  <a:gd name="connsiteY3" fmla="*/ 106840 h 106840"/>
                  <a:gd name="connsiteX4" fmla="*/ 96 w 105113"/>
                  <a:gd name="connsiteY4" fmla="*/ 67135 h 106840"/>
                  <a:gd name="connsiteX5" fmla="*/ 0 w 105113"/>
                  <a:gd name="connsiteY5" fmla="*/ 40089 h 106840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5112" h="106840">
                    <a:moveTo>
                      <a:pt x="0" y="40089"/>
                    </a:moveTo>
                    <a:cubicBezTo>
                      <a:pt x="6138" y="16880"/>
                      <a:pt x="26950" y="0"/>
                      <a:pt x="51694" y="0"/>
                    </a:cubicBezTo>
                    <a:cubicBezTo>
                      <a:pt x="81137" y="0"/>
                      <a:pt x="105114" y="23881"/>
                      <a:pt x="105114" y="53420"/>
                    </a:cubicBezTo>
                    <a:cubicBezTo>
                      <a:pt x="105114" y="82959"/>
                      <a:pt x="81233" y="106840"/>
                      <a:pt x="51694" y="106840"/>
                    </a:cubicBezTo>
                    <a:cubicBezTo>
                      <a:pt x="26950" y="106840"/>
                      <a:pt x="6138" y="89961"/>
                      <a:pt x="96" y="67135"/>
                    </a:cubicBezTo>
                    <a:lnTo>
                      <a:pt x="0" y="40089"/>
                    </a:lnTo>
                    <a:close/>
                  </a:path>
                </a:pathLst>
              </a:custGeom>
              <a:grpFill/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" name="Полилиния: фигура 39">
                <a:extLst>
                  <a:ext uri="{FF2B5EF4-FFF2-40B4-BE49-F238E27FC236}">
                    <a16:creationId xmlns:a16="http://schemas.microsoft.com/office/drawing/2014/main" id="{18BEA9B5-8332-DDD6-C590-5494336F861F}"/>
                  </a:ext>
                </a:extLst>
              </p:cNvPr>
              <p:cNvSpPr/>
              <p:nvPr/>
            </p:nvSpPr>
            <p:spPr>
              <a:xfrm>
                <a:off x="3250392" y="3406104"/>
                <a:ext cx="780301" cy="939844"/>
              </a:xfrm>
              <a:custGeom>
                <a:gdLst>
                  <a:gd name="connsiteX0" fmla="*/ 705182 w 780301"/>
                  <a:gd name="connsiteY0" fmla="*/ 409897 h 939844"/>
                  <a:gd name="connsiteX1" fmla="*/ 563048 w 780301"/>
                  <a:gd name="connsiteY1" fmla="*/ 53987 h 939844"/>
                  <a:gd name="connsiteX2" fmla="*/ 111327 w 780301"/>
                  <a:gd name="connsiteY2" fmla="*/ 81704 h 939844"/>
                  <a:gd name="connsiteX3" fmla="*/ 100873 w 780301"/>
                  <a:gd name="connsiteY3" fmla="*/ 526616 h 939844"/>
                  <a:gd name="connsiteX4" fmla="*/ 119383 w 780301"/>
                  <a:gd name="connsiteY4" fmla="*/ 754203 h 939844"/>
                  <a:gd name="connsiteX5" fmla="*/ 377085 w 780301"/>
                  <a:gd name="connsiteY5" fmla="*/ 939687 h 939844"/>
                  <a:gd name="connsiteX6" fmla="*/ 446426 w 780301"/>
                  <a:gd name="connsiteY6" fmla="*/ 866318 h 939844"/>
                  <a:gd name="connsiteX7" fmla="*/ 506463 w 780301"/>
                  <a:gd name="connsiteY7" fmla="*/ 793525 h 939844"/>
                  <a:gd name="connsiteX8" fmla="*/ 630183 w 780301"/>
                  <a:gd name="connsiteY8" fmla="*/ 798128 h 939844"/>
                  <a:gd name="connsiteX9" fmla="*/ 683891 w 780301"/>
                  <a:gd name="connsiteY9" fmla="*/ 699248 h 939844"/>
                  <a:gd name="connsiteX10" fmla="*/ 689070 w 780301"/>
                  <a:gd name="connsiteY10" fmla="*/ 650144 h 939844"/>
                  <a:gd name="connsiteX11" fmla="*/ 717842 w 780301"/>
                  <a:gd name="connsiteY11" fmla="*/ 635086 h 939844"/>
                  <a:gd name="connsiteX12" fmla="*/ 704607 w 780301"/>
                  <a:gd name="connsiteY12" fmla="*/ 598066 h 939844"/>
                  <a:gd name="connsiteX13" fmla="*/ 777017 w 780301"/>
                  <a:gd name="connsiteY13" fmla="*/ 555292 h 939844"/>
                  <a:gd name="connsiteX14" fmla="*/ 705182 w 780301"/>
                  <a:gd name="connsiteY14" fmla="*/ 409897 h 939844"/>
                  <a:gd name="connsiteX15" fmla="*/ 705182 w 780301"/>
                  <a:gd name="connsiteY15" fmla="*/ 409897 h 93984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80301" h="939844">
                    <a:moveTo>
                      <a:pt x="705182" y="409897"/>
                    </a:moveTo>
                    <a:cubicBezTo>
                      <a:pt x="723309" y="321375"/>
                      <a:pt x="732900" y="157950"/>
                      <a:pt x="563048" y="53987"/>
                    </a:cubicBezTo>
                    <a:cubicBezTo>
                      <a:pt x="393197" y="-49977"/>
                      <a:pt x="171365" y="16966"/>
                      <a:pt x="111327" y="81704"/>
                    </a:cubicBezTo>
                    <a:cubicBezTo>
                      <a:pt x="51097" y="146441"/>
                      <a:pt x="-100052" y="298261"/>
                      <a:pt x="100873" y="526616"/>
                    </a:cubicBezTo>
                    <a:cubicBezTo>
                      <a:pt x="185175" y="622523"/>
                      <a:pt x="102599" y="708072"/>
                      <a:pt x="119383" y="754203"/>
                    </a:cubicBezTo>
                    <a:cubicBezTo>
                      <a:pt x="143648" y="821242"/>
                      <a:pt x="325103" y="944866"/>
                      <a:pt x="377085" y="939687"/>
                    </a:cubicBezTo>
                    <a:cubicBezTo>
                      <a:pt x="429066" y="934508"/>
                      <a:pt x="431368" y="897584"/>
                      <a:pt x="446426" y="866318"/>
                    </a:cubicBezTo>
                    <a:cubicBezTo>
                      <a:pt x="461387" y="835148"/>
                      <a:pt x="467142" y="782016"/>
                      <a:pt x="506463" y="793525"/>
                    </a:cubicBezTo>
                    <a:cubicBezTo>
                      <a:pt x="545785" y="805034"/>
                      <a:pt x="582709" y="822393"/>
                      <a:pt x="630183" y="798128"/>
                    </a:cubicBezTo>
                    <a:cubicBezTo>
                      <a:pt x="677465" y="773864"/>
                      <a:pt x="653872" y="716607"/>
                      <a:pt x="683891" y="699248"/>
                    </a:cubicBezTo>
                    <a:cubicBezTo>
                      <a:pt x="713910" y="681889"/>
                      <a:pt x="689070" y="650144"/>
                      <a:pt x="689070" y="650144"/>
                    </a:cubicBezTo>
                    <a:cubicBezTo>
                      <a:pt x="689070" y="650144"/>
                      <a:pt x="713814" y="642088"/>
                      <a:pt x="717842" y="635086"/>
                    </a:cubicBezTo>
                    <a:cubicBezTo>
                      <a:pt x="721966" y="628181"/>
                      <a:pt x="705182" y="609671"/>
                      <a:pt x="704607" y="598066"/>
                    </a:cubicBezTo>
                    <a:cubicBezTo>
                      <a:pt x="704032" y="586558"/>
                      <a:pt x="754095" y="570925"/>
                      <a:pt x="777017" y="555292"/>
                    </a:cubicBezTo>
                    <a:cubicBezTo>
                      <a:pt x="799938" y="539851"/>
                      <a:pt x="695016" y="459385"/>
                      <a:pt x="705182" y="409897"/>
                    </a:cubicBezTo>
                    <a:lnTo>
                      <a:pt x="705182" y="409897"/>
                    </a:lnTo>
                    <a:close/>
                  </a:path>
                </a:pathLst>
              </a:custGeom>
              <a:grpFill/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7436392D-B2FC-BB48-A5B5-BEEE54EE2116}"/>
              </a:ext>
            </a:extLst>
          </p:cNvPr>
          <p:cNvGrpSpPr/>
          <p:nvPr/>
        </p:nvGrpSpPr>
        <p:grpSpPr>
          <a:xfrm>
            <a:off x="6281072" y="3972560"/>
            <a:ext cx="687270" cy="687270"/>
            <a:chOff x="9985440" y="981185"/>
            <a:chExt cx="864325" cy="864325"/>
          </a:xfrm>
        </p:grpSpPr>
        <p:sp>
          <p:nvSpPr>
            <p:cNvPr id="42" name="Овал 41">
              <a:extLst>
                <a:ext uri="{FF2B5EF4-FFF2-40B4-BE49-F238E27FC236}">
                  <a16:creationId xmlns:a16="http://schemas.microsoft.com/office/drawing/2014/main" id="{A9D5457D-1D88-3DEB-03CE-BB038078C618}"/>
                </a:ext>
              </a:extLst>
            </p:cNvPr>
            <p:cNvSpPr/>
            <p:nvPr/>
          </p:nvSpPr>
          <p:spPr>
            <a:xfrm>
              <a:off x="9985440" y="981185"/>
              <a:ext cx="864325" cy="864325"/>
            </a:xfrm>
            <a:prstGeom prst="ellipse">
              <a:avLst/>
            </a:prstGeom>
            <a:solidFill>
              <a:srgbClr val="3B38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  <a:sym typeface="Arial"/>
              </a:endParaRPr>
            </a:p>
          </p:txBody>
        </p:sp>
        <p:sp>
          <p:nvSpPr>
            <p:cNvPr id="43" name="Рисунок 57">
              <a:extLst>
                <a:ext uri="{FF2B5EF4-FFF2-40B4-BE49-F238E27FC236}">
                  <a16:creationId xmlns:a16="http://schemas.microsoft.com/office/drawing/2014/main" id="{57DC58CE-65D5-9D17-9085-5103118D9F37}"/>
                </a:ext>
              </a:extLst>
            </p:cNvPr>
            <p:cNvSpPr/>
            <p:nvPr/>
          </p:nvSpPr>
          <p:spPr>
            <a:xfrm>
              <a:off x="10209935" y="1352135"/>
              <a:ext cx="415334" cy="107649"/>
            </a:xfrm>
            <a:custGeom>
              <a:gdLst>
                <a:gd name="connsiteX0" fmla="*/ 840105 w 6720840"/>
                <a:gd name="connsiteY0" fmla="*/ 0 h 1741932"/>
                <a:gd name="connsiteX1" fmla="*/ 0 w 6720840"/>
                <a:gd name="connsiteY1" fmla="*/ 870966 h 1741932"/>
                <a:gd name="connsiteX2" fmla="*/ 840105 w 6720840"/>
                <a:gd name="connsiteY2" fmla="*/ 1741932 h 1741932"/>
                <a:gd name="connsiteX3" fmla="*/ 1680210 w 6720840"/>
                <a:gd name="connsiteY3" fmla="*/ 870966 h 1741932"/>
                <a:gd name="connsiteX4" fmla="*/ 840105 w 6720840"/>
                <a:gd name="connsiteY4" fmla="*/ 0 h 1741932"/>
                <a:gd name="connsiteX5" fmla="*/ 3360420 w 6720840"/>
                <a:gd name="connsiteY5" fmla="*/ 0 h 1741932"/>
                <a:gd name="connsiteX6" fmla="*/ 2520315 w 6720840"/>
                <a:gd name="connsiteY6" fmla="*/ 870966 h 1741932"/>
                <a:gd name="connsiteX7" fmla="*/ 3360420 w 6720840"/>
                <a:gd name="connsiteY7" fmla="*/ 1741932 h 1741932"/>
                <a:gd name="connsiteX8" fmla="*/ 4200525 w 6720840"/>
                <a:gd name="connsiteY8" fmla="*/ 870966 h 1741932"/>
                <a:gd name="connsiteX9" fmla="*/ 3360420 w 6720840"/>
                <a:gd name="connsiteY9" fmla="*/ 0 h 1741932"/>
                <a:gd name="connsiteX10" fmla="*/ 5880735 w 6720840"/>
                <a:gd name="connsiteY10" fmla="*/ 0 h 1741932"/>
                <a:gd name="connsiteX11" fmla="*/ 5040630 w 6720840"/>
                <a:gd name="connsiteY11" fmla="*/ 870966 h 1741932"/>
                <a:gd name="connsiteX12" fmla="*/ 5880735 w 6720840"/>
                <a:gd name="connsiteY12" fmla="*/ 1741932 h 1741932"/>
                <a:gd name="connsiteX13" fmla="*/ 6720840 w 6720840"/>
                <a:gd name="connsiteY13" fmla="*/ 870966 h 1741932"/>
                <a:gd name="connsiteX14" fmla="*/ 5880735 w 6720840"/>
                <a:gd name="connsiteY14" fmla="*/ 0 h 174193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720840" h="1741932">
                  <a:moveTo>
                    <a:pt x="840105" y="0"/>
                  </a:moveTo>
                  <a:cubicBezTo>
                    <a:pt x="375818" y="0"/>
                    <a:pt x="0" y="390220"/>
                    <a:pt x="0" y="870966"/>
                  </a:cubicBezTo>
                  <a:cubicBezTo>
                    <a:pt x="0" y="1352398"/>
                    <a:pt x="375818" y="1741932"/>
                    <a:pt x="840105" y="1741932"/>
                  </a:cubicBezTo>
                  <a:cubicBezTo>
                    <a:pt x="1304392" y="1741932"/>
                    <a:pt x="1680210" y="1351712"/>
                    <a:pt x="1680210" y="870966"/>
                  </a:cubicBezTo>
                  <a:cubicBezTo>
                    <a:pt x="1680210" y="390220"/>
                    <a:pt x="1304392" y="0"/>
                    <a:pt x="840105" y="0"/>
                  </a:cubicBezTo>
                  <a:close/>
                  <a:moveTo>
                    <a:pt x="3360420" y="0"/>
                  </a:moveTo>
                  <a:cubicBezTo>
                    <a:pt x="2896133" y="0"/>
                    <a:pt x="2520315" y="390220"/>
                    <a:pt x="2520315" y="870966"/>
                  </a:cubicBezTo>
                  <a:cubicBezTo>
                    <a:pt x="2520315" y="1352398"/>
                    <a:pt x="2896133" y="1741932"/>
                    <a:pt x="3360420" y="1741932"/>
                  </a:cubicBezTo>
                  <a:cubicBezTo>
                    <a:pt x="3824707" y="1741932"/>
                    <a:pt x="4200525" y="1351712"/>
                    <a:pt x="4200525" y="870966"/>
                  </a:cubicBezTo>
                  <a:cubicBezTo>
                    <a:pt x="4200525" y="390220"/>
                    <a:pt x="3824707" y="0"/>
                    <a:pt x="3360420" y="0"/>
                  </a:cubicBezTo>
                  <a:close/>
                  <a:moveTo>
                    <a:pt x="5880735" y="0"/>
                  </a:moveTo>
                  <a:cubicBezTo>
                    <a:pt x="5416449" y="0"/>
                    <a:pt x="5040630" y="390220"/>
                    <a:pt x="5040630" y="870966"/>
                  </a:cubicBezTo>
                  <a:cubicBezTo>
                    <a:pt x="5040630" y="1352398"/>
                    <a:pt x="5416449" y="1741932"/>
                    <a:pt x="5880735" y="1741932"/>
                  </a:cubicBezTo>
                  <a:cubicBezTo>
                    <a:pt x="6345022" y="1741932"/>
                    <a:pt x="6720840" y="1351712"/>
                    <a:pt x="6720840" y="870966"/>
                  </a:cubicBezTo>
                  <a:cubicBezTo>
                    <a:pt x="6720840" y="390220"/>
                    <a:pt x="6345022" y="0"/>
                    <a:pt x="5880735" y="0"/>
                  </a:cubicBezTo>
                  <a:close/>
                </a:path>
              </a:pathLst>
            </a:custGeom>
            <a:solidFill>
              <a:schemeClr val="bg1"/>
            </a:solidFill>
            <a:ln w="685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65358348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0B361BA0-FAD2-3715-84B8-EC2F97F35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727" y="269172"/>
            <a:ext cx="5616575" cy="1933897"/>
          </a:xfrm>
        </p:spPr>
        <p:txBody>
          <a:bodyPr/>
          <a:lstStyle/>
          <a:p>
            <a:r>
              <a:rPr lang="ru-RU"/>
              <a:t>Целевая аудитория проекта</a:t>
            </a:r>
            <a:endParaRPr lang="en-US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4A8325C-14A6-C8A5-3F1C-BC11CAE9A225}"/>
              </a:ext>
            </a:extLst>
          </p:cNvPr>
          <p:cNvSpPr/>
          <p:nvPr/>
        </p:nvSpPr>
        <p:spPr>
          <a:xfrm>
            <a:off x="371475" y="2397761"/>
            <a:ext cx="5616575" cy="15849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/>
              <a:t>ПАЦИЕНТЫ И ИХ РОДСТВЕННИКИ</a:t>
            </a:r>
            <a:endParaRPr lang="en-US" sz="3200" b="1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E61D68D-9F09-8EEF-BB05-AB05691959C0}"/>
              </a:ext>
            </a:extLst>
          </p:cNvPr>
          <p:cNvSpPr/>
          <p:nvPr/>
        </p:nvSpPr>
        <p:spPr>
          <a:xfrm>
            <a:off x="6203952" y="1300481"/>
            <a:ext cx="5616575" cy="15849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/>
              <a:t>МЕДИЦИНСКИЕ СПЕЦИАЛИСТЫ</a:t>
            </a:r>
            <a:endParaRPr lang="en-US" sz="3200" b="1"/>
          </a:p>
        </p:txBody>
      </p:sp>
      <p:sp>
        <p:nvSpPr>
          <p:cNvPr id="10" name="Google Shape;84;p1">
            <a:extLst>
              <a:ext uri="{FF2B5EF4-FFF2-40B4-BE49-F238E27FC236}">
                <a16:creationId xmlns:a16="http://schemas.microsoft.com/office/drawing/2014/main" id="{82B0268A-CCB6-CFA9-A8A9-1F69B14AE0F6}"/>
              </a:ext>
            </a:extLst>
          </p:cNvPr>
          <p:cNvSpPr txBox="1"/>
          <p:nvPr/>
        </p:nvSpPr>
        <p:spPr>
          <a:xfrm>
            <a:off x="457229" y="4177413"/>
            <a:ext cx="5445065" cy="1844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 defTabSz="1161825" hangingPunct="0">
              <a:lnSpc>
                <a:spcPct val="100000"/>
              </a:lnSpc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ru-RU" sz="1600" b="1">
                <a:solidFill>
                  <a:schemeClr val="tx1"/>
                </a:solidFill>
                <a:latin typeface="+mn-lt"/>
                <a:ea typeface="Gilroy Light"/>
                <a:cs typeface="Gilroy Light"/>
              </a:rPr>
              <a:t>Пациенты </a:t>
            </a:r>
            <a:r>
              <a:rPr lang="ru-RU" sz="1600">
                <a:solidFill>
                  <a:schemeClr val="tx1"/>
                </a:solidFill>
                <a:latin typeface="+mn-lt"/>
                <a:ea typeface="Gilroy Light"/>
                <a:cs typeface="Gilroy Light"/>
              </a:rPr>
              <a:t>с хроническими, тяжелыми, жизнеугрожающими заболеваниями и заболеваниями с высокими социально-экономическими последствиями, получающими или собирающимися получать помощь в рамках системы ОМС</a:t>
            </a:r>
          </a:p>
          <a:p>
            <a:pPr marL="285750" indent="-285750" defTabSz="1161825" hangingPunct="0">
              <a:lnSpc>
                <a:spcPct val="100000"/>
              </a:lnSpc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ru-RU" sz="1600" b="1">
                <a:solidFill>
                  <a:schemeClr val="tx1"/>
                </a:solidFill>
                <a:latin typeface="+mn-lt"/>
                <a:ea typeface="Gilroy Light"/>
                <a:cs typeface="Gilroy Light"/>
              </a:rPr>
              <a:t>Родственники и другие заинтересованные лица со стороны целевых пациентов</a:t>
            </a:r>
            <a:endParaRPr lang="ru-RU" sz="1600">
              <a:solidFill>
                <a:schemeClr val="tx1"/>
              </a:solidFill>
              <a:latin typeface="+mn-lt"/>
              <a:ea typeface="Gilroy Light"/>
              <a:cs typeface="Gilroy Light"/>
            </a:endParaRPr>
          </a:p>
          <a:p>
            <a:pPr defTabSz="1161825" hangingPunct="0">
              <a:lnSpc>
                <a:spcPct val="100000"/>
              </a:lnSpc>
              <a:spcAft>
                <a:spcPts val="1200"/>
              </a:spcAft>
              <a:buClrTx/>
              <a:buSzTx/>
            </a:pPr>
            <a:endParaRPr lang="ru-RU" sz="1400">
              <a:solidFill>
                <a:schemeClr val="tx1"/>
              </a:solidFill>
              <a:latin typeface="Gilroy Light"/>
              <a:ea typeface="Gilroy Light"/>
              <a:cs typeface="Gilroy Light"/>
            </a:endParaRPr>
          </a:p>
          <a:p>
            <a:pPr marL="285750" indent="-285750" defTabSz="1161825" hangingPunct="0">
              <a:lnSpc>
                <a:spcPct val="100000"/>
              </a:lnSpc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</a:pPr>
            <a:endParaRPr lang="ru-RU" sz="1200">
              <a:solidFill>
                <a:schemeClr val="tx1"/>
              </a:solidFill>
              <a:latin typeface="Gilroy Light"/>
              <a:ea typeface="Gilroy Light"/>
              <a:cs typeface="Gilroy Light"/>
            </a:endParaRPr>
          </a:p>
        </p:txBody>
      </p:sp>
      <p:sp>
        <p:nvSpPr>
          <p:cNvPr id="11" name="Google Shape;84;p1">
            <a:extLst>
              <a:ext uri="{FF2B5EF4-FFF2-40B4-BE49-F238E27FC236}">
                <a16:creationId xmlns:a16="http://schemas.microsoft.com/office/drawing/2014/main" id="{ACD7F856-A455-0206-9E5E-5A6477A036AE}"/>
              </a:ext>
            </a:extLst>
          </p:cNvPr>
          <p:cNvSpPr txBox="1"/>
          <p:nvPr/>
        </p:nvSpPr>
        <p:spPr>
          <a:xfrm>
            <a:off x="6289708" y="3108058"/>
            <a:ext cx="5445065" cy="29142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 defTabSz="1161825" hangingPunct="0">
              <a:lnSpc>
                <a:spcPct val="100000"/>
              </a:lnSpc>
              <a:spcAft>
                <a:spcPts val="120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</a:pPr>
            <a:r>
              <a:rPr lang="ru-RU" sz="1600" b="1">
                <a:solidFill>
                  <a:schemeClr val="tx1"/>
                </a:solidFill>
                <a:latin typeface="+mn-lt"/>
                <a:ea typeface="Gilroy Light"/>
                <a:cs typeface="Gilroy Light"/>
              </a:rPr>
              <a:t>Медицинские специалисты, врачи: </a:t>
            </a:r>
            <a:r>
              <a:rPr lang="ru-RU" sz="1600">
                <a:solidFill>
                  <a:schemeClr val="tx1"/>
                </a:solidFill>
                <a:latin typeface="+mn-lt"/>
                <a:ea typeface="Gilroy Light"/>
                <a:cs typeface="Gilroy Light"/>
              </a:rPr>
              <a:t>медицинских лечебных учреждений, фельдшеры оказывающие медицинскую помощь в рамках системы ОМС</a:t>
            </a:r>
          </a:p>
          <a:p>
            <a:pPr marL="285750" indent="-285750" defTabSz="1161825" hangingPunct="0">
              <a:lnSpc>
                <a:spcPct val="100000"/>
              </a:lnSpc>
              <a:spcAft>
                <a:spcPts val="120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</a:pPr>
            <a:r>
              <a:rPr lang="ru-RU" sz="1600" b="1">
                <a:solidFill>
                  <a:schemeClr val="tx1"/>
                </a:solidFill>
                <a:latin typeface="+mn-lt"/>
                <a:ea typeface="Gilroy Light"/>
                <a:cs typeface="Gilroy Light"/>
              </a:rPr>
              <a:t>Организаторы здравоохранения:</a:t>
            </a:r>
            <a:r>
              <a:rPr lang="ru-RU" altLang="ru-RU" sz="160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руководители ЛПУ, </a:t>
            </a:r>
            <a:r>
              <a:rPr lang="ru-RU" sz="1600">
                <a:solidFill>
                  <a:schemeClr val="tx1"/>
                </a:solidFill>
                <a:latin typeface="+mn-lt"/>
                <a:ea typeface="Gilroy Light"/>
                <a:cs typeface="Gilroy Light"/>
              </a:rPr>
              <a:t>р</a:t>
            </a:r>
            <a:r>
              <a:rPr lang="ru-RU" altLang="ru-RU" sz="160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уководители региональных Минздравов субъектов РФ/Департаменты здравоохранения субъектов РФ, региональные и федеральные власти, п</a:t>
            </a:r>
            <a:r>
              <a:rPr lang="ru-RU" sz="1600">
                <a:latin typeface="+mn-lt"/>
              </a:rPr>
              <a:t>ровайдеры телемедицинских услуг.</a:t>
            </a:r>
            <a:endParaRPr lang="ru-RU" altLang="ru-RU" sz="160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285750" indent="-285750" defTabSz="1161825" hangingPunct="0">
              <a:lnSpc>
                <a:spcPct val="100000"/>
              </a:lnSpc>
              <a:spcAft>
                <a:spcPts val="120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</a:pPr>
            <a:endParaRPr lang="ru-RU" sz="1200">
              <a:solidFill>
                <a:schemeClr val="tx1"/>
              </a:solidFill>
              <a:latin typeface="Gilroy Light"/>
              <a:ea typeface="Gilroy Light"/>
              <a:cs typeface="Gilroy Light"/>
            </a:endParaRPr>
          </a:p>
        </p:txBody>
      </p:sp>
    </p:spTree>
    <p:extLst>
      <p:ext uri="{BB962C8B-B14F-4D97-AF65-F5344CB8AC3E}">
        <p14:creationId xmlns:p14="http://schemas.microsoft.com/office/powerpoint/2010/main" val="1148493963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3FA49E67-336F-5A7B-408C-8BA2803E1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Проблемы</a:t>
            </a:r>
            <a:br>
              <a:rPr lang="ru-RU"/>
            </a:br>
            <a:r>
              <a:rPr lang="ru-RU"/>
              <a:t>ПАЦИЕНТОВ</a:t>
            </a:r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76A1373-4A0B-9814-3077-35788654087A}"/>
              </a:ext>
            </a:extLst>
          </p:cNvPr>
          <p:cNvSpPr txBox="1"/>
          <p:nvPr/>
        </p:nvSpPr>
        <p:spPr>
          <a:xfrm>
            <a:off x="4511040" y="202139"/>
            <a:ext cx="6504072" cy="12520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161825" hangingPunct="0">
              <a:lnSpc>
                <a:spcPct val="130000"/>
              </a:lnSpc>
              <a:buClrTx/>
              <a:buSzTx/>
            </a:pPr>
            <a:r>
              <a:rPr lang="ru-RU" sz="2000" b="1" i="1">
                <a:solidFill>
                  <a:schemeClr val="accent1"/>
                </a:solidFill>
                <a:latin typeface="Georgia" panose="02040502050405020303" pitchFamily="18" charset="0"/>
                <a:ea typeface="Gilroy Light"/>
                <a:cs typeface="Gilroy Light"/>
              </a:rPr>
              <a:t>низкая информированность, сложность доступа  и долгие сроки ожидания высокотехнологической помощи</a:t>
            </a:r>
            <a:endParaRPr lang="ru-RU" sz="2000" i="1">
              <a:solidFill>
                <a:schemeClr val="accent1"/>
              </a:solidFill>
              <a:latin typeface="Georgia" panose="02040502050405020303" pitchFamily="18" charset="0"/>
              <a:ea typeface="Gilroy Light"/>
              <a:cs typeface="Gilroy Light"/>
            </a:endParaRPr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2C42A394-2063-2ACE-E0D1-84A9079E1E2A}"/>
              </a:ext>
            </a:extLst>
          </p:cNvPr>
          <p:cNvGrpSpPr/>
          <p:nvPr/>
        </p:nvGrpSpPr>
        <p:grpSpPr>
          <a:xfrm>
            <a:off x="371475" y="2008990"/>
            <a:ext cx="1429921" cy="1423627"/>
            <a:chOff x="371475" y="2130910"/>
            <a:chExt cx="1592741" cy="1585730"/>
          </a:xfrm>
        </p:grpSpPr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id="{FCC4ED59-CE5A-72AD-FAA0-E9D653A88627}"/>
                </a:ext>
              </a:extLst>
            </p:cNvPr>
            <p:cNvSpPr/>
            <p:nvPr/>
          </p:nvSpPr>
          <p:spPr>
            <a:xfrm>
              <a:off x="371475" y="2130910"/>
              <a:ext cx="1585730" cy="158573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Дуга 12">
              <a:extLst>
                <a:ext uri="{FF2B5EF4-FFF2-40B4-BE49-F238E27FC236}">
                  <a16:creationId xmlns:a16="http://schemas.microsoft.com/office/drawing/2014/main" id="{FA5EE52F-51BA-4152-85AA-9C09142911F1}"/>
                </a:ext>
              </a:extLst>
            </p:cNvPr>
            <p:cNvSpPr/>
            <p:nvPr/>
          </p:nvSpPr>
          <p:spPr>
            <a:xfrm>
              <a:off x="378486" y="2130910"/>
              <a:ext cx="1585730" cy="1585730"/>
            </a:xfrm>
            <a:prstGeom prst="arc">
              <a:avLst>
                <a:gd name="adj1" fmla="val 16200000"/>
                <a:gd name="adj2" fmla="val 2867625"/>
              </a:avLst>
            </a:prstGeom>
            <a:ln w="92075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67322989-E688-1877-2034-F48D56360C55}"/>
              </a:ext>
            </a:extLst>
          </p:cNvPr>
          <p:cNvSpPr txBox="1"/>
          <p:nvPr/>
        </p:nvSpPr>
        <p:spPr>
          <a:xfrm>
            <a:off x="392953" y="2445685"/>
            <a:ext cx="1330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accent1"/>
                </a:solidFill>
                <a:latin typeface="+mj-lt"/>
              </a:rPr>
              <a:t>41</a:t>
            </a:r>
            <a:r>
              <a:rPr lang="en-US" sz="2400" b="1">
                <a:solidFill>
                  <a:schemeClr val="accent1"/>
                </a:solidFill>
                <a:latin typeface="+mj-lt"/>
              </a:rPr>
              <a:t>,5%</a:t>
            </a:r>
            <a:endParaRPr lang="en-US" sz="3200" b="1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6" name="Google Shape;84;p1">
            <a:extLst>
              <a:ext uri="{FF2B5EF4-FFF2-40B4-BE49-F238E27FC236}">
                <a16:creationId xmlns:a16="http://schemas.microsoft.com/office/drawing/2014/main" id="{5665E1B3-8F89-A279-DD95-BFE7B7F366DD}"/>
              </a:ext>
            </a:extLst>
          </p:cNvPr>
          <p:cNvSpPr txBox="1"/>
          <p:nvPr/>
        </p:nvSpPr>
        <p:spPr>
          <a:xfrm>
            <a:off x="2069931" y="2081863"/>
            <a:ext cx="3325029" cy="1185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1161825" hangingPunct="0">
              <a:lnSpc>
                <a:spcPct val="110000"/>
              </a:lnSpc>
              <a:buClrTx/>
              <a:buSzTx/>
            </a:pPr>
            <a:r>
              <a:rPr lang="ru-RU" sz="1600">
                <a:solidFill>
                  <a:schemeClr val="tx1"/>
                </a:solidFill>
                <a:latin typeface="+mn-lt"/>
                <a:ea typeface="Gilroy Light"/>
                <a:cs typeface="Gilroy Light"/>
              </a:rPr>
              <a:t>пациентов отмечают</a:t>
            </a:r>
            <a:r>
              <a:rPr lang="ru-RU" sz="1800">
                <a:solidFill>
                  <a:schemeClr val="tx1"/>
                </a:solidFill>
                <a:latin typeface="+mn-lt"/>
                <a:ea typeface="Gilroy Light"/>
                <a:cs typeface="Gilroy Light"/>
              </a:rPr>
              <a:t> </a:t>
            </a:r>
            <a:r>
              <a:rPr lang="ru-RU" sz="1800" b="1" i="1">
                <a:solidFill>
                  <a:schemeClr val="tx1"/>
                </a:solidFill>
                <a:latin typeface="Georgia" panose="02040502050405020303" pitchFamily="18" charset="0"/>
                <a:ea typeface="Gilroy Light"/>
                <a:cs typeface="Gilroy Light"/>
              </a:rPr>
              <a:t>недоступность высокотехнологичной помощи </a:t>
            </a:r>
          </a:p>
        </p:txBody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5493A31B-FBEB-BDDF-11BE-68643EEA668F}"/>
              </a:ext>
            </a:extLst>
          </p:cNvPr>
          <p:cNvGrpSpPr/>
          <p:nvPr/>
        </p:nvGrpSpPr>
        <p:grpSpPr>
          <a:xfrm>
            <a:off x="378486" y="3801596"/>
            <a:ext cx="1429921" cy="1423627"/>
            <a:chOff x="371475" y="2130910"/>
            <a:chExt cx="1592741" cy="1585730"/>
          </a:xfrm>
        </p:grpSpPr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id="{50A314B9-8916-80C8-01CF-350E6689B4E7}"/>
                </a:ext>
              </a:extLst>
            </p:cNvPr>
            <p:cNvSpPr/>
            <p:nvPr/>
          </p:nvSpPr>
          <p:spPr>
            <a:xfrm>
              <a:off x="371475" y="2130910"/>
              <a:ext cx="1585730" cy="158573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Дуга 18">
              <a:extLst>
                <a:ext uri="{FF2B5EF4-FFF2-40B4-BE49-F238E27FC236}">
                  <a16:creationId xmlns:a16="http://schemas.microsoft.com/office/drawing/2014/main" id="{67B0D6C8-A685-A271-7449-9BDC9CC4C6B2}"/>
                </a:ext>
              </a:extLst>
            </p:cNvPr>
            <p:cNvSpPr/>
            <p:nvPr/>
          </p:nvSpPr>
          <p:spPr>
            <a:xfrm>
              <a:off x="378486" y="2130910"/>
              <a:ext cx="1585730" cy="1585730"/>
            </a:xfrm>
            <a:prstGeom prst="arc">
              <a:avLst>
                <a:gd name="adj1" fmla="val 16200000"/>
                <a:gd name="adj2" fmla="val 3340358"/>
              </a:avLst>
            </a:prstGeom>
            <a:ln w="92075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A3A74A70-5A24-DB17-8B85-2DC697D735FB}"/>
              </a:ext>
            </a:extLst>
          </p:cNvPr>
          <p:cNvSpPr txBox="1"/>
          <p:nvPr/>
        </p:nvSpPr>
        <p:spPr>
          <a:xfrm>
            <a:off x="392953" y="4228129"/>
            <a:ext cx="1451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accent1"/>
                </a:solidFill>
                <a:latin typeface="+mj-lt"/>
              </a:rPr>
              <a:t>43</a:t>
            </a:r>
            <a:r>
              <a:rPr lang="en-US" sz="2400" b="1">
                <a:solidFill>
                  <a:schemeClr val="accent1"/>
                </a:solidFill>
                <a:latin typeface="+mj-lt"/>
              </a:rPr>
              <a:t>,5%</a:t>
            </a:r>
            <a:endParaRPr lang="en-US" sz="3200" b="1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1" name="Google Shape;84;p1">
            <a:extLst>
              <a:ext uri="{FF2B5EF4-FFF2-40B4-BE49-F238E27FC236}">
                <a16:creationId xmlns:a16="http://schemas.microsoft.com/office/drawing/2014/main" id="{3573CB37-007C-0257-28B7-7B3E85DD0FD2}"/>
              </a:ext>
            </a:extLst>
          </p:cNvPr>
          <p:cNvSpPr txBox="1"/>
          <p:nvPr/>
        </p:nvSpPr>
        <p:spPr>
          <a:xfrm>
            <a:off x="2069930" y="3934525"/>
            <a:ext cx="3645069" cy="1185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1161825" hangingPunct="0">
              <a:lnSpc>
                <a:spcPct val="110000"/>
              </a:lnSpc>
              <a:buClrTx/>
              <a:buSzTx/>
            </a:pPr>
            <a:r>
              <a:rPr lang="ru-RU" sz="1600">
                <a:solidFill>
                  <a:schemeClr val="tx1"/>
                </a:solidFill>
                <a:latin typeface="+mn-lt"/>
                <a:ea typeface="Gilroy Light"/>
                <a:cs typeface="Gilroy Light"/>
              </a:rPr>
              <a:t>пациентов сталкиваются </a:t>
            </a:r>
            <a:br>
              <a:rPr lang="en-US" sz="1600">
                <a:solidFill>
                  <a:schemeClr val="tx1"/>
                </a:solidFill>
                <a:latin typeface="+mn-lt"/>
                <a:ea typeface="Gilroy Light"/>
                <a:cs typeface="Gilroy Light"/>
              </a:rPr>
            </a:br>
            <a:r>
              <a:rPr lang="ru-RU" sz="1600">
                <a:solidFill>
                  <a:schemeClr val="tx1"/>
                </a:solidFill>
                <a:latin typeface="+mn-lt"/>
                <a:ea typeface="Gilroy Light"/>
                <a:cs typeface="Gilroy Light"/>
              </a:rPr>
              <a:t>с </a:t>
            </a:r>
            <a:r>
              <a:rPr lang="ru-RU" sz="1800" b="1" i="1">
                <a:solidFill>
                  <a:schemeClr val="tx1"/>
                </a:solidFill>
                <a:latin typeface="Georgia" panose="02040502050405020303" pitchFamily="18" charset="0"/>
                <a:ea typeface="Gilroy Light"/>
                <a:cs typeface="Gilroy Light"/>
              </a:rPr>
              <a:t>длительным ожиданием специалистов </a:t>
            </a:r>
            <a:br>
              <a:rPr lang="en-US" sz="1800" b="1" i="1">
                <a:solidFill>
                  <a:schemeClr val="tx1"/>
                </a:solidFill>
                <a:latin typeface="Georgia" panose="02040502050405020303" pitchFamily="18" charset="0"/>
                <a:ea typeface="Gilroy Light"/>
                <a:cs typeface="Gilroy Light"/>
              </a:rPr>
            </a:br>
            <a:r>
              <a:rPr lang="ru-RU" sz="1800" b="1" i="1">
                <a:solidFill>
                  <a:schemeClr val="accent2"/>
                </a:solidFill>
                <a:latin typeface="Georgia" panose="02040502050405020303" pitchFamily="18" charset="0"/>
                <a:ea typeface="Gilroy Light"/>
                <a:cs typeface="Gilroy Light"/>
              </a:rPr>
              <a:t>(до нескольких лет) </a:t>
            </a:r>
          </a:p>
        </p:txBody>
      </p: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9DA4BCCF-F951-BD7E-7AF5-F171FA872374}"/>
              </a:ext>
            </a:extLst>
          </p:cNvPr>
          <p:cNvGrpSpPr/>
          <p:nvPr/>
        </p:nvGrpSpPr>
        <p:grpSpPr>
          <a:xfrm>
            <a:off x="5988050" y="1954891"/>
            <a:ext cx="1429921" cy="1423627"/>
            <a:chOff x="371475" y="2130910"/>
            <a:chExt cx="1592741" cy="1585730"/>
          </a:xfrm>
        </p:grpSpPr>
        <p:sp>
          <p:nvSpPr>
            <p:cNvPr id="23" name="Овал 22">
              <a:extLst>
                <a:ext uri="{FF2B5EF4-FFF2-40B4-BE49-F238E27FC236}">
                  <a16:creationId xmlns:a16="http://schemas.microsoft.com/office/drawing/2014/main" id="{BD68F9D0-6276-8A24-49C8-059E514D7FAF}"/>
                </a:ext>
              </a:extLst>
            </p:cNvPr>
            <p:cNvSpPr/>
            <p:nvPr/>
          </p:nvSpPr>
          <p:spPr>
            <a:xfrm>
              <a:off x="371475" y="2130910"/>
              <a:ext cx="1585730" cy="158573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Дуга 23">
              <a:extLst>
                <a:ext uri="{FF2B5EF4-FFF2-40B4-BE49-F238E27FC236}">
                  <a16:creationId xmlns:a16="http://schemas.microsoft.com/office/drawing/2014/main" id="{5168E800-12EE-9ABF-E514-B2D9B3B6DA25}"/>
                </a:ext>
              </a:extLst>
            </p:cNvPr>
            <p:cNvSpPr/>
            <p:nvPr/>
          </p:nvSpPr>
          <p:spPr>
            <a:xfrm>
              <a:off x="378486" y="2130910"/>
              <a:ext cx="1585730" cy="1585730"/>
            </a:xfrm>
            <a:prstGeom prst="arc">
              <a:avLst>
                <a:gd name="adj1" fmla="val 16200000"/>
                <a:gd name="adj2" fmla="val 12395767"/>
              </a:avLst>
            </a:prstGeom>
            <a:ln w="92075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619E0A97-D781-E47F-C3AE-89C8B1794775}"/>
              </a:ext>
            </a:extLst>
          </p:cNvPr>
          <p:cNvSpPr txBox="1"/>
          <p:nvPr/>
        </p:nvSpPr>
        <p:spPr>
          <a:xfrm>
            <a:off x="6255440" y="2219980"/>
            <a:ext cx="121112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>
                <a:solidFill>
                  <a:schemeClr val="accent1"/>
                </a:solidFill>
                <a:latin typeface="+mj-lt"/>
              </a:rPr>
              <a:t>до</a:t>
            </a:r>
            <a:endParaRPr lang="en-US" sz="2000" b="1">
              <a:solidFill>
                <a:schemeClr val="accent1"/>
              </a:solidFill>
              <a:latin typeface="+mj-lt"/>
            </a:endParaRPr>
          </a:p>
          <a:p>
            <a:r>
              <a:rPr lang="ru-RU" sz="3200" b="1">
                <a:solidFill>
                  <a:schemeClr val="accent1"/>
                </a:solidFill>
                <a:latin typeface="+mj-lt"/>
              </a:rPr>
              <a:t>80</a:t>
            </a:r>
            <a:r>
              <a:rPr lang="en-US" sz="2400" b="1">
                <a:solidFill>
                  <a:schemeClr val="accent1"/>
                </a:solidFill>
                <a:latin typeface="+mj-lt"/>
              </a:rPr>
              <a:t>%</a:t>
            </a:r>
            <a:endParaRPr lang="en-US" sz="3200" b="1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6" name="Google Shape;84;p1">
            <a:extLst>
              <a:ext uri="{FF2B5EF4-FFF2-40B4-BE49-F238E27FC236}">
                <a16:creationId xmlns:a16="http://schemas.microsoft.com/office/drawing/2014/main" id="{20A32CB5-F46E-E2B4-4C97-A14A36C52CCC}"/>
              </a:ext>
            </a:extLst>
          </p:cNvPr>
          <p:cNvSpPr txBox="1"/>
          <p:nvPr/>
        </p:nvSpPr>
        <p:spPr>
          <a:xfrm>
            <a:off x="7677092" y="2039331"/>
            <a:ext cx="4259179" cy="1185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1161825" hangingPunct="0">
              <a:lnSpc>
                <a:spcPct val="110000"/>
              </a:lnSpc>
              <a:buClrTx/>
              <a:buSzTx/>
            </a:pPr>
            <a:r>
              <a:rPr lang="ru-RU" sz="1800" b="1" i="1">
                <a:solidFill>
                  <a:schemeClr val="tx1"/>
                </a:solidFill>
                <a:latin typeface="Georgia" panose="02040502050405020303" pitchFamily="18" charset="0"/>
                <a:ea typeface="Gilroy Light"/>
                <a:cs typeface="Gilroy Light"/>
              </a:rPr>
              <a:t>снижение трудоспособности населения </a:t>
            </a:r>
            <a:r>
              <a:rPr lang="ru-RU" sz="1600">
                <a:solidFill>
                  <a:schemeClr val="tx1"/>
                </a:solidFill>
                <a:latin typeface="+mn-lt"/>
                <a:ea typeface="Gilroy Light"/>
                <a:cs typeface="Gilroy Light"/>
              </a:rPr>
              <a:t>за счет хронических заболеваний, высокий процент инвалидизации</a:t>
            </a:r>
            <a:endParaRPr lang="ru-RU" sz="1800">
              <a:solidFill>
                <a:schemeClr val="tx1"/>
              </a:solidFill>
              <a:latin typeface="+mn-lt"/>
              <a:ea typeface="Gilroy Light"/>
              <a:cs typeface="Gilroy Light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70810CD-C167-C24F-3E65-4D5A2762CABA}"/>
              </a:ext>
            </a:extLst>
          </p:cNvPr>
          <p:cNvSpPr txBox="1"/>
          <p:nvPr/>
        </p:nvSpPr>
        <p:spPr>
          <a:xfrm>
            <a:off x="378486" y="6062052"/>
            <a:ext cx="10929594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161825" hangingPunct="0">
              <a:lnSpc>
                <a:spcPct val="100000"/>
              </a:lnSpc>
              <a:spcAft>
                <a:spcPts val="300"/>
              </a:spcAft>
              <a:buClrTx/>
              <a:buSzTx/>
            </a:pPr>
            <a:r>
              <a:rPr lang="ru-RU" sz="1000" i="1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Gilroy Light"/>
                <a:cs typeface="Gilroy Light"/>
              </a:rPr>
              <a:t>Источники: </a:t>
            </a:r>
          </a:p>
          <a:p>
            <a:pPr defTabSz="1161825" hangingPunct="0">
              <a:lnSpc>
                <a:spcPct val="100000"/>
              </a:lnSpc>
              <a:spcAft>
                <a:spcPts val="300"/>
              </a:spcAft>
              <a:buClrTx/>
              <a:buSzTx/>
            </a:pPr>
            <a:r>
              <a:rPr lang="ru-RU" sz="1000" i="1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Gilroy Light"/>
                <a:cs typeface="Gilroy Light"/>
              </a:rPr>
              <a:t>* Исследование «Актуальные проблемы российского здравоохранения в оценках пациентов и пациенских НКО, проведенного в октябре 2021 г. Всероссийским союзом пациентов при поддержке Центра гуманитарных технологий и исследований «Социальная механика».</a:t>
            </a:r>
          </a:p>
          <a:p>
            <a:pPr defTabSz="1161825" hangingPunct="0">
              <a:lnSpc>
                <a:spcPct val="100000"/>
              </a:lnSpc>
              <a:spcAft>
                <a:spcPts val="300"/>
              </a:spcAft>
              <a:buClrTx/>
              <a:buSzTx/>
            </a:pPr>
            <a:r>
              <a:rPr lang="ru-RU" sz="1000" i="1">
                <a:solidFill>
                  <a:schemeClr val="tx2">
                    <a:lumMod val="75000"/>
                  </a:schemeClr>
                </a:solidFill>
                <a:effectLst/>
                <a:latin typeface="Georgia" panose="02040502050405020303" pitchFamily="18" charset="0"/>
              </a:rPr>
              <a:t>Оценка качества и доступности медицинской помощи на территориях присутствия Госкорпорации «Росатом», 2020</a:t>
            </a:r>
            <a:endParaRPr lang="ru-RU" sz="1000" i="1">
              <a:solidFill>
                <a:schemeClr val="tx2">
                  <a:lumMod val="75000"/>
                </a:schemeClr>
              </a:solidFill>
              <a:latin typeface="Georgia" panose="02040502050405020303" pitchFamily="18" charset="0"/>
              <a:ea typeface="Gilroy Light"/>
              <a:cs typeface="Gilroy Light"/>
            </a:endParaRP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FB66F7C8-8537-83C3-6051-1663B3BDD01C}"/>
              </a:ext>
            </a:extLst>
          </p:cNvPr>
          <p:cNvGrpSpPr/>
          <p:nvPr/>
        </p:nvGrpSpPr>
        <p:grpSpPr>
          <a:xfrm>
            <a:off x="6038807" y="3801595"/>
            <a:ext cx="1429921" cy="1423627"/>
            <a:chOff x="371475" y="2130910"/>
            <a:chExt cx="1592741" cy="1585730"/>
          </a:xfrm>
        </p:grpSpPr>
        <p:sp>
          <p:nvSpPr>
            <p:cNvPr id="5" name="Овал 4">
              <a:extLst>
                <a:ext uri="{FF2B5EF4-FFF2-40B4-BE49-F238E27FC236}">
                  <a16:creationId xmlns:a16="http://schemas.microsoft.com/office/drawing/2014/main" id="{701F9D69-86F8-8EF7-69BC-D9489A86ECBB}"/>
                </a:ext>
              </a:extLst>
            </p:cNvPr>
            <p:cNvSpPr/>
            <p:nvPr/>
          </p:nvSpPr>
          <p:spPr>
            <a:xfrm>
              <a:off x="371475" y="2130910"/>
              <a:ext cx="1585730" cy="158573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Дуга 6">
              <a:extLst>
                <a:ext uri="{FF2B5EF4-FFF2-40B4-BE49-F238E27FC236}">
                  <a16:creationId xmlns:a16="http://schemas.microsoft.com/office/drawing/2014/main" id="{B8F39AA6-EBD4-5469-F70D-513BF19DA1CB}"/>
                </a:ext>
              </a:extLst>
            </p:cNvPr>
            <p:cNvSpPr/>
            <p:nvPr/>
          </p:nvSpPr>
          <p:spPr>
            <a:xfrm>
              <a:off x="378486" y="2130910"/>
              <a:ext cx="1585730" cy="1585730"/>
            </a:xfrm>
            <a:prstGeom prst="arc">
              <a:avLst>
                <a:gd name="adj1" fmla="val 16200000"/>
                <a:gd name="adj2" fmla="val 2922491"/>
              </a:avLst>
            </a:prstGeom>
            <a:ln w="92075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3E745298-38BF-FE1B-9104-A5138E7DA314}"/>
              </a:ext>
            </a:extLst>
          </p:cNvPr>
          <p:cNvSpPr txBox="1"/>
          <p:nvPr/>
        </p:nvSpPr>
        <p:spPr>
          <a:xfrm>
            <a:off x="6274413" y="4067132"/>
            <a:ext cx="121112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accent1"/>
                </a:solidFill>
                <a:latin typeface="+mj-lt"/>
              </a:rPr>
              <a:t>21% -</a:t>
            </a:r>
          </a:p>
          <a:p>
            <a:r>
              <a:rPr lang="en-US" sz="3200" b="1">
                <a:solidFill>
                  <a:schemeClr val="accent1"/>
                </a:solidFill>
                <a:latin typeface="+mj-lt"/>
              </a:rPr>
              <a:t>40</a:t>
            </a:r>
            <a:r>
              <a:rPr lang="en-US" sz="2400" b="1">
                <a:solidFill>
                  <a:schemeClr val="accent1"/>
                </a:solidFill>
                <a:latin typeface="+mj-lt"/>
              </a:rPr>
              <a:t>%</a:t>
            </a:r>
            <a:endParaRPr lang="en-US" sz="3200" b="1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9" name="Google Shape;84;p1">
            <a:extLst>
              <a:ext uri="{FF2B5EF4-FFF2-40B4-BE49-F238E27FC236}">
                <a16:creationId xmlns:a16="http://schemas.microsoft.com/office/drawing/2014/main" id="{7CFB32B2-776A-C957-E978-F7F03641FD2A}"/>
              </a:ext>
            </a:extLst>
          </p:cNvPr>
          <p:cNvSpPr txBox="1"/>
          <p:nvPr/>
        </p:nvSpPr>
        <p:spPr>
          <a:xfrm>
            <a:off x="7677092" y="3873226"/>
            <a:ext cx="4179945" cy="1185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1161825" hangingPunct="0">
              <a:lnSpc>
                <a:spcPct val="110000"/>
              </a:lnSpc>
              <a:buClrTx/>
              <a:buSzTx/>
            </a:pPr>
            <a:r>
              <a:rPr lang="ru-RU" sz="1800" b="1" i="1">
                <a:solidFill>
                  <a:schemeClr val="tx1"/>
                </a:solidFill>
                <a:latin typeface="Georgia" panose="02040502050405020303" pitchFamily="18" charset="0"/>
                <a:ea typeface="Gilroy Light"/>
                <a:cs typeface="Gilroy Light"/>
              </a:rPr>
              <a:t>Пациентов утверждает об ограничении прав на выбор медучреждения, </a:t>
            </a:r>
            <a:r>
              <a:rPr lang="ru-RU" sz="1600">
                <a:solidFill>
                  <a:schemeClr val="tx1"/>
                </a:solidFill>
                <a:latin typeface="+mn-lt"/>
                <a:ea typeface="Gilroy Light"/>
                <a:cs typeface="Gilroy Light"/>
              </a:rPr>
              <a:t>указывая, что альтернативную помощь можно получить только на платной основе</a:t>
            </a:r>
            <a:endParaRPr lang="ru-RU" sz="1800">
              <a:solidFill>
                <a:schemeClr val="tx1"/>
              </a:solidFill>
              <a:latin typeface="+mn-lt"/>
              <a:ea typeface="Gilroy Light"/>
              <a:cs typeface="Gilroy Light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3385453-8A49-0D9C-B7DD-A1976F7C8AEC}"/>
              </a:ext>
            </a:extLst>
          </p:cNvPr>
          <p:cNvSpPr txBox="1"/>
          <p:nvPr/>
        </p:nvSpPr>
        <p:spPr>
          <a:xfrm>
            <a:off x="371475" y="5475957"/>
            <a:ext cx="114794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161825" hangingPunct="0">
              <a:lnSpc>
                <a:spcPct val="100000"/>
              </a:lnSpc>
              <a:spcAft>
                <a:spcPts val="1200"/>
              </a:spcAft>
              <a:buClrTx/>
              <a:buSzTx/>
            </a:pPr>
            <a:r>
              <a:rPr lang="ru-RU" sz="1400">
                <a:solidFill>
                  <a:schemeClr val="accent1"/>
                </a:solidFill>
                <a:latin typeface="+mn-lt"/>
                <a:ea typeface="Gilroy Light"/>
                <a:cs typeface="Gilroy Light"/>
              </a:rPr>
              <a:t>Ситуацию усложняет </a:t>
            </a:r>
            <a:r>
              <a:rPr lang="ru-RU" sz="1400" b="1" i="1">
                <a:solidFill>
                  <a:schemeClr val="accent1"/>
                </a:solidFill>
                <a:latin typeface="Georgia" panose="02040502050405020303" pitchFamily="18" charset="0"/>
                <a:ea typeface="Gilroy Light"/>
                <a:cs typeface="Gilroy Light"/>
              </a:rPr>
              <a:t>низкая информированность пациентов </a:t>
            </a:r>
            <a:r>
              <a:rPr lang="ru-RU" sz="1400">
                <a:solidFill>
                  <a:schemeClr val="accent1"/>
                </a:solidFill>
                <a:latin typeface="+mn-lt"/>
                <a:ea typeface="Gilroy Light"/>
                <a:cs typeface="Gilroy Light"/>
              </a:rPr>
              <a:t>о правилах маршрутизации</a:t>
            </a:r>
            <a:r>
              <a:rPr lang="en-US" sz="1400">
                <a:solidFill>
                  <a:schemeClr val="accent1"/>
                </a:solidFill>
                <a:latin typeface="+mn-lt"/>
                <a:ea typeface="Gilroy Light"/>
                <a:cs typeface="Gilroy Light"/>
              </a:rPr>
              <a:t> </a:t>
            </a:r>
            <a:r>
              <a:rPr lang="ru-RU">
                <a:solidFill>
                  <a:schemeClr val="accent1"/>
                </a:solidFill>
                <a:latin typeface="+mn-lt"/>
                <a:ea typeface="Gilroy Light"/>
                <a:cs typeface="Gilroy Light"/>
              </a:rPr>
              <a:t>и</a:t>
            </a:r>
            <a:r>
              <a:rPr lang="ru-RU" sz="1400">
                <a:solidFill>
                  <a:schemeClr val="accent1"/>
                </a:solidFill>
                <a:latin typeface="+mn-lt"/>
                <a:ea typeface="Gilroy Light"/>
                <a:cs typeface="Gilroy Light"/>
              </a:rPr>
              <a:t> условиях предоставления медицинской помощи в рамках ОМС</a:t>
            </a:r>
          </a:p>
        </p:txBody>
      </p:sp>
    </p:spTree>
    <p:extLst>
      <p:ext uri="{BB962C8B-B14F-4D97-AF65-F5344CB8AC3E}">
        <p14:creationId xmlns:p14="http://schemas.microsoft.com/office/powerpoint/2010/main" val="2429407732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3FA49E67-336F-5A7B-408C-8BA2803E1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728" y="269173"/>
            <a:ext cx="5732322" cy="1498668"/>
          </a:xfrm>
        </p:spPr>
        <p:txBody>
          <a:bodyPr/>
          <a:lstStyle/>
          <a:p>
            <a:r>
              <a:rPr lang="ru-RU">
                <a:solidFill>
                  <a:schemeClr val="accent2"/>
                </a:solidFill>
              </a:rPr>
              <a:t>Проблемы</a:t>
            </a:r>
            <a:br>
              <a:rPr lang="ru-RU">
                <a:solidFill>
                  <a:schemeClr val="accent2"/>
                </a:solidFill>
              </a:rPr>
            </a:br>
            <a:r>
              <a:rPr lang="ru-RU">
                <a:solidFill>
                  <a:schemeClr val="accent2"/>
                </a:solidFill>
              </a:rPr>
              <a:t>врачей</a:t>
            </a:r>
            <a:endParaRPr lang="en-US">
              <a:solidFill>
                <a:schemeClr val="accent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76A1373-4A0B-9814-3077-35788654087A}"/>
              </a:ext>
            </a:extLst>
          </p:cNvPr>
          <p:cNvSpPr txBox="1"/>
          <p:nvPr/>
        </p:nvSpPr>
        <p:spPr>
          <a:xfrm>
            <a:off x="4315576" y="207668"/>
            <a:ext cx="7106920" cy="12121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161825" hangingPunct="0">
              <a:lnSpc>
                <a:spcPct val="140000"/>
              </a:lnSpc>
              <a:buClrTx/>
              <a:buSzTx/>
            </a:pPr>
            <a:r>
              <a:rPr lang="ru-RU" sz="1800" b="1" i="1">
                <a:solidFill>
                  <a:schemeClr val="accent2"/>
                </a:solidFill>
                <a:latin typeface="Georgia" panose="02040502050405020303" pitchFamily="18" charset="0"/>
                <a:ea typeface="Gilroy Light"/>
                <a:cs typeface="Gilroy Light"/>
              </a:rPr>
              <a:t>низкая информированность о доступности федеральных и региональных медицинских учреждений для маршрутизации пациентов</a:t>
            </a:r>
            <a:endParaRPr lang="ru-RU" sz="1800" i="1">
              <a:solidFill>
                <a:schemeClr val="accent2"/>
              </a:solidFill>
              <a:latin typeface="Georgia" panose="02040502050405020303" pitchFamily="18" charset="0"/>
              <a:ea typeface="Gilroy Light"/>
              <a:cs typeface="Gilroy Light"/>
            </a:endParaRPr>
          </a:p>
        </p:txBody>
      </p:sp>
      <p:sp>
        <p:nvSpPr>
          <p:cNvPr id="27" name="Google Shape;84;p1">
            <a:extLst>
              <a:ext uri="{FF2B5EF4-FFF2-40B4-BE49-F238E27FC236}">
                <a16:creationId xmlns:a16="http://schemas.microsoft.com/office/drawing/2014/main" id="{7B1A4B8B-35F8-70AA-1467-15653DC9078F}"/>
              </a:ext>
            </a:extLst>
          </p:cNvPr>
          <p:cNvSpPr txBox="1"/>
          <p:nvPr/>
        </p:nvSpPr>
        <p:spPr>
          <a:xfrm>
            <a:off x="379514" y="1966811"/>
            <a:ext cx="5312159" cy="1697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 defTabSz="1161825" hangingPunct="0">
              <a:lnSpc>
                <a:spcPct val="120000"/>
              </a:lnSpc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ru-RU" sz="1600" b="1" i="1">
                <a:solidFill>
                  <a:schemeClr val="accent2"/>
                </a:solidFill>
                <a:latin typeface="Georgia" panose="02040502050405020303" pitchFamily="18" charset="0"/>
                <a:ea typeface="Gilroy Light"/>
                <a:cs typeface="Gilroy Light"/>
              </a:rPr>
              <a:t>Низкая осведомленность:</a:t>
            </a:r>
            <a:br>
              <a:rPr lang="ru-RU" sz="1600" b="1" i="1">
                <a:solidFill>
                  <a:schemeClr val="tx1"/>
                </a:solidFill>
                <a:latin typeface="Georgia" panose="02040502050405020303" pitchFamily="18" charset="0"/>
                <a:ea typeface="Gilroy Light"/>
                <a:cs typeface="Gilroy Light"/>
              </a:rPr>
            </a:br>
            <a:r>
              <a:rPr lang="ru-RU" sz="1600">
                <a:solidFill>
                  <a:schemeClr val="tx1"/>
                </a:solidFill>
                <a:latin typeface="Georgia" panose="02040502050405020303" pitchFamily="18" charset="0"/>
                <a:ea typeface="Gilroy Light"/>
                <a:cs typeface="Gilroy Light"/>
              </a:rPr>
              <a:t>многие медицинские специалисты имеют низкий уровень осведомленности о наличии региональных и федеральных лечебных центров, специализированных центров и отделений, лечебно-профилактических учреждений, учреждений оказания паллиативной помощи и других учреждений, в результате чего пациент не получает достаточной медицинской помощи, что способствует ухудшению его состояния</a:t>
            </a:r>
          </a:p>
          <a:p>
            <a:pPr defTabSz="1161825" hangingPunct="0">
              <a:lnSpc>
                <a:spcPct val="120000"/>
              </a:lnSpc>
              <a:spcAft>
                <a:spcPts val="1200"/>
              </a:spcAft>
              <a:buClrTx/>
              <a:buSzTx/>
            </a:pPr>
            <a:endParaRPr lang="ru-RU" sz="2000">
              <a:solidFill>
                <a:schemeClr val="tx1"/>
              </a:solidFill>
              <a:latin typeface="+mn-lt"/>
              <a:ea typeface="Gilroy Light"/>
              <a:cs typeface="Gilroy Light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70810CD-C167-C24F-3E65-4D5A2762CABA}"/>
              </a:ext>
            </a:extLst>
          </p:cNvPr>
          <p:cNvSpPr txBox="1"/>
          <p:nvPr/>
        </p:nvSpPr>
        <p:spPr>
          <a:xfrm>
            <a:off x="286208" y="6394353"/>
            <a:ext cx="1056046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161825" hangingPunct="0">
              <a:lnSpc>
                <a:spcPct val="100000"/>
              </a:lnSpc>
              <a:spcAft>
                <a:spcPts val="1200"/>
              </a:spcAft>
              <a:buClrTx/>
              <a:buSzTx/>
            </a:pPr>
            <a:r>
              <a:rPr lang="ru-RU" sz="1100" i="1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Gilroy Light"/>
                <a:cs typeface="Gilroy Light"/>
              </a:rPr>
              <a:t>Источники: * </a:t>
            </a:r>
            <a:r>
              <a:rPr lang="ru-RU" sz="1200" b="0" i="1">
                <a:solidFill>
                  <a:schemeClr val="tx2">
                    <a:lumMod val="75000"/>
                  </a:schemeClr>
                </a:solidFill>
                <a:effectLst/>
                <a:latin typeface="Georgia" panose="02040502050405020303" pitchFamily="18" charset="0"/>
              </a:rPr>
              <a:t>Оценка качества и </a:t>
            </a:r>
            <a:r>
              <a:rPr lang="ru-RU" sz="1200" i="1">
                <a:solidFill>
                  <a:schemeClr val="tx2">
                    <a:lumMod val="75000"/>
                  </a:schemeClr>
                </a:solidFill>
                <a:effectLst/>
                <a:latin typeface="Georgia" panose="02040502050405020303" pitchFamily="18" charset="0"/>
              </a:rPr>
              <a:t>доступности медицинской помощи на территориях присутствия Госкорпорации «Росатом», 2020</a:t>
            </a:r>
            <a:endParaRPr lang="ru-RU" sz="1100" i="1">
              <a:solidFill>
                <a:schemeClr val="tx2">
                  <a:lumMod val="75000"/>
                </a:schemeClr>
              </a:solidFill>
              <a:latin typeface="Georgia" panose="02040502050405020303" pitchFamily="18" charset="0"/>
              <a:ea typeface="Gilroy Light"/>
              <a:cs typeface="Gilroy Light"/>
            </a:endParaRP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63A8CD45-43A6-26C1-19E0-656A4EEA9CE7}"/>
              </a:ext>
            </a:extLst>
          </p:cNvPr>
          <p:cNvGrpSpPr/>
          <p:nvPr/>
        </p:nvGrpSpPr>
        <p:grpSpPr>
          <a:xfrm>
            <a:off x="5988050" y="1989535"/>
            <a:ext cx="1592741" cy="1585730"/>
            <a:chOff x="371475" y="2130910"/>
            <a:chExt cx="1592741" cy="1585730"/>
          </a:xfrm>
        </p:grpSpPr>
        <p:sp>
          <p:nvSpPr>
            <p:cNvPr id="3" name="Овал 2">
              <a:extLst>
                <a:ext uri="{FF2B5EF4-FFF2-40B4-BE49-F238E27FC236}">
                  <a16:creationId xmlns:a16="http://schemas.microsoft.com/office/drawing/2014/main" id="{2BB785A8-8B80-F6B8-B603-6B9A8DF6678A}"/>
                </a:ext>
              </a:extLst>
            </p:cNvPr>
            <p:cNvSpPr/>
            <p:nvPr/>
          </p:nvSpPr>
          <p:spPr>
            <a:xfrm>
              <a:off x="371475" y="2130910"/>
              <a:ext cx="1585730" cy="158573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Дуга 4">
              <a:extLst>
                <a:ext uri="{FF2B5EF4-FFF2-40B4-BE49-F238E27FC236}">
                  <a16:creationId xmlns:a16="http://schemas.microsoft.com/office/drawing/2014/main" id="{1248E0EC-F90F-F0AA-0DBD-FFE1DC35D610}"/>
                </a:ext>
              </a:extLst>
            </p:cNvPr>
            <p:cNvSpPr/>
            <p:nvPr/>
          </p:nvSpPr>
          <p:spPr>
            <a:xfrm>
              <a:off x="378486" y="2130910"/>
              <a:ext cx="1585730" cy="1585730"/>
            </a:xfrm>
            <a:prstGeom prst="arc">
              <a:avLst>
                <a:gd name="adj1" fmla="val 16200000"/>
                <a:gd name="adj2" fmla="val 6317847"/>
              </a:avLst>
            </a:prstGeom>
            <a:ln w="92075" cap="rnd">
              <a:solidFill>
                <a:srgbClr val="FC5C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EEEBE7BB-3C88-012B-32CD-ED4AAB0CB337}"/>
              </a:ext>
            </a:extLst>
          </p:cNvPr>
          <p:cNvSpPr txBox="1"/>
          <p:nvPr/>
        </p:nvSpPr>
        <p:spPr>
          <a:xfrm>
            <a:off x="6092739" y="2459234"/>
            <a:ext cx="14513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>
                <a:solidFill>
                  <a:srgbClr val="FC5C5E"/>
                </a:solidFill>
                <a:latin typeface="+mj-lt"/>
              </a:rPr>
              <a:t>54,</a:t>
            </a:r>
            <a:r>
              <a:rPr lang="ru-RU" sz="2800" b="1">
                <a:solidFill>
                  <a:srgbClr val="FC5C5E"/>
                </a:solidFill>
                <a:latin typeface="+mj-lt"/>
              </a:rPr>
              <a:t>5</a:t>
            </a:r>
            <a:r>
              <a:rPr lang="en-US" sz="2800" b="1">
                <a:solidFill>
                  <a:srgbClr val="FC5C5E"/>
                </a:solidFill>
                <a:latin typeface="+mj-lt"/>
              </a:rPr>
              <a:t>%</a:t>
            </a:r>
            <a:endParaRPr lang="en-US" sz="3600" b="1">
              <a:solidFill>
                <a:srgbClr val="FC5C5E"/>
              </a:solidFill>
              <a:latin typeface="+mj-lt"/>
            </a:endParaRP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2F667883-CB71-B3B8-1D43-B3EDD73F857E}"/>
              </a:ext>
            </a:extLst>
          </p:cNvPr>
          <p:cNvGrpSpPr/>
          <p:nvPr/>
        </p:nvGrpSpPr>
        <p:grpSpPr>
          <a:xfrm>
            <a:off x="5995061" y="4137776"/>
            <a:ext cx="1592741" cy="1585730"/>
            <a:chOff x="371475" y="2130910"/>
            <a:chExt cx="1592741" cy="1585730"/>
          </a:xfrm>
        </p:grpSpPr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id="{57328A7C-263B-85F5-CC65-69608DB33D95}"/>
                </a:ext>
              </a:extLst>
            </p:cNvPr>
            <p:cNvSpPr/>
            <p:nvPr/>
          </p:nvSpPr>
          <p:spPr>
            <a:xfrm>
              <a:off x="371475" y="2130910"/>
              <a:ext cx="1585730" cy="158573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Дуга 11">
              <a:extLst>
                <a:ext uri="{FF2B5EF4-FFF2-40B4-BE49-F238E27FC236}">
                  <a16:creationId xmlns:a16="http://schemas.microsoft.com/office/drawing/2014/main" id="{40615505-3DD9-F84C-FF89-639EB79E5ABD}"/>
                </a:ext>
              </a:extLst>
            </p:cNvPr>
            <p:cNvSpPr/>
            <p:nvPr/>
          </p:nvSpPr>
          <p:spPr>
            <a:xfrm>
              <a:off x="378486" y="2130910"/>
              <a:ext cx="1585730" cy="1585730"/>
            </a:xfrm>
            <a:prstGeom prst="arc">
              <a:avLst>
                <a:gd name="adj1" fmla="val 16200000"/>
                <a:gd name="adj2" fmla="val 7831598"/>
              </a:avLst>
            </a:prstGeom>
            <a:ln w="92075" cap="rnd">
              <a:solidFill>
                <a:srgbClr val="FC5C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DE20F83C-30DE-44F3-BF3C-91AF2427161E}"/>
              </a:ext>
            </a:extLst>
          </p:cNvPr>
          <p:cNvSpPr txBox="1"/>
          <p:nvPr/>
        </p:nvSpPr>
        <p:spPr>
          <a:xfrm>
            <a:off x="6129457" y="4607475"/>
            <a:ext cx="133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>
                <a:solidFill>
                  <a:srgbClr val="FC5C5E"/>
                </a:solidFill>
                <a:latin typeface="+mj-lt"/>
              </a:rPr>
              <a:t>60</a:t>
            </a:r>
            <a:r>
              <a:rPr lang="en-US" sz="2800" b="1">
                <a:solidFill>
                  <a:srgbClr val="FC5C5E"/>
                </a:solidFill>
                <a:latin typeface="+mj-lt"/>
              </a:rPr>
              <a:t>%</a:t>
            </a:r>
            <a:endParaRPr lang="en-US" sz="3600" b="1">
              <a:solidFill>
                <a:srgbClr val="FC5C5E"/>
              </a:solidFill>
              <a:latin typeface="+mj-lt"/>
            </a:endParaRPr>
          </a:p>
        </p:txBody>
      </p:sp>
      <p:sp>
        <p:nvSpPr>
          <p:cNvPr id="13" name="Google Shape;84;p1">
            <a:extLst>
              <a:ext uri="{FF2B5EF4-FFF2-40B4-BE49-F238E27FC236}">
                <a16:creationId xmlns:a16="http://schemas.microsoft.com/office/drawing/2014/main" id="{C32646BC-3201-8661-3BCE-A68C182F7898}"/>
              </a:ext>
            </a:extLst>
          </p:cNvPr>
          <p:cNvSpPr txBox="1"/>
          <p:nvPr/>
        </p:nvSpPr>
        <p:spPr>
          <a:xfrm>
            <a:off x="7770358" y="2154562"/>
            <a:ext cx="4134904" cy="1185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1161825" hangingPunct="0">
              <a:lnSpc>
                <a:spcPct val="110000"/>
              </a:lnSpc>
              <a:buClrTx/>
              <a:buSzTx/>
            </a:pPr>
            <a:r>
              <a:rPr lang="ru-RU" sz="1800" b="1" i="1">
                <a:solidFill>
                  <a:schemeClr val="tx1"/>
                </a:solidFill>
                <a:latin typeface="Georgia" panose="02040502050405020303" pitchFamily="18" charset="0"/>
                <a:ea typeface="Gilroy Light"/>
                <a:cs typeface="Gilroy Light"/>
              </a:rPr>
              <a:t>врачей видят необходимость в изменении информационных медицинских систем </a:t>
            </a:r>
            <a:r>
              <a:rPr lang="ru-RU" sz="1600">
                <a:solidFill>
                  <a:schemeClr val="tx1"/>
                </a:solidFill>
                <a:latin typeface="+mn-lt"/>
                <a:ea typeface="Gilroy Light"/>
                <a:cs typeface="Gilroy Light"/>
              </a:rPr>
              <a:t>согласно результатам опроса*</a:t>
            </a:r>
            <a:endParaRPr lang="ru-RU" sz="1800">
              <a:solidFill>
                <a:schemeClr val="tx1"/>
              </a:solidFill>
              <a:latin typeface="+mn-lt"/>
              <a:ea typeface="Gilroy Light"/>
              <a:cs typeface="Gilroy Light"/>
            </a:endParaRPr>
          </a:p>
        </p:txBody>
      </p:sp>
      <p:sp>
        <p:nvSpPr>
          <p:cNvPr id="14" name="Google Shape;84;p1">
            <a:extLst>
              <a:ext uri="{FF2B5EF4-FFF2-40B4-BE49-F238E27FC236}">
                <a16:creationId xmlns:a16="http://schemas.microsoft.com/office/drawing/2014/main" id="{CF179132-E992-5B0B-690F-BA287934D695}"/>
              </a:ext>
            </a:extLst>
          </p:cNvPr>
          <p:cNvSpPr txBox="1"/>
          <p:nvPr/>
        </p:nvSpPr>
        <p:spPr>
          <a:xfrm>
            <a:off x="7770358" y="4352748"/>
            <a:ext cx="4134904" cy="1185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1161825" hangingPunct="0">
              <a:lnSpc>
                <a:spcPct val="110000"/>
              </a:lnSpc>
              <a:buClrTx/>
              <a:buSzTx/>
            </a:pPr>
            <a:r>
              <a:rPr lang="ru-RU" sz="1800" b="1" i="1">
                <a:solidFill>
                  <a:schemeClr val="tx1"/>
                </a:solidFill>
                <a:latin typeface="Georgia" panose="02040502050405020303" pitchFamily="18" charset="0"/>
                <a:ea typeface="Gilroy Light"/>
                <a:cs typeface="Gilroy Light"/>
              </a:rPr>
              <a:t>врачей испытывают профессиональное выгорание </a:t>
            </a:r>
            <a:r>
              <a:rPr lang="ru-RU" sz="1600">
                <a:solidFill>
                  <a:schemeClr val="tx1"/>
                </a:solidFill>
                <a:latin typeface="+mn-lt"/>
                <a:ea typeface="Gilroy Light"/>
                <a:cs typeface="Gilroy Light"/>
              </a:rPr>
              <a:t>из-за неспособности оказать помощь и недовольства пациентов, которые не получают облегчения и адекватной медицинской помощи</a:t>
            </a:r>
            <a:endParaRPr lang="ru-RU" sz="1800">
              <a:solidFill>
                <a:schemeClr val="tx1"/>
              </a:solidFill>
              <a:latin typeface="+mn-lt"/>
              <a:ea typeface="Gilroy Light"/>
              <a:cs typeface="Gilroy Light"/>
            </a:endParaRPr>
          </a:p>
        </p:txBody>
      </p:sp>
    </p:spTree>
    <p:extLst>
      <p:ext uri="{BB962C8B-B14F-4D97-AF65-F5344CB8AC3E}">
        <p14:creationId xmlns:p14="http://schemas.microsoft.com/office/powerpoint/2010/main" val="2560748632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3FA49E67-336F-5A7B-408C-8BA2803E1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728" y="269173"/>
            <a:ext cx="10554512" cy="1397068"/>
          </a:xfrm>
        </p:spPr>
        <p:txBody>
          <a:bodyPr/>
          <a:lstStyle/>
          <a:p>
            <a:r>
              <a:rPr lang="ru-RU"/>
              <a:t>Навигатор помощи </a:t>
            </a:r>
            <a:br>
              <a:rPr lang="ru-RU"/>
            </a:br>
            <a:r>
              <a:rPr lang="ru-RU"/>
              <a:t>для пациента - это:</a:t>
            </a:r>
            <a:endParaRPr lang="en-US"/>
          </a:p>
        </p:txBody>
      </p:sp>
      <p:sp>
        <p:nvSpPr>
          <p:cNvPr id="2" name="Google Shape;84;p1">
            <a:extLst>
              <a:ext uri="{FF2B5EF4-FFF2-40B4-BE49-F238E27FC236}">
                <a16:creationId xmlns:a16="http://schemas.microsoft.com/office/drawing/2014/main" id="{0EEF2734-05A9-E458-75E1-796448639AE8}"/>
              </a:ext>
            </a:extLst>
          </p:cNvPr>
          <p:cNvSpPr txBox="1"/>
          <p:nvPr/>
        </p:nvSpPr>
        <p:spPr>
          <a:xfrm>
            <a:off x="267303" y="2070037"/>
            <a:ext cx="5230672" cy="3867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1">
                  <a:lumMod val="75000"/>
                </a:schemeClr>
              </a:buClr>
              <a:buSzTx/>
              <a:buFont typeface="Wingdings" panose="05000000000000000000" pitchFamily="2" charset="2"/>
              <a:buChar char="ü"/>
              <a:defRPr/>
            </a:pPr>
            <a:r>
              <a:rPr kumimoji="0" lang="ru-RU" sz="1400" b="1" i="0" u="none" strike="noStrike" kern="0" cap="none" spc="0" normalizeH="0" baseline="0" noProof="0">
                <a:ln>
                  <a:noFill/>
                </a:ln>
                <a:solidFill>
                  <a:srgbClr val="273043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/>
              </a:rPr>
              <a:t>Быстрое и доступное получение информации </a:t>
            </a:r>
            <a:r>
              <a:rPr kumimoji="0" lang="ru-RU" sz="1400" b="0" i="0" u="none" strike="noStrike" kern="0" cap="none" spc="0" normalizeH="0" baseline="0" noProof="0">
                <a:ln>
                  <a:noFill/>
                </a:ln>
                <a:solidFill>
                  <a:srgbClr val="273043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/>
              </a:rPr>
              <a:t>о подходящих лечебных учреждениях и их контактах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71A7DE">
                  <a:lumMod val="75000"/>
                </a:srgbClr>
              </a:buClr>
              <a:buSzTx/>
              <a:buFont typeface="Wingdings" panose="05000000000000000000" pitchFamily="2" charset="2"/>
              <a:buChar char="ü"/>
              <a:defRPr/>
            </a:pPr>
            <a:r>
              <a:rPr kumimoji="0" lang="ru-RU" sz="1400" b="1" i="0" u="none" strike="noStrike" kern="0" cap="none" spc="0" normalizeH="0" baseline="0" noProof="0">
                <a:ln>
                  <a:noFill/>
                </a:ln>
                <a:solidFill>
                  <a:srgbClr val="273043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/>
              </a:rPr>
              <a:t>Сокращение сроков ожидания </a:t>
            </a:r>
            <a:br>
              <a:rPr kumimoji="0" lang="ru-RU" sz="1400" b="0" i="0" u="none" strike="noStrike" kern="0" cap="none" spc="0" normalizeH="0" baseline="0" noProof="0">
                <a:ln>
                  <a:noFill/>
                </a:ln>
                <a:solidFill>
                  <a:srgbClr val="273043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/>
              </a:rPr>
            </a:br>
            <a:r>
              <a:rPr kumimoji="0" lang="ru-RU" sz="1400" b="0" i="0" u="none" strike="noStrike" kern="0" cap="none" spc="0" normalizeH="0" baseline="0" noProof="0">
                <a:ln>
                  <a:noFill/>
                </a:ln>
                <a:solidFill>
                  <a:srgbClr val="273043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/>
              </a:rPr>
              <a:t>медицинской и социальной помощи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71A7DE">
                  <a:lumMod val="75000"/>
                </a:srgbClr>
              </a:buClr>
              <a:buSzTx/>
              <a:buFont typeface="Wingdings" panose="05000000000000000000" pitchFamily="2" charset="2"/>
              <a:buChar char="ü"/>
              <a:defRPr/>
            </a:pPr>
            <a:r>
              <a:rPr kumimoji="0" lang="ru-RU" sz="1400" b="1" i="0" u="none" strike="noStrike" kern="0" cap="none" spc="0" normalizeH="0" baseline="0" noProof="0">
                <a:ln>
                  <a:noFill/>
                </a:ln>
                <a:solidFill>
                  <a:srgbClr val="273043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/>
              </a:rPr>
              <a:t>Снижение инвалидизации и развития запущенных форм болезни</a:t>
            </a:r>
            <a:r>
              <a:rPr kumimoji="0" lang="ru-RU" sz="1400" b="0" i="0" u="none" strike="noStrike" kern="0" cap="none" spc="0" normalizeH="0" baseline="0" noProof="0">
                <a:ln>
                  <a:noFill/>
                </a:ln>
                <a:solidFill>
                  <a:srgbClr val="273043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/>
              </a:rPr>
              <a:t>, за счет своевременности помощи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71A7DE">
                  <a:lumMod val="75000"/>
                </a:srgbClr>
              </a:buClr>
              <a:buSzTx/>
              <a:buFont typeface="Wingdings" panose="05000000000000000000" pitchFamily="2" charset="2"/>
              <a:buChar char="ü"/>
              <a:defRPr/>
            </a:pPr>
            <a:r>
              <a:rPr kumimoji="0" lang="ru-RU" sz="1400" b="1" i="0" u="none" strike="noStrike" kern="0" cap="none" spc="0" normalizeH="0" baseline="0" noProof="0">
                <a:ln>
                  <a:noFill/>
                </a:ln>
                <a:solidFill>
                  <a:srgbClr val="273043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/>
              </a:rPr>
              <a:t>Повышение осведомленности о своих правах в рамках ОМС</a:t>
            </a:r>
            <a:r>
              <a:rPr kumimoji="0" lang="ru-RU" sz="1400" b="0" i="0" u="none" strike="noStrike" kern="0" cap="none" spc="0" normalizeH="0" baseline="0" noProof="0">
                <a:ln>
                  <a:noFill/>
                </a:ln>
                <a:solidFill>
                  <a:srgbClr val="273043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/>
              </a:rPr>
              <a:t>, получение сопутствующей информации, возможности получения тех или иных услуг.</a:t>
            </a:r>
          </a:p>
          <a:p>
            <a:pPr defTabSz="1161825" hangingPunct="0">
              <a:lnSpc>
                <a:spcPct val="130000"/>
              </a:lnSpc>
              <a:spcAft>
                <a:spcPts val="1200"/>
              </a:spcAft>
              <a:buClr>
                <a:srgbClr val="71A7DE"/>
              </a:buClr>
              <a:buSzTx/>
            </a:pPr>
            <a:endParaRPr lang="en-US" sz="1400">
              <a:solidFill>
                <a:schemeClr val="bg2"/>
              </a:solidFill>
              <a:latin typeface="+mn-lt"/>
            </a:endParaRPr>
          </a:p>
        </p:txBody>
      </p:sp>
      <p:sp>
        <p:nvSpPr>
          <p:cNvPr id="3" name="Прямоугольник: скругленные верхние углы 2">
            <a:extLst>
              <a:ext uri="{FF2B5EF4-FFF2-40B4-BE49-F238E27FC236}">
                <a16:creationId xmlns:a16="http://schemas.microsoft.com/office/drawing/2014/main" id="{9303C323-14CE-DD7B-331F-8706C8F00D02}"/>
              </a:ext>
            </a:extLst>
          </p:cNvPr>
          <p:cNvSpPr/>
          <p:nvPr/>
        </p:nvSpPr>
        <p:spPr>
          <a:xfrm rot="16200000">
            <a:off x="6894727" y="895180"/>
            <a:ext cx="4120441" cy="6474106"/>
          </a:xfrm>
          <a:prstGeom prst="round2SameRect">
            <a:avLst>
              <a:gd name="adj1" fmla="val 13296"/>
              <a:gd name="adj2" fmla="val 0"/>
            </a:avLst>
          </a:prstGeom>
          <a:blipFill dpi="0" rotWithShape="0"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204135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3FA49E67-336F-5A7B-408C-8BA2803E1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728" y="269173"/>
            <a:ext cx="10554512" cy="1397068"/>
          </a:xfrm>
        </p:spPr>
        <p:txBody>
          <a:bodyPr/>
          <a:lstStyle/>
          <a:p>
            <a:r>
              <a:rPr lang="ru-RU">
                <a:solidFill>
                  <a:schemeClr val="accent2"/>
                </a:solidFill>
              </a:rPr>
              <a:t>Навигатор помощи </a:t>
            </a:r>
            <a:br>
              <a:rPr lang="ru-RU">
                <a:solidFill>
                  <a:schemeClr val="accent2"/>
                </a:solidFill>
              </a:rPr>
            </a:br>
            <a:r>
              <a:rPr lang="ru-RU">
                <a:solidFill>
                  <a:schemeClr val="accent2"/>
                </a:solidFill>
              </a:rPr>
              <a:t>для ВРАЧЕЙ - это:</a:t>
            </a:r>
            <a:endParaRPr lang="en-US">
              <a:solidFill>
                <a:schemeClr val="accent2"/>
              </a:solidFill>
            </a:endParaRPr>
          </a:p>
        </p:txBody>
      </p:sp>
      <p:sp>
        <p:nvSpPr>
          <p:cNvPr id="2" name="Google Shape;84;p1">
            <a:extLst>
              <a:ext uri="{FF2B5EF4-FFF2-40B4-BE49-F238E27FC236}">
                <a16:creationId xmlns:a16="http://schemas.microsoft.com/office/drawing/2014/main" id="{0EEF2734-05A9-E458-75E1-796448639AE8}"/>
              </a:ext>
            </a:extLst>
          </p:cNvPr>
          <p:cNvSpPr txBox="1"/>
          <p:nvPr/>
        </p:nvSpPr>
        <p:spPr>
          <a:xfrm>
            <a:off x="267303" y="2185784"/>
            <a:ext cx="5230672" cy="3867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 defTabSz="1161825" hangingPunct="0">
              <a:lnSpc>
                <a:spcPct val="130000"/>
              </a:lnSpc>
              <a:spcAft>
                <a:spcPts val="120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ü"/>
            </a:pPr>
            <a:r>
              <a:rPr lang="ru-RU" sz="1400" b="1">
                <a:solidFill>
                  <a:srgbClr val="273043"/>
                </a:solidFill>
                <a:latin typeface="+mn-lt"/>
                <a:ea typeface="+mn-ea"/>
                <a:cs typeface="+mn-cs"/>
              </a:rPr>
              <a:t>Получение доступной и наглядной информации о наличии лечебных учреждений в регионах</a:t>
            </a:r>
            <a:r>
              <a:rPr lang="ru-RU" sz="1400">
                <a:solidFill>
                  <a:srgbClr val="273043"/>
                </a:solidFill>
                <a:latin typeface="+mn-lt"/>
                <a:ea typeface="+mn-ea"/>
                <a:cs typeface="+mn-cs"/>
              </a:rPr>
              <a:t>, по необходимой специальности, виду помощи и других параметров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FC5C5E"/>
              </a:buClr>
              <a:buSzTx/>
              <a:buFont typeface="Wingdings" panose="05000000000000000000" pitchFamily="2" charset="2"/>
              <a:buChar char="ü"/>
              <a:defRPr/>
            </a:pPr>
            <a:r>
              <a:rPr kumimoji="0" lang="ru-RU" sz="1400" b="1" i="0" u="none" strike="noStrike" kern="0" cap="none" spc="0" normalizeH="0" baseline="0" noProof="0">
                <a:ln>
                  <a:noFill/>
                </a:ln>
                <a:solidFill>
                  <a:srgbClr val="273043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/>
              </a:rPr>
              <a:t>Повышение скорости и эффективности процесса принятия решения</a:t>
            </a:r>
            <a:r>
              <a:rPr kumimoji="0" lang="ru-RU" sz="1400" b="0" i="0" u="none" strike="noStrike" kern="0" cap="none" spc="0" normalizeH="0" baseline="0" noProof="0">
                <a:ln>
                  <a:noFill/>
                </a:ln>
                <a:solidFill>
                  <a:srgbClr val="273043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/>
              </a:rPr>
              <a:t> о маршрутизации пациента </a:t>
            </a:r>
          </a:p>
          <a:p>
            <a:pPr marL="285750" indent="-285750" defTabSz="1161825" hangingPunct="0">
              <a:lnSpc>
                <a:spcPct val="130000"/>
              </a:lnSpc>
              <a:spcAft>
                <a:spcPts val="120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ü"/>
            </a:pPr>
            <a:r>
              <a:rPr lang="ru-RU" sz="1400" b="1" i="0">
                <a:solidFill>
                  <a:schemeClr val="bg2"/>
                </a:solidFill>
                <a:effectLst/>
                <a:latin typeface="+mn-lt"/>
              </a:rPr>
              <a:t>Повышение удовлетворенности </a:t>
            </a:r>
            <a:r>
              <a:rPr lang="ru-RU" sz="1400" i="0">
                <a:solidFill>
                  <a:schemeClr val="bg2"/>
                </a:solidFill>
                <a:effectLst/>
                <a:latin typeface="+mn-lt"/>
              </a:rPr>
              <a:t>медицинской помощью как самих врачей, так и пациентов;</a:t>
            </a:r>
          </a:p>
          <a:p>
            <a:pPr marL="285750" indent="-285750" defTabSz="1161825" hangingPunct="0">
              <a:lnSpc>
                <a:spcPct val="130000"/>
              </a:lnSpc>
              <a:spcAft>
                <a:spcPts val="120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ü"/>
            </a:pPr>
            <a:r>
              <a:rPr lang="ru-RU" sz="1400" b="1" i="0">
                <a:solidFill>
                  <a:schemeClr val="bg2"/>
                </a:solidFill>
                <a:effectLst/>
                <a:latin typeface="+mn-lt"/>
              </a:rPr>
              <a:t>Сохранение здоровья населения </a:t>
            </a:r>
            <a:r>
              <a:rPr lang="ru-RU" sz="1400" i="0">
                <a:solidFill>
                  <a:schemeClr val="bg2"/>
                </a:solidFill>
                <a:effectLst/>
                <a:latin typeface="+mn-lt"/>
              </a:rPr>
              <a:t>и повышение доступности эффективных методам лечения;</a:t>
            </a:r>
          </a:p>
          <a:p>
            <a:pPr marL="285750" indent="-285750" defTabSz="1161825" hangingPunct="0">
              <a:lnSpc>
                <a:spcPct val="130000"/>
              </a:lnSpc>
              <a:spcAft>
                <a:spcPts val="120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</a:pPr>
            <a:endParaRPr lang="ru-RU" sz="1400" i="0">
              <a:solidFill>
                <a:schemeClr val="bg2"/>
              </a:solidFill>
              <a:effectLst/>
              <a:latin typeface="+mn-lt"/>
            </a:endParaRPr>
          </a:p>
        </p:txBody>
      </p:sp>
      <p:sp>
        <p:nvSpPr>
          <p:cNvPr id="3" name="Прямоугольник: скругленные верхние углы 2">
            <a:extLst>
              <a:ext uri="{FF2B5EF4-FFF2-40B4-BE49-F238E27FC236}">
                <a16:creationId xmlns:a16="http://schemas.microsoft.com/office/drawing/2014/main" id="{9303C323-14CE-DD7B-331F-8706C8F00D02}"/>
              </a:ext>
            </a:extLst>
          </p:cNvPr>
          <p:cNvSpPr/>
          <p:nvPr/>
        </p:nvSpPr>
        <p:spPr>
          <a:xfrm rot="16200000">
            <a:off x="6894727" y="860455"/>
            <a:ext cx="4120441" cy="6474106"/>
          </a:xfrm>
          <a:prstGeom prst="round2SameRect">
            <a:avLst>
              <a:gd name="adj1" fmla="val 13296"/>
              <a:gd name="adj2" fmla="val 0"/>
            </a:avLst>
          </a:prstGeom>
          <a:blipFill dpi="0" rotWithShape="0"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407386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  <p:tag name="THINKCELLUNDODONOTDELETE" val="0"/>
</p:tagLst>
</file>

<file path=ppt/theme/theme1.xml><?xml version="1.0" encoding="utf-8"?>
<a:theme xmlns:r="http://schemas.openxmlformats.org/officeDocument/2006/relationships" xmlns:a="http://schemas.openxmlformats.org/drawingml/2006/main" name="Тема Office">
  <a:themeElements>
    <a:clrScheme name="Navigator">
      <a:dk1>
        <a:srgbClr val="273043"/>
      </a:dk1>
      <a:lt1>
        <a:srgbClr val="FFFFFF"/>
      </a:lt1>
      <a:dk2>
        <a:srgbClr val="061826"/>
      </a:dk2>
      <a:lt2>
        <a:srgbClr val="E7E6E6"/>
      </a:lt2>
      <a:accent1>
        <a:srgbClr val="71A7DE"/>
      </a:accent1>
      <a:accent2>
        <a:srgbClr val="FC5C5E"/>
      </a:accent2>
      <a:accent3>
        <a:srgbClr val="5941A9"/>
      </a:accent3>
      <a:accent4>
        <a:srgbClr val="F4D06F"/>
      </a:accent4>
      <a:accent5>
        <a:srgbClr val="ACC18A"/>
      </a:accent5>
      <a:accent6>
        <a:srgbClr val="0A2239"/>
      </a:accent6>
      <a:hlink>
        <a:srgbClr val="3E88D2"/>
      </a:hlink>
      <a:folHlink>
        <a:srgbClr val="3E88D2"/>
      </a:folHlink>
    </a:clrScheme>
    <a:fontScheme name="Другая 4">
      <a:majorFont>
        <a:latin typeface="Montserrat SemiBold"/>
        <a:ea typeface="Arial"/>
        <a:cs typeface="Arial"/>
      </a:majorFont>
      <a:minorFont>
        <a:latin typeface="Montserrat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.xml><?xml version="1.0" encoding="utf-8"?>
<a:theme xmlns:r="http://schemas.openxmlformats.org/officeDocument/2006/relationships" xmlns:a="http://schemas.openxmlformats.org/drawingml/2006/main" name="1_Тема Office">
  <a:themeElements>
    <a:clrScheme name="Navigator">
      <a:dk1>
        <a:srgbClr val="273043"/>
      </a:dk1>
      <a:lt1>
        <a:srgbClr val="FFFFFF"/>
      </a:lt1>
      <a:dk2>
        <a:srgbClr val="061826"/>
      </a:dk2>
      <a:lt2>
        <a:srgbClr val="E7E6E6"/>
      </a:lt2>
      <a:accent1>
        <a:srgbClr val="71A7DE"/>
      </a:accent1>
      <a:accent2>
        <a:srgbClr val="FC5C5E"/>
      </a:accent2>
      <a:accent3>
        <a:srgbClr val="5941A9"/>
      </a:accent3>
      <a:accent4>
        <a:srgbClr val="F4D06F"/>
      </a:accent4>
      <a:accent5>
        <a:srgbClr val="ACC18A"/>
      </a:accent5>
      <a:accent6>
        <a:srgbClr val="0A2239"/>
      </a:accent6>
      <a:hlink>
        <a:srgbClr val="3E88D2"/>
      </a:hlink>
      <a:folHlink>
        <a:srgbClr val="3E88D2"/>
      </a:folHlink>
    </a:clrScheme>
    <a:fontScheme name="Другая 4">
      <a:majorFont>
        <a:latin typeface="Montserrat SemiBold"/>
        <a:ea typeface="Arial"/>
        <a:cs typeface="Arial"/>
      </a:majorFont>
      <a:minorFont>
        <a:latin typeface="Montserrat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3.xml><?xml version="1.0" encoding="utf-8"?>
<a:theme xmlns:r="http://schemas.openxmlformats.org/officeDocument/2006/relationships" xmlns:a="http://schemas.openxmlformats.org/drawingml/2006/main" name="2_Тема Office">
  <a:themeElements>
    <a:clrScheme name="Navigator">
      <a:dk1>
        <a:srgbClr val="273043"/>
      </a:dk1>
      <a:lt1>
        <a:srgbClr val="FFFFFF"/>
      </a:lt1>
      <a:dk2>
        <a:srgbClr val="061826"/>
      </a:dk2>
      <a:lt2>
        <a:srgbClr val="E7E6E6"/>
      </a:lt2>
      <a:accent1>
        <a:srgbClr val="71A7DE"/>
      </a:accent1>
      <a:accent2>
        <a:srgbClr val="FC5C5E"/>
      </a:accent2>
      <a:accent3>
        <a:srgbClr val="5941A9"/>
      </a:accent3>
      <a:accent4>
        <a:srgbClr val="F4D06F"/>
      </a:accent4>
      <a:accent5>
        <a:srgbClr val="ACC18A"/>
      </a:accent5>
      <a:accent6>
        <a:srgbClr val="0A2239"/>
      </a:accent6>
      <a:hlink>
        <a:srgbClr val="3E88D2"/>
      </a:hlink>
      <a:folHlink>
        <a:srgbClr val="3E88D2"/>
      </a:folHlink>
    </a:clrScheme>
    <a:fontScheme name="Другая 4">
      <a:majorFont>
        <a:latin typeface="Montserrat SemiBold"/>
        <a:ea typeface="Arial"/>
        <a:cs typeface="Arial"/>
      </a:majorFont>
      <a:minorFont>
        <a:latin typeface="Montserrat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4.xml><?xml version="1.0" encoding="utf-8"?>
<a:theme xmlns:r="http://schemas.openxmlformats.org/officeDocument/2006/relationships" xmlns:a="http://schemas.openxmlformats.org/drawingml/2006/main" name="Тема Office override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Широкоэкранный</PresentationFormat>
  <Paragraphs>111</Paragraphs>
  <Slides>19</Slides>
  <Notes>4</Notes>
  <TotalTime>3451</TotalTime>
  <HiddenSlides>0</HiddenSlides>
  <MMClips>0</MMClips>
  <ScaleCrop>0</ScaleCrop>
  <HeadingPairs>
    <vt:vector baseType="variant" size="6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baseType="lpstr" size="28">
      <vt:lpstr>Arial</vt:lpstr>
      <vt:lpstr>Montserrat SemiBold</vt:lpstr>
      <vt:lpstr>Montserrat</vt:lpstr>
      <vt:lpstr>Gilroy Light</vt:lpstr>
      <vt:lpstr>Segoe UI Semibold</vt:lpstr>
      <vt:lpstr>Malgun Gothic Semilight</vt:lpstr>
      <vt:lpstr>Georgia</vt:lpstr>
      <vt:lpstr>Wingdings</vt:lpstr>
      <vt:lpstr>Тема Office</vt:lpstr>
      <vt:lpstr>PowerPoint Presentation</vt:lpstr>
      <vt:lpstr>PowerPoint Presentation</vt:lpstr>
      <vt:lpstr>ПРОЕКТ «НАВИГАТОР ПОМОЩИ»</vt:lpstr>
      <vt:lpstr>Пользователи и их выгоды</vt:lpstr>
      <vt:lpstr>Целевая аудитория проекта</vt:lpstr>
      <vt:lpstr>ПроблемыПАЦИЕНТОВ</vt:lpstr>
      <vt:lpstr>Проблемыврачей</vt:lpstr>
      <vt:lpstr>Навигатор помощи для пациента - это:</vt:lpstr>
      <vt:lpstr>Навигатор помощи для ВРАЧЕЙ - это:</vt:lpstr>
      <vt:lpstr>Что реализовано</vt:lpstr>
      <vt:lpstr>С июня 2024 года работает умный чат бот</vt:lpstr>
      <vt:lpstr>Конкурентные преимущества</vt:lpstr>
      <vt:lpstr>PowerPoint Presentation</vt:lpstr>
      <vt:lpstr>Разделение ресурса для целевых аудиторий</vt:lpstr>
      <vt:lpstr>СТИМУЛИРОВАНИЕ ЛПУ В ПОПОЛНЕНИИ БАЗЫ</vt:lpstr>
      <vt:lpstr>СБОР СОЦИАЛЬНО-ЗНАЧИМОЙ СТАТИСТИКИ</vt:lpstr>
      <vt:lpstr>Интеграция с официальными сервисами госуслуг</vt:lpstr>
      <vt:lpstr>Лидер проекта</vt:lpstr>
      <vt:lpstr>PowerPoint Presentation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Название проекта</dc:title>
  <dc:creator>emz.metall@gmail.com</dc:creator>
  <cp:lastModifiedBy>Олеся Мишина</cp:lastModifiedBy>
  <cp:revision>185</cp:revision>
  <dcterms:created xsi:type="dcterms:W3CDTF">2019-02-20T19:21:15Z</dcterms:created>
  <dcterms:modified xsi:type="dcterms:W3CDTF">2026-06-28T15:47:43Z</dcterms:modified>
</cp:coreProperties>
</file>