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image" Target="../media/image-3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pptx_imgs/actors_stair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217920" cy="6858000"/>
          </a:xfrm>
          <a:prstGeom prst="rect">
            <a:avLst/>
          </a:prstGeom>
          <a:solidFill>
            <a:srgbClr val="000000">
              <a:alpha val="78000"/>
            </a:srgbClr>
          </a:solidFill>
          <a:ln/>
        </p:spPr>
      </p:sp>
      <p:pic>
        <p:nvPicPr>
          <p:cNvPr id="4" name="Image 1" descr="/home/user/workspace/pptx_imgs/logo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411480"/>
            <a:ext cx="777240" cy="7772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5880" y="502920"/>
            <a:ext cx="4572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АНТИКВЕСТ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11480" y="1417320"/>
            <a:ext cx="594360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ИГРА.</a:t>
            </a:r>
            <a:endParaRPr lang="en-US" sz="44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СПЕКТАКЛЬ,</a:t>
            </a:r>
            <a:endParaRPr lang="en-US" sz="44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КОТОРОМ ТЫ</a:t>
            </a:r>
            <a:endParaRPr lang="en-US" sz="44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ГЕРОЙ.</a:t>
            </a:r>
            <a:endParaRPr lang="en-US" sz="4400" dirty="0"/>
          </a:p>
        </p:txBody>
      </p:sp>
      <p:sp>
        <p:nvSpPr>
          <p:cNvPr id="7" name="Shape 3"/>
          <p:cNvSpPr/>
          <p:nvPr/>
        </p:nvSpPr>
        <p:spPr>
          <a:xfrm>
            <a:off x="411480" y="4709160"/>
            <a:ext cx="228600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8" name="Text 4"/>
          <p:cNvSpPr/>
          <p:nvPr/>
        </p:nvSpPr>
        <p:spPr>
          <a:xfrm>
            <a:off x="411480" y="4846320"/>
            <a:ext cx="5943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Иммерсивный квест-перформанс · Калининград</a:t>
            </a:r>
            <a:endParaRPr lang="en-US" sz="1500" dirty="0"/>
          </a:p>
          <a:p>
            <a:pPr algn="l"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Единственный формат такого уровня в регионе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11480" y="5943600"/>
            <a:ext cx="6858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150" kern="0" dirty="0">
                <a:solidFill>
                  <a:srgbClr val="0D8A9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ПРОДАЁТСЯ ГОТОВЫЙ БИЗНЕС  ·  ЦЕНА ДОГОВОРНАЯ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/>
        </p:spPr>
      </p:sp>
      <p:pic>
        <p:nvPicPr>
          <p:cNvPr id="3" name="Image 0" descr="/home/user/workspace/pptx_imgs/monk_brigh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217920" y="0"/>
            <a:ext cx="5971032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0"/>
            <a:ext cx="597103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217920" y="0"/>
            <a:ext cx="5971032" cy="50292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6217920" y="0"/>
            <a:ext cx="1005840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411480" y="411480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КОНКУРЕНТНОЕ ПРЕИМУЩЕСТВО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11480" y="850392"/>
            <a:ext cx="54864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</a:t>
            </a:r>
            <a:endParaRPr lang="en-US" sz="4000" dirty="0"/>
          </a:p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Калининграде</a:t>
            </a:r>
            <a:endParaRPr lang="en-US" sz="4000" dirty="0"/>
          </a:p>
        </p:txBody>
      </p:sp>
      <p:sp>
        <p:nvSpPr>
          <p:cNvPr id="9" name="Shape 6"/>
          <p:cNvSpPr/>
          <p:nvPr/>
        </p:nvSpPr>
        <p:spPr>
          <a:xfrm>
            <a:off x="411480" y="2331720"/>
            <a:ext cx="182880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0" name="Shape 7"/>
          <p:cNvSpPr/>
          <p:nvPr/>
        </p:nvSpPr>
        <p:spPr>
          <a:xfrm>
            <a:off x="411480" y="2697480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1" name="Text 8"/>
          <p:cNvSpPr/>
          <p:nvPr/>
        </p:nvSpPr>
        <p:spPr>
          <a:xfrm>
            <a:off x="640080" y="251460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Формат иммерсивного шоу с актёрами — только здесь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411480" y="3447288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3" name="Text 10"/>
          <p:cNvSpPr/>
          <p:nvPr/>
        </p:nvSpPr>
        <p:spPr>
          <a:xfrm>
            <a:off x="640080" y="3264408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Сформированная аудитория и база постоянных клиентов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411480" y="4197096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4014216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5.0 рейтинг — результат реальной работы, не накрутки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411480" y="4946904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7" name="Text 14"/>
          <p:cNvSpPr/>
          <p:nvPr/>
        </p:nvSpPr>
        <p:spPr>
          <a:xfrm>
            <a:off x="640080" y="4764024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сценариев — контент на годы вперёд без доработок</a:t>
            </a:r>
            <a:endParaRPr lang="en-US" sz="1450" dirty="0"/>
          </a:p>
        </p:txBody>
      </p:sp>
      <p:sp>
        <p:nvSpPr>
          <p:cNvPr id="18" name="Shape 15"/>
          <p:cNvSpPr/>
          <p:nvPr/>
        </p:nvSpPr>
        <p:spPr>
          <a:xfrm>
            <a:off x="411480" y="5696712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9" name="Text 16"/>
          <p:cNvSpPr/>
          <p:nvPr/>
        </p:nvSpPr>
        <p:spPr>
          <a:xfrm>
            <a:off x="640080" y="5513832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Все процессы отлажены: можно работать с первого дня</a:t>
            </a:r>
            <a:endParaRPr lang="en-US" sz="1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pptx_imgs/actors_stair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pic>
        <p:nvPicPr>
          <p:cNvPr id="4" name="Image 1" descr="/home/user/workspace/pptx_imgs/logo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8" y="502920"/>
            <a:ext cx="1353312" cy="13533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71600" y="2011680"/>
            <a:ext cx="944575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100" b="1" spc="7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АНТИКВЕСТ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371600" y="2651760"/>
            <a:ext cx="94457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Иммерсивный квест-перформанс · Калининград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4727448" y="3273552"/>
            <a:ext cx="274320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8" name="Text 4"/>
          <p:cNvSpPr/>
          <p:nvPr/>
        </p:nvSpPr>
        <p:spPr>
          <a:xfrm>
            <a:off x="1371600" y="3493008"/>
            <a:ext cx="94457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ПРОДАЁТСЯ ГОТОВЫЙ БИЗНЕС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371600" y="4206240"/>
            <a:ext cx="94457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Цена договорная  ·  Финансовые показатели после NDA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3584448" y="4828032"/>
            <a:ext cx="5029200" cy="1572768"/>
          </a:xfrm>
          <a:prstGeom prst="rect">
            <a:avLst/>
          </a:prstGeom>
          <a:solidFill>
            <a:srgbClr val="000000">
              <a:alpha val="52000"/>
            </a:srgbClr>
          </a:solidFill>
          <a:ln w="19050">
            <a:solidFill>
              <a:srgbClr val="01696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584448" y="4937760"/>
            <a:ext cx="5029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связи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3584448" y="5303520"/>
            <a:ext cx="5029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anti-quest.ru  ·  @anti_quest39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3584448" y="5733288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0D8A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ВКонтакте · Telegram · Instagram · TikTok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3584448" y="6144768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Калининград, Советский пр., 188Г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pptx_imgs/corridor_brigh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852160" y="0"/>
            <a:ext cx="63367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0" y="0"/>
            <a:ext cx="6336792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852160" y="0"/>
            <a:ext cx="1188720" cy="6858000"/>
          </a:xfrm>
          <a:prstGeom prst="rect">
            <a:avLst/>
          </a:prstGeom>
          <a:solidFill>
            <a:srgbClr val="141414">
              <a:alpha val="8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5989320" cy="6858000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6" name="Text 3"/>
          <p:cNvSpPr/>
          <p:nvPr/>
        </p:nvSpPr>
        <p:spPr>
          <a:xfrm>
            <a:off x="411480" y="41148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ФОРМАТЕ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11480" y="868680"/>
            <a:ext cx="530352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Забудь всё,</a:t>
            </a:r>
            <a:endParaRPr lang="en-US" sz="42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ты знал</a:t>
            </a:r>
            <a:endParaRPr lang="en-US" sz="42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квестах.</a:t>
            </a:r>
            <a:endParaRPr lang="en-US" sz="4200" dirty="0"/>
          </a:p>
        </p:txBody>
      </p:sp>
      <p:sp>
        <p:nvSpPr>
          <p:cNvPr id="8" name="Shape 5"/>
          <p:cNvSpPr/>
          <p:nvPr/>
        </p:nvSpPr>
        <p:spPr>
          <a:xfrm>
            <a:off x="411480" y="3246120"/>
            <a:ext cx="164592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9" name="Text 6"/>
          <p:cNvSpPr/>
          <p:nvPr/>
        </p:nvSpPr>
        <p:spPr>
          <a:xfrm>
            <a:off x="411480" y="3429000"/>
            <a:ext cx="53035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набор загадок.</a:t>
            </a:r>
            <a:endParaRPr lang="en-US" sz="2000" dirty="0"/>
          </a:p>
          <a:p>
            <a:pPr algn="l" indent="0" marL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подбор кодов.</a:t>
            </a:r>
            <a:endParaRPr lang="en-US" sz="2000" dirty="0"/>
          </a:p>
          <a:p>
            <a:pPr algn="l" indent="0" marL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гонка по таймингам.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411480" y="4800600"/>
            <a:ext cx="5303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55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иммерсивное шоу, в котором ты — не участник, а часть истории.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/>
        </p:spPr>
      </p:sp>
      <p:pic>
        <p:nvPicPr>
          <p:cNvPr id="3" name="Image 0" descr="/home/user/workspace/pptx_imgs/actor_mas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347472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560320" y="0"/>
            <a:ext cx="1005840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pic>
        <p:nvPicPr>
          <p:cNvPr id="5" name="Image 1" descr="/home/user/workspace/pptx_imgs/red_actress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749040" y="0"/>
            <a:ext cx="3200400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3749040" y="0"/>
            <a:ext cx="640080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6400800" y="0"/>
            <a:ext cx="640080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7223760" y="4114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7223760" y="850392"/>
            <a:ext cx="45720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3+ профессиональных</a:t>
            </a:r>
            <a:endParaRPr lang="en-US" sz="3200" dirty="0"/>
          </a:p>
          <a:p>
            <a:pPr algn="l" indent="0" marL="0">
              <a:lnSpc>
                <a:spcPct val="118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актёра в каждом шоу</a:t>
            </a:r>
            <a:endParaRPr lang="en-US" sz="3200" dirty="0"/>
          </a:p>
        </p:txBody>
      </p:sp>
      <p:sp>
        <p:nvSpPr>
          <p:cNvPr id="10" name="Shape 6"/>
          <p:cNvSpPr/>
          <p:nvPr/>
        </p:nvSpPr>
        <p:spPr>
          <a:xfrm>
            <a:off x="7223760" y="2788920"/>
            <a:ext cx="146304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1" name="Text 7"/>
          <p:cNvSpPr/>
          <p:nvPr/>
        </p:nvSpPr>
        <p:spPr>
          <a:xfrm>
            <a:off x="7223760" y="2944368"/>
            <a:ext cx="457200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аниматоры, не ведущие. Настоящие актёры, умеющие создавать страх, драму, юмор и напряжение — до самого конца.</a:t>
            </a:r>
            <a:endParaRPr lang="en-US" sz="1500" dirty="0"/>
          </a:p>
          <a:p>
            <a:pPr algn="l" indent="0" marL="0">
              <a:lnSpc>
                <a:spcPct val="155000"/>
              </a:lnSpc>
              <a:buNone/>
            </a:pPr>
            <a:endParaRPr lang="en-US" sz="1500" dirty="0"/>
          </a:p>
          <a:p>
            <a:pPr algn="l" indent="0" marL="0">
              <a:lnSpc>
                <a:spcPct val="155000"/>
              </a:lnSpc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Они не ведут. Они существуют в этом мире. И втянут тебя туда же.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223760" y="566928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300" b="1" dirty="0">
                <a:solidFill>
                  <a:srgbClr val="0D8A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Минимум 3 актёра в каждом сценарии — они всегда в роли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pptx_imgs/horror_group_brigh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3200400"/>
            <a:ext cx="6858000" cy="3657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1148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858000" y="411480"/>
            <a:ext cx="49377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не в комнате.</a:t>
            </a:r>
            <a:endParaRPr lang="en-US" sz="26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в целом мире.</a:t>
            </a:r>
            <a:endParaRPr lang="en-US" sz="2600" dirty="0"/>
          </a:p>
        </p:txBody>
      </p:sp>
      <p:sp>
        <p:nvSpPr>
          <p:cNvPr id="7" name="Shape 4"/>
          <p:cNvSpPr/>
          <p:nvPr/>
        </p:nvSpPr>
        <p:spPr>
          <a:xfrm>
            <a:off x="6858000" y="1691640"/>
            <a:ext cx="182880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0" y="1874520"/>
            <a:ext cx="4937760" cy="429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Город-призрак.</a:t>
            </a: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Лаборатория. Заброшенный госпиталь.</a:t>
            </a: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Мрачный бар.</a:t>
            </a: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Ты движешься, бежишь, выбираешь.</a:t>
            </a: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endParaRPr lang="en-US" sz="15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Никаких «следующих этапов» — только жизнь в сюжете.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11480" y="3383280"/>
            <a:ext cx="59436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</a:t>
            </a:r>
            <a:endParaRPr lang="en-US" sz="11200" dirty="0"/>
          </a:p>
        </p:txBody>
      </p:sp>
      <p:sp>
        <p:nvSpPr>
          <p:cNvPr id="10" name="Text 7"/>
          <p:cNvSpPr/>
          <p:nvPr/>
        </p:nvSpPr>
        <p:spPr>
          <a:xfrm>
            <a:off x="411480" y="5394960"/>
            <a:ext cx="5943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D8A9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КВ. М. ДЕКОРАЦИЙ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1414"/>
          </a:solidFill>
          <a:ln/>
        </p:spPr>
      </p:sp>
      <p:pic>
        <p:nvPicPr>
          <p:cNvPr id="3" name="Image 0" descr="/home/user/workspace/pptx_imgs/fairy_du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046720" y="0"/>
            <a:ext cx="4142232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046720" y="0"/>
            <a:ext cx="4142232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8046720" y="0"/>
            <a:ext cx="1280160" cy="6858000"/>
          </a:xfrm>
          <a:prstGeom prst="rect">
            <a:avLst/>
          </a:prstGeom>
          <a:solidFill>
            <a:srgbClr val="141414">
              <a:alpha val="82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11480" y="41148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11480" y="822960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в цифрах</a:t>
            </a:r>
            <a:endParaRPr lang="en-US" sz="3400" dirty="0"/>
          </a:p>
        </p:txBody>
      </p:sp>
      <p:sp>
        <p:nvSpPr>
          <p:cNvPr id="8" name="Shape 5"/>
          <p:cNvSpPr/>
          <p:nvPr/>
        </p:nvSpPr>
        <p:spPr>
          <a:xfrm>
            <a:off x="411480" y="1664208"/>
            <a:ext cx="11365992" cy="32004"/>
          </a:xfrm>
          <a:prstGeom prst="rect">
            <a:avLst/>
          </a:prstGeom>
          <a:solidFill>
            <a:srgbClr val="2A2A2A"/>
          </a:solidFill>
          <a:ln/>
        </p:spPr>
      </p:sp>
      <p:sp>
        <p:nvSpPr>
          <p:cNvPr id="9" name="Shape 6"/>
          <p:cNvSpPr/>
          <p:nvPr/>
        </p:nvSpPr>
        <p:spPr>
          <a:xfrm>
            <a:off x="411480" y="1874520"/>
            <a:ext cx="2185416" cy="2103120"/>
          </a:xfrm>
          <a:prstGeom prst="rect">
            <a:avLst/>
          </a:prstGeom>
          <a:solidFill>
            <a:srgbClr val="1C1C1C"/>
          </a:solidFill>
          <a:ln w="12700">
            <a:solidFill>
              <a:srgbClr val="282828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11480" y="1874520"/>
            <a:ext cx="2185416" cy="59436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1" name="Text 8"/>
          <p:cNvSpPr/>
          <p:nvPr/>
        </p:nvSpPr>
        <p:spPr>
          <a:xfrm>
            <a:off x="411480" y="2103120"/>
            <a:ext cx="21854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5.0</a:t>
            </a:r>
            <a:endParaRPr lang="en-US" sz="4400" dirty="0"/>
          </a:p>
        </p:txBody>
      </p:sp>
      <p:sp>
        <p:nvSpPr>
          <p:cNvPr id="12" name="Text 9"/>
          <p:cNvSpPr/>
          <p:nvPr/>
        </p:nvSpPr>
        <p:spPr>
          <a:xfrm>
            <a:off x="502920" y="3081528"/>
            <a:ext cx="200253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Рейтинг</a:t>
            </a:r>
            <a:endParaRPr lang="en-US" sz="12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Яндекс / 2ГИС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2706624" y="1874520"/>
            <a:ext cx="2185416" cy="2103120"/>
          </a:xfrm>
          <a:prstGeom prst="rect">
            <a:avLst/>
          </a:prstGeom>
          <a:solidFill>
            <a:srgbClr val="1C1C1C"/>
          </a:solidFill>
          <a:ln w="12700">
            <a:solidFill>
              <a:srgbClr val="282828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706624" y="1874520"/>
            <a:ext cx="2185416" cy="59436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5" name="Text 12"/>
          <p:cNvSpPr/>
          <p:nvPr/>
        </p:nvSpPr>
        <p:spPr>
          <a:xfrm>
            <a:off x="2706624" y="2103120"/>
            <a:ext cx="21854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199+</a:t>
            </a:r>
            <a:endParaRPr lang="en-US" sz="4400" dirty="0"/>
          </a:p>
        </p:txBody>
      </p:sp>
      <p:sp>
        <p:nvSpPr>
          <p:cNvPr id="16" name="Text 13"/>
          <p:cNvSpPr/>
          <p:nvPr/>
        </p:nvSpPr>
        <p:spPr>
          <a:xfrm>
            <a:off x="2798064" y="3081528"/>
            <a:ext cx="200253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Отзывов</a:t>
            </a:r>
            <a:endParaRPr lang="en-US" sz="12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Яндексе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001768" y="1874520"/>
            <a:ext cx="2185416" cy="2103120"/>
          </a:xfrm>
          <a:prstGeom prst="rect">
            <a:avLst/>
          </a:prstGeom>
          <a:solidFill>
            <a:srgbClr val="1C1C1C"/>
          </a:solidFill>
          <a:ln w="12700">
            <a:solidFill>
              <a:srgbClr val="282828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5001768" y="1874520"/>
            <a:ext cx="2185416" cy="59436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9" name="Text 16"/>
          <p:cNvSpPr/>
          <p:nvPr/>
        </p:nvSpPr>
        <p:spPr>
          <a:xfrm>
            <a:off x="5001768" y="2103120"/>
            <a:ext cx="21854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400" dirty="0"/>
          </a:p>
        </p:txBody>
      </p:sp>
      <p:sp>
        <p:nvSpPr>
          <p:cNvPr id="20" name="Text 17"/>
          <p:cNvSpPr/>
          <p:nvPr/>
        </p:nvSpPr>
        <p:spPr>
          <a:xfrm>
            <a:off x="5093208" y="3081528"/>
            <a:ext cx="200253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Авторских</a:t>
            </a:r>
            <a:endParaRPr lang="en-US" sz="12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сценариев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7296912" y="1874520"/>
            <a:ext cx="2185416" cy="2103120"/>
          </a:xfrm>
          <a:prstGeom prst="rect">
            <a:avLst/>
          </a:prstGeom>
          <a:solidFill>
            <a:srgbClr val="1C1C1C"/>
          </a:solidFill>
          <a:ln w="12700">
            <a:solidFill>
              <a:srgbClr val="282828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7296912" y="1874520"/>
            <a:ext cx="2185416" cy="59436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23" name="Text 20"/>
          <p:cNvSpPr/>
          <p:nvPr/>
        </p:nvSpPr>
        <p:spPr>
          <a:xfrm>
            <a:off x="7296912" y="2103120"/>
            <a:ext cx="21854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</a:t>
            </a:r>
            <a:endParaRPr lang="en-US" sz="4400" dirty="0"/>
          </a:p>
        </p:txBody>
      </p:sp>
      <p:sp>
        <p:nvSpPr>
          <p:cNvPr id="24" name="Text 21"/>
          <p:cNvSpPr/>
          <p:nvPr/>
        </p:nvSpPr>
        <p:spPr>
          <a:xfrm>
            <a:off x="7388352" y="3081528"/>
            <a:ext cx="200253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кв. м</a:t>
            </a:r>
            <a:endParaRPr lang="en-US" sz="12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игровой площади</a:t>
            </a:r>
            <a:endParaRPr lang="en-US" sz="1250" dirty="0"/>
          </a:p>
        </p:txBody>
      </p:sp>
      <p:sp>
        <p:nvSpPr>
          <p:cNvPr id="25" name="Shape 22"/>
          <p:cNvSpPr/>
          <p:nvPr/>
        </p:nvSpPr>
        <p:spPr>
          <a:xfrm>
            <a:off x="9592056" y="1874520"/>
            <a:ext cx="2185416" cy="2103120"/>
          </a:xfrm>
          <a:prstGeom prst="rect">
            <a:avLst/>
          </a:prstGeom>
          <a:solidFill>
            <a:srgbClr val="1C1C1C"/>
          </a:solidFill>
          <a:ln w="12700">
            <a:solidFill>
              <a:srgbClr val="282828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9592056" y="1874520"/>
            <a:ext cx="2185416" cy="59436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27" name="Text 24"/>
          <p:cNvSpPr/>
          <p:nvPr/>
        </p:nvSpPr>
        <p:spPr>
          <a:xfrm>
            <a:off x="9592056" y="2103120"/>
            <a:ext cx="21854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5–30</a:t>
            </a:r>
            <a:endParaRPr lang="en-US" sz="4400" dirty="0"/>
          </a:p>
        </p:txBody>
      </p:sp>
      <p:sp>
        <p:nvSpPr>
          <p:cNvPr id="28" name="Text 25"/>
          <p:cNvSpPr/>
          <p:nvPr/>
        </p:nvSpPr>
        <p:spPr>
          <a:xfrm>
            <a:off x="9683496" y="3081528"/>
            <a:ext cx="200253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Участников</a:t>
            </a:r>
            <a:endParaRPr lang="en-US" sz="12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сеанс</a:t>
            </a:r>
            <a:endParaRPr lang="en-US" sz="1250" dirty="0"/>
          </a:p>
        </p:txBody>
      </p:sp>
      <p:sp>
        <p:nvSpPr>
          <p:cNvPr id="29" name="Shape 26"/>
          <p:cNvSpPr/>
          <p:nvPr/>
        </p:nvSpPr>
        <p:spPr>
          <a:xfrm>
            <a:off x="411480" y="4160520"/>
            <a:ext cx="11365992" cy="32004"/>
          </a:xfrm>
          <a:prstGeom prst="rect">
            <a:avLst/>
          </a:prstGeom>
          <a:solidFill>
            <a:srgbClr val="2A2A2A"/>
          </a:solidFill>
          <a:ln/>
        </p:spPr>
      </p:sp>
      <p:sp>
        <p:nvSpPr>
          <p:cNvPr id="30" name="Shape 27"/>
          <p:cNvSpPr/>
          <p:nvPr/>
        </p:nvSpPr>
        <p:spPr>
          <a:xfrm>
            <a:off x="411480" y="4315968"/>
            <a:ext cx="11365992" cy="420624"/>
          </a:xfrm>
          <a:prstGeom prst="rect">
            <a:avLst/>
          </a:prstGeom>
          <a:solidFill>
            <a:srgbClr val="191919"/>
          </a:solidFill>
          <a:ln/>
        </p:spPr>
      </p:sp>
      <p:sp>
        <p:nvSpPr>
          <p:cNvPr id="31" name="Text 28"/>
          <p:cNvSpPr/>
          <p:nvPr/>
        </p:nvSpPr>
        <p:spPr>
          <a:xfrm>
            <a:off x="548640" y="4361688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Средний чек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3611880" y="4361688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2 000–2 500 ₽ с человека</a:t>
            </a:r>
            <a:endParaRPr lang="en-US" sz="1250" dirty="0"/>
          </a:p>
        </p:txBody>
      </p:sp>
      <p:sp>
        <p:nvSpPr>
          <p:cNvPr id="33" name="Shape 30"/>
          <p:cNvSpPr/>
          <p:nvPr/>
        </p:nvSpPr>
        <p:spPr>
          <a:xfrm>
            <a:off x="411480" y="4791456"/>
            <a:ext cx="11365992" cy="420624"/>
          </a:xfrm>
          <a:prstGeom prst="rect">
            <a:avLst/>
          </a:prstGeom>
          <a:solidFill>
            <a:srgbClr val="1E1E1E"/>
          </a:solidFill>
          <a:ln/>
        </p:spPr>
      </p:sp>
      <p:sp>
        <p:nvSpPr>
          <p:cNvPr id="34" name="Text 31"/>
          <p:cNvSpPr/>
          <p:nvPr/>
        </p:nvSpPr>
        <p:spPr>
          <a:xfrm>
            <a:off x="548640" y="483717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Режим работы</a:t>
            </a:r>
            <a:endParaRPr lang="en-US" sz="1250" dirty="0"/>
          </a:p>
        </p:txBody>
      </p:sp>
      <p:sp>
        <p:nvSpPr>
          <p:cNvPr id="35" name="Text 32"/>
          <p:cNvSpPr/>
          <p:nvPr/>
        </p:nvSpPr>
        <p:spPr>
          <a:xfrm>
            <a:off x="3611880" y="4837176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Ежедневно, 12:00–00:00</a:t>
            </a:r>
            <a:endParaRPr lang="en-US" sz="1250" dirty="0"/>
          </a:p>
        </p:txBody>
      </p:sp>
      <p:sp>
        <p:nvSpPr>
          <p:cNvPr id="36" name="Shape 33"/>
          <p:cNvSpPr/>
          <p:nvPr/>
        </p:nvSpPr>
        <p:spPr>
          <a:xfrm>
            <a:off x="411480" y="5266944"/>
            <a:ext cx="11365992" cy="420624"/>
          </a:xfrm>
          <a:prstGeom prst="rect">
            <a:avLst/>
          </a:prstGeom>
          <a:solidFill>
            <a:srgbClr val="191919"/>
          </a:solidFill>
          <a:ln/>
        </p:spPr>
      </p:sp>
      <p:sp>
        <p:nvSpPr>
          <p:cNvPr id="37" name="Text 34"/>
          <p:cNvSpPr/>
          <p:nvPr/>
        </p:nvSpPr>
        <p:spPr>
          <a:xfrm>
            <a:off x="548640" y="5312664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Рейтинг</a:t>
            </a:r>
            <a:endParaRPr lang="en-US" sz="1250" dirty="0"/>
          </a:p>
        </p:txBody>
      </p:sp>
      <p:sp>
        <p:nvSpPr>
          <p:cNvPr id="38" name="Text 35"/>
          <p:cNvSpPr/>
          <p:nvPr/>
        </p:nvSpPr>
        <p:spPr>
          <a:xfrm>
            <a:off x="3611880" y="5312664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5.0 на Яндексе и 2ГИС — без единой оценки ниже</a:t>
            </a:r>
            <a:endParaRPr lang="en-US" sz="1250" dirty="0"/>
          </a:p>
        </p:txBody>
      </p:sp>
      <p:sp>
        <p:nvSpPr>
          <p:cNvPr id="39" name="Shape 36"/>
          <p:cNvSpPr/>
          <p:nvPr/>
        </p:nvSpPr>
        <p:spPr>
          <a:xfrm>
            <a:off x="411480" y="5742432"/>
            <a:ext cx="11365992" cy="420624"/>
          </a:xfrm>
          <a:prstGeom prst="rect">
            <a:avLst/>
          </a:prstGeom>
          <a:solidFill>
            <a:srgbClr val="1E1E1E"/>
          </a:solidFill>
          <a:ln/>
        </p:spPr>
      </p:sp>
      <p:sp>
        <p:nvSpPr>
          <p:cNvPr id="40" name="Text 37"/>
          <p:cNvSpPr/>
          <p:nvPr/>
        </p:nvSpPr>
        <p:spPr>
          <a:xfrm>
            <a:off x="548640" y="5788152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Конкурентная среда</a:t>
            </a:r>
            <a:endParaRPr lang="en-US" sz="1250" dirty="0"/>
          </a:p>
        </p:txBody>
      </p:sp>
      <p:sp>
        <p:nvSpPr>
          <p:cNvPr id="41" name="Text 38"/>
          <p:cNvSpPr/>
          <p:nvPr/>
        </p:nvSpPr>
        <p:spPr>
          <a:xfrm>
            <a:off x="3611880" y="5788152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Единственный иммерсивный перформанс в Калининграде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1414"/>
          </a:solidFill>
          <a:ln/>
        </p:spPr>
      </p:sp>
      <p:pic>
        <p:nvPicPr>
          <p:cNvPr id="3" name="Image 0" descr="/home/user/workspace/pptx_imgs/monk_brigh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283464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283464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2834640" cy="502920"/>
          </a:xfrm>
          <a:prstGeom prst="rect">
            <a:avLst/>
          </a:prstGeom>
          <a:solidFill>
            <a:srgbClr val="141414">
              <a:alpha val="95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2194560" y="0"/>
            <a:ext cx="640080" cy="6858000"/>
          </a:xfrm>
          <a:prstGeom prst="rect">
            <a:avLst/>
          </a:prstGeom>
          <a:solidFill>
            <a:srgbClr val="141414">
              <a:alpha val="8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017520" y="411480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3017520" y="841248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авторских сценариев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3017520" y="1600200"/>
            <a:ext cx="3566160" cy="3657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0" name="Text 7"/>
          <p:cNvSpPr/>
          <p:nvPr/>
        </p:nvSpPr>
        <p:spPr>
          <a:xfrm>
            <a:off x="3108960" y="16002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6629400" y="1600200"/>
            <a:ext cx="2194560" cy="3657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2" name="Text 9"/>
          <p:cNvSpPr/>
          <p:nvPr/>
        </p:nvSpPr>
        <p:spPr>
          <a:xfrm>
            <a:off x="6720840" y="160020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8869680" y="1600200"/>
            <a:ext cx="1554480" cy="3657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4" name="Text 11"/>
          <p:cNvSpPr/>
          <p:nvPr/>
        </p:nvSpPr>
        <p:spPr>
          <a:xfrm>
            <a:off x="8961120" y="160020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10469880" y="1600200"/>
            <a:ext cx="1371600" cy="3657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6" name="Text 13"/>
          <p:cNvSpPr/>
          <p:nvPr/>
        </p:nvSpPr>
        <p:spPr>
          <a:xfrm>
            <a:off x="10561320" y="160020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3017520" y="1965960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18" name="Text 15"/>
          <p:cNvSpPr/>
          <p:nvPr/>
        </p:nvSpPr>
        <p:spPr>
          <a:xfrm>
            <a:off x="3108960" y="1984248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Тайна проклятого дома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720840" y="1984248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Мистика · Сказка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8961120" y="1984248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4–8 чел.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10561320" y="1984248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3017520" y="2386584"/>
            <a:ext cx="8823960" cy="420624"/>
          </a:xfrm>
          <a:prstGeom prst="rect">
            <a:avLst/>
          </a:prstGeom>
          <a:solidFill>
            <a:srgbClr val="202020"/>
          </a:solidFill>
          <a:ln/>
        </p:spPr>
      </p:sp>
      <p:sp>
        <p:nvSpPr>
          <p:cNvPr id="23" name="Text 20"/>
          <p:cNvSpPr/>
          <p:nvPr/>
        </p:nvSpPr>
        <p:spPr>
          <a:xfrm>
            <a:off x="3108960" y="2404872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Приют: Чужая игра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6720840" y="2404872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Мистика · Детектив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8961120" y="2404872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4–8 чел.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10561320" y="2404872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3017520" y="2807208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28" name="Text 25"/>
          <p:cNvSpPr/>
          <p:nvPr/>
        </p:nvSpPr>
        <p:spPr>
          <a:xfrm>
            <a:off x="3108960" y="2825496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заката до рассвета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6720840" y="2825496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Корпоратив · Развлечение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8961120" y="2825496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10–18 чел.</a:t>
            </a:r>
            <a:endParaRPr lang="en-US" sz="1150" dirty="0"/>
          </a:p>
        </p:txBody>
      </p:sp>
      <p:sp>
        <p:nvSpPr>
          <p:cNvPr id="31" name="Text 28"/>
          <p:cNvSpPr/>
          <p:nvPr/>
        </p:nvSpPr>
        <p:spPr>
          <a:xfrm>
            <a:off x="10561320" y="2825496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120+ мин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3017520" y="3227832"/>
            <a:ext cx="8823960" cy="420624"/>
          </a:xfrm>
          <a:prstGeom prst="rect">
            <a:avLst/>
          </a:prstGeom>
          <a:solidFill>
            <a:srgbClr val="202020"/>
          </a:solidFill>
          <a:ln/>
        </p:spPr>
      </p:sp>
      <p:sp>
        <p:nvSpPr>
          <p:cNvPr id="33" name="Text 30"/>
          <p:cNvSpPr/>
          <p:nvPr/>
        </p:nvSpPr>
        <p:spPr>
          <a:xfrm>
            <a:off x="3108960" y="3246120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Запретная Зона. Начало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6720840" y="324612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Хоррор · Выживание</a:t>
            </a:r>
            <a:endParaRPr lang="en-US" sz="1150" dirty="0"/>
          </a:p>
        </p:txBody>
      </p:sp>
      <p:sp>
        <p:nvSpPr>
          <p:cNvPr id="35" name="Text 32"/>
          <p:cNvSpPr/>
          <p:nvPr/>
        </p:nvSpPr>
        <p:spPr>
          <a:xfrm>
            <a:off x="8961120" y="3246120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4–16 чел.</a:t>
            </a:r>
            <a:endParaRPr lang="en-US" sz="1150" dirty="0"/>
          </a:p>
        </p:txBody>
      </p:sp>
      <p:sp>
        <p:nvSpPr>
          <p:cNvPr id="36" name="Text 33"/>
          <p:cNvSpPr/>
          <p:nvPr/>
        </p:nvSpPr>
        <p:spPr>
          <a:xfrm>
            <a:off x="10561320" y="3246120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3017520" y="3648456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38" name="Text 35"/>
          <p:cNvSpPr/>
          <p:nvPr/>
        </p:nvSpPr>
        <p:spPr>
          <a:xfrm>
            <a:off x="3108960" y="3666744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Холод Изнанки</a:t>
            </a:r>
            <a:endParaRPr lang="en-US" sz="1200" dirty="0"/>
          </a:p>
        </p:txBody>
      </p:sp>
      <p:sp>
        <p:nvSpPr>
          <p:cNvPr id="39" name="Text 36"/>
          <p:cNvSpPr/>
          <p:nvPr/>
        </p:nvSpPr>
        <p:spPr>
          <a:xfrm>
            <a:off x="6720840" y="3666744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Мистический детектив</a:t>
            </a:r>
            <a:endParaRPr lang="en-US" sz="1150" dirty="0"/>
          </a:p>
        </p:txBody>
      </p:sp>
      <p:sp>
        <p:nvSpPr>
          <p:cNvPr id="40" name="Text 37"/>
          <p:cNvSpPr/>
          <p:nvPr/>
        </p:nvSpPr>
        <p:spPr>
          <a:xfrm>
            <a:off x="8961120" y="3666744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4–8 чел.</a:t>
            </a:r>
            <a:endParaRPr lang="en-US" sz="1150" dirty="0"/>
          </a:p>
        </p:txBody>
      </p:sp>
      <p:sp>
        <p:nvSpPr>
          <p:cNvPr id="41" name="Text 38"/>
          <p:cNvSpPr/>
          <p:nvPr/>
        </p:nvSpPr>
        <p:spPr>
          <a:xfrm>
            <a:off x="10561320" y="3666744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42" name="Shape 39"/>
          <p:cNvSpPr/>
          <p:nvPr/>
        </p:nvSpPr>
        <p:spPr>
          <a:xfrm>
            <a:off x="3017520" y="4069080"/>
            <a:ext cx="8823960" cy="420624"/>
          </a:xfrm>
          <a:prstGeom prst="rect">
            <a:avLst/>
          </a:prstGeom>
          <a:solidFill>
            <a:srgbClr val="202020"/>
          </a:solidFill>
          <a:ln/>
        </p:spPr>
      </p:sp>
      <p:sp>
        <p:nvSpPr>
          <p:cNvPr id="43" name="Text 40"/>
          <p:cNvSpPr/>
          <p:nvPr/>
        </p:nvSpPr>
        <p:spPr>
          <a:xfrm>
            <a:off x="3108960" y="4087368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Сайлент Хилл. Возвращение</a:t>
            </a:r>
            <a:endParaRPr lang="en-US" sz="1200" dirty="0"/>
          </a:p>
        </p:txBody>
      </p:sp>
      <p:sp>
        <p:nvSpPr>
          <p:cNvPr id="44" name="Text 41"/>
          <p:cNvSpPr/>
          <p:nvPr/>
        </p:nvSpPr>
        <p:spPr>
          <a:xfrm>
            <a:off x="6720840" y="4087368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Хоррор · Выживание</a:t>
            </a:r>
            <a:endParaRPr lang="en-US" sz="1150" dirty="0"/>
          </a:p>
        </p:txBody>
      </p:sp>
      <p:sp>
        <p:nvSpPr>
          <p:cNvPr id="45" name="Text 42"/>
          <p:cNvSpPr/>
          <p:nvPr/>
        </p:nvSpPr>
        <p:spPr>
          <a:xfrm>
            <a:off x="8961120" y="4087368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5–8 чел.</a:t>
            </a:r>
            <a:endParaRPr lang="en-US" sz="1150" dirty="0"/>
          </a:p>
        </p:txBody>
      </p:sp>
      <p:sp>
        <p:nvSpPr>
          <p:cNvPr id="46" name="Text 43"/>
          <p:cNvSpPr/>
          <p:nvPr/>
        </p:nvSpPr>
        <p:spPr>
          <a:xfrm>
            <a:off x="10561320" y="4087368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47" name="Shape 44"/>
          <p:cNvSpPr/>
          <p:nvPr/>
        </p:nvSpPr>
        <p:spPr>
          <a:xfrm>
            <a:off x="3017520" y="4489704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48" name="Text 45"/>
          <p:cNvSpPr/>
          <p:nvPr/>
        </p:nvSpPr>
        <p:spPr>
          <a:xfrm>
            <a:off x="3108960" y="4507992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грани</a:t>
            </a:r>
            <a:endParaRPr lang="en-US" sz="1200" dirty="0"/>
          </a:p>
        </p:txBody>
      </p:sp>
      <p:sp>
        <p:nvSpPr>
          <p:cNvPr id="49" name="Text 46"/>
          <p:cNvSpPr/>
          <p:nvPr/>
        </p:nvSpPr>
        <p:spPr>
          <a:xfrm>
            <a:off x="6720840" y="4507992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Психологический детектив</a:t>
            </a:r>
            <a:endParaRPr lang="en-US" sz="1150" dirty="0"/>
          </a:p>
        </p:txBody>
      </p:sp>
      <p:sp>
        <p:nvSpPr>
          <p:cNvPr id="50" name="Text 47"/>
          <p:cNvSpPr/>
          <p:nvPr/>
        </p:nvSpPr>
        <p:spPr>
          <a:xfrm>
            <a:off x="8961120" y="4507992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4–8 чел.</a:t>
            </a:r>
            <a:endParaRPr lang="en-US" sz="1150" dirty="0"/>
          </a:p>
        </p:txBody>
      </p:sp>
      <p:sp>
        <p:nvSpPr>
          <p:cNvPr id="51" name="Text 48"/>
          <p:cNvSpPr/>
          <p:nvPr/>
        </p:nvSpPr>
        <p:spPr>
          <a:xfrm>
            <a:off x="10561320" y="4507992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52" name="Shape 49"/>
          <p:cNvSpPr/>
          <p:nvPr/>
        </p:nvSpPr>
        <p:spPr>
          <a:xfrm>
            <a:off x="3017520" y="4910328"/>
            <a:ext cx="8823960" cy="420624"/>
          </a:xfrm>
          <a:prstGeom prst="rect">
            <a:avLst/>
          </a:prstGeom>
          <a:solidFill>
            <a:srgbClr val="202020"/>
          </a:solidFill>
          <a:ln/>
        </p:spPr>
      </p:sp>
      <p:sp>
        <p:nvSpPr>
          <p:cNvPr id="53" name="Text 50"/>
          <p:cNvSpPr/>
          <p:nvPr/>
        </p:nvSpPr>
        <p:spPr>
          <a:xfrm>
            <a:off x="3108960" y="4928616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Закрыто — входите</a:t>
            </a:r>
            <a:endParaRPr lang="en-US" sz="1200" dirty="0"/>
          </a:p>
        </p:txBody>
      </p:sp>
      <p:sp>
        <p:nvSpPr>
          <p:cNvPr id="54" name="Text 51"/>
          <p:cNvSpPr/>
          <p:nvPr/>
        </p:nvSpPr>
        <p:spPr>
          <a:xfrm>
            <a:off x="6720840" y="4928616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Психологический детектив</a:t>
            </a:r>
            <a:endParaRPr lang="en-US" sz="1150" dirty="0"/>
          </a:p>
        </p:txBody>
      </p:sp>
      <p:sp>
        <p:nvSpPr>
          <p:cNvPr id="55" name="Text 52"/>
          <p:cNvSpPr/>
          <p:nvPr/>
        </p:nvSpPr>
        <p:spPr>
          <a:xfrm>
            <a:off x="8961120" y="4928616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5–8 чел.</a:t>
            </a:r>
            <a:endParaRPr lang="en-US" sz="1150" dirty="0"/>
          </a:p>
        </p:txBody>
      </p:sp>
      <p:sp>
        <p:nvSpPr>
          <p:cNvPr id="56" name="Text 53"/>
          <p:cNvSpPr/>
          <p:nvPr/>
        </p:nvSpPr>
        <p:spPr>
          <a:xfrm>
            <a:off x="10561320" y="4928616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57" name="Shape 54"/>
          <p:cNvSpPr/>
          <p:nvPr/>
        </p:nvSpPr>
        <p:spPr>
          <a:xfrm>
            <a:off x="3017520" y="5330952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58" name="Text 55"/>
          <p:cNvSpPr/>
          <p:nvPr/>
        </p:nvSpPr>
        <p:spPr>
          <a:xfrm>
            <a:off x="3108960" y="5349240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Вышибалы</a:t>
            </a:r>
            <a:endParaRPr lang="en-US" sz="1200" dirty="0"/>
          </a:p>
        </p:txBody>
      </p:sp>
      <p:sp>
        <p:nvSpPr>
          <p:cNvPr id="59" name="Text 56"/>
          <p:cNvSpPr/>
          <p:nvPr/>
        </p:nvSpPr>
        <p:spPr>
          <a:xfrm>
            <a:off x="6720840" y="534924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Хоррор · Выживание</a:t>
            </a:r>
            <a:endParaRPr lang="en-US" sz="1150" dirty="0"/>
          </a:p>
        </p:txBody>
      </p:sp>
      <p:sp>
        <p:nvSpPr>
          <p:cNvPr id="60" name="Text 57"/>
          <p:cNvSpPr/>
          <p:nvPr/>
        </p:nvSpPr>
        <p:spPr>
          <a:xfrm>
            <a:off x="8961120" y="5349240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5–8 чел.</a:t>
            </a:r>
            <a:endParaRPr lang="en-US" sz="1150" dirty="0"/>
          </a:p>
        </p:txBody>
      </p:sp>
      <p:sp>
        <p:nvSpPr>
          <p:cNvPr id="61" name="Text 58"/>
          <p:cNvSpPr/>
          <p:nvPr/>
        </p:nvSpPr>
        <p:spPr>
          <a:xfrm>
            <a:off x="10561320" y="5349240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62" name="Shape 59"/>
          <p:cNvSpPr/>
          <p:nvPr/>
        </p:nvSpPr>
        <p:spPr>
          <a:xfrm>
            <a:off x="3017520" y="5751576"/>
            <a:ext cx="8823960" cy="420624"/>
          </a:xfrm>
          <a:prstGeom prst="rect">
            <a:avLst/>
          </a:prstGeom>
          <a:solidFill>
            <a:srgbClr val="202020"/>
          </a:solidFill>
          <a:ln/>
        </p:spPr>
      </p:sp>
      <p:sp>
        <p:nvSpPr>
          <p:cNvPr id="63" name="Text 60"/>
          <p:cNvSpPr/>
          <p:nvPr/>
        </p:nvSpPr>
        <p:spPr>
          <a:xfrm>
            <a:off x="3108960" y="5769864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 тебя вижу</a:t>
            </a:r>
            <a:endParaRPr lang="en-US" sz="1200" dirty="0"/>
          </a:p>
        </p:txBody>
      </p:sp>
      <p:sp>
        <p:nvSpPr>
          <p:cNvPr id="64" name="Text 61"/>
          <p:cNvSpPr/>
          <p:nvPr/>
        </p:nvSpPr>
        <p:spPr>
          <a:xfrm>
            <a:off x="6720840" y="5769864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Хоррор · Выживание</a:t>
            </a:r>
            <a:endParaRPr lang="en-US" sz="1150" dirty="0"/>
          </a:p>
        </p:txBody>
      </p:sp>
      <p:sp>
        <p:nvSpPr>
          <p:cNvPr id="65" name="Text 62"/>
          <p:cNvSpPr/>
          <p:nvPr/>
        </p:nvSpPr>
        <p:spPr>
          <a:xfrm>
            <a:off x="8961120" y="5769864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5–8 чел.</a:t>
            </a:r>
            <a:endParaRPr lang="en-US" sz="1150" dirty="0"/>
          </a:p>
        </p:txBody>
      </p:sp>
      <p:sp>
        <p:nvSpPr>
          <p:cNvPr id="66" name="Text 63"/>
          <p:cNvSpPr/>
          <p:nvPr/>
        </p:nvSpPr>
        <p:spPr>
          <a:xfrm>
            <a:off x="10561320" y="5769864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  <p:sp>
        <p:nvSpPr>
          <p:cNvPr id="67" name="Shape 64"/>
          <p:cNvSpPr/>
          <p:nvPr/>
        </p:nvSpPr>
        <p:spPr>
          <a:xfrm>
            <a:off x="3017520" y="6172200"/>
            <a:ext cx="8823960" cy="420624"/>
          </a:xfrm>
          <a:prstGeom prst="rect">
            <a:avLst/>
          </a:prstGeom>
          <a:solidFill>
            <a:srgbClr val="181818"/>
          </a:solidFill>
          <a:ln/>
        </p:spPr>
      </p:sp>
      <p:sp>
        <p:nvSpPr>
          <p:cNvPr id="68" name="Text 65"/>
          <p:cNvSpPr/>
          <p:nvPr/>
        </p:nvSpPr>
        <p:spPr>
          <a:xfrm>
            <a:off x="3108960" y="6190488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Ужасающий</a:t>
            </a:r>
            <a:endParaRPr lang="en-US" sz="1200" dirty="0"/>
          </a:p>
        </p:txBody>
      </p:sp>
      <p:sp>
        <p:nvSpPr>
          <p:cNvPr id="69" name="Text 66"/>
          <p:cNvSpPr/>
          <p:nvPr/>
        </p:nvSpPr>
        <p:spPr>
          <a:xfrm>
            <a:off x="6720840" y="6190488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Хоррор · Выживание</a:t>
            </a:r>
            <a:endParaRPr lang="en-US" sz="1150" dirty="0"/>
          </a:p>
        </p:txBody>
      </p:sp>
      <p:sp>
        <p:nvSpPr>
          <p:cNvPr id="70" name="Text 67"/>
          <p:cNvSpPr/>
          <p:nvPr/>
        </p:nvSpPr>
        <p:spPr>
          <a:xfrm>
            <a:off x="8961120" y="6190488"/>
            <a:ext cx="14447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5–8 чел.</a:t>
            </a:r>
            <a:endParaRPr lang="en-US" sz="1150" dirty="0"/>
          </a:p>
        </p:txBody>
      </p:sp>
      <p:sp>
        <p:nvSpPr>
          <p:cNvPr id="71" name="Text 68"/>
          <p:cNvSpPr/>
          <p:nvPr/>
        </p:nvSpPr>
        <p:spPr>
          <a:xfrm>
            <a:off x="10561320" y="6190488"/>
            <a:ext cx="12618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60–90 мин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/>
        </p:spPr>
      </p:sp>
      <p:pic>
        <p:nvPicPr>
          <p:cNvPr id="3" name="Image 0" descr="/home/user/workspace/pptx_imgs/actors_stair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675120" y="0"/>
            <a:ext cx="5513832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675120" y="0"/>
            <a:ext cx="551383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675120" y="0"/>
            <a:ext cx="1097280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11480" y="411480"/>
            <a:ext cx="5943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ПРОДАЖУ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11480" y="850392"/>
            <a:ext cx="603504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бизнес</a:t>
            </a:r>
            <a:endParaRPr lang="en-US" sz="3600" dirty="0"/>
          </a:p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ключ</a:t>
            </a:r>
            <a:endParaRPr lang="en-US" sz="3600" dirty="0"/>
          </a:p>
        </p:txBody>
      </p:sp>
      <p:sp>
        <p:nvSpPr>
          <p:cNvPr id="8" name="Shape 5"/>
          <p:cNvSpPr/>
          <p:nvPr/>
        </p:nvSpPr>
        <p:spPr>
          <a:xfrm>
            <a:off x="411480" y="2011680"/>
            <a:ext cx="201168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9" name="Shape 6"/>
          <p:cNvSpPr/>
          <p:nvPr/>
        </p:nvSpPr>
        <p:spPr>
          <a:xfrm>
            <a:off x="411480" y="2350008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0" name="Text 7"/>
          <p:cNvSpPr/>
          <p:nvPr/>
        </p:nvSpPr>
        <p:spPr>
          <a:xfrm>
            <a:off x="640080" y="2194560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авторских сценариев с режиссёрской документацией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411480" y="2880360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724912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Весь реквизит, декорации, костюмы, оборудование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11480" y="3410712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3255264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Сайт anti-quest.ru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411480" y="3941064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6" name="Text 13"/>
          <p:cNvSpPr/>
          <p:nvPr/>
        </p:nvSpPr>
        <p:spPr>
          <a:xfrm>
            <a:off x="640080" y="3785616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Соцсети: ВКонтакте, Telegram, Instagram, TikTok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11480" y="4471416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18" name="Text 15"/>
          <p:cNvSpPr/>
          <p:nvPr/>
        </p:nvSpPr>
        <p:spPr>
          <a:xfrm>
            <a:off x="640080" y="4315968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Карточки Яндекс (5.0 / 199 отзывов) и 2ГИС (5.0 / 85 отзывов)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411480" y="5001768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20" name="Text 17"/>
          <p:cNvSpPr/>
          <p:nvPr/>
        </p:nvSpPr>
        <p:spPr>
          <a:xfrm>
            <a:off x="640080" y="4846320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Наработанная клиентская база и история бронирований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411480" y="5532120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" y="5376672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Договорённости с площадкой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411480" y="6062472"/>
            <a:ext cx="82296" cy="82296"/>
          </a:xfrm>
          <a:prstGeom prst="ellipse">
            <a:avLst/>
          </a:prstGeom>
          <a:solidFill>
            <a:srgbClr val="01696F"/>
          </a:solidFill>
          <a:ln/>
        </p:spPr>
      </p:sp>
      <p:sp>
        <p:nvSpPr>
          <p:cNvPr id="24" name="Text 21"/>
          <p:cNvSpPr/>
          <p:nvPr/>
        </p:nvSpPr>
        <p:spPr>
          <a:xfrm>
            <a:off x="640080" y="5907024"/>
            <a:ext cx="5852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Период сопровождения — по договорённости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1414"/>
          </a:solidFill>
          <a:ln/>
        </p:spPr>
      </p:sp>
      <p:pic>
        <p:nvPicPr>
          <p:cNvPr id="3" name="Image 0" descr="/home/user/workspace/pptx_imgs/horror_group_brigh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393192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393192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108960" y="0"/>
            <a:ext cx="822960" cy="6858000"/>
          </a:xfrm>
          <a:prstGeom prst="rect">
            <a:avLst/>
          </a:prstGeom>
          <a:solidFill>
            <a:srgbClr val="141414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251960" y="411480"/>
            <a:ext cx="7498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ДОХОДНОСТЬ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251960" y="841248"/>
            <a:ext cx="74980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</a:t>
            </a:r>
            <a:endParaRPr lang="en-US" sz="3000" dirty="0"/>
          </a:p>
          <a:p>
            <a:pPr algn="l" indent="0" marL="0">
              <a:lnSpc>
                <a:spcPct val="118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выручки</a:t>
            </a:r>
            <a:endParaRPr lang="en-US" sz="3000" dirty="0"/>
          </a:p>
        </p:txBody>
      </p:sp>
      <p:sp>
        <p:nvSpPr>
          <p:cNvPr id="8" name="Shape 5"/>
          <p:cNvSpPr/>
          <p:nvPr/>
        </p:nvSpPr>
        <p:spPr>
          <a:xfrm>
            <a:off x="4251960" y="2084832"/>
            <a:ext cx="7498080" cy="4114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9" name="Shape 6"/>
          <p:cNvSpPr/>
          <p:nvPr/>
        </p:nvSpPr>
        <p:spPr>
          <a:xfrm>
            <a:off x="4251960" y="2148840"/>
            <a:ext cx="7498080" cy="82296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251960" y="2148840"/>
            <a:ext cx="54864" cy="8229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1" name="Text 8"/>
          <p:cNvSpPr/>
          <p:nvPr/>
        </p:nvSpPr>
        <p:spPr>
          <a:xfrm>
            <a:off x="4453128" y="2240280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шоу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453128" y="2569464"/>
            <a:ext cx="7223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Организация перформансов на внешних площадках и корпоративах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251960" y="3063240"/>
            <a:ext cx="7498080" cy="82296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251960" y="3063240"/>
            <a:ext cx="54864" cy="8229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5" name="Text 12"/>
          <p:cNvSpPr/>
          <p:nvPr/>
        </p:nvSpPr>
        <p:spPr>
          <a:xfrm>
            <a:off x="4453128" y="3154680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лофта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4453128" y="3483864"/>
            <a:ext cx="7223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час бесплатно после игры. Отдельная аренда для мероприятий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51960" y="3977640"/>
            <a:ext cx="7498080" cy="82296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251960" y="3977640"/>
            <a:ext cx="54864" cy="8229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9" name="Text 16"/>
          <p:cNvSpPr/>
          <p:nvPr/>
        </p:nvSpPr>
        <p:spPr>
          <a:xfrm>
            <a:off x="4453128" y="4069080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Кастомные сценарии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4453128" y="4398264"/>
            <a:ext cx="7223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Написание и постановка под корпоративный запрос любой темы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4251960" y="4892040"/>
            <a:ext cx="7498080" cy="82296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4251960" y="4892040"/>
            <a:ext cx="54864" cy="8229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23" name="Text 20"/>
          <p:cNvSpPr/>
          <p:nvPr/>
        </p:nvSpPr>
        <p:spPr>
          <a:xfrm>
            <a:off x="4453128" y="4983480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Видеосъёмка сеансов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4453128" y="5312664"/>
            <a:ext cx="7223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Highlight-ролик 3–5 минут — дополнительная услуга к игре</a:t>
            </a:r>
            <a:endParaRPr lang="en-US" sz="1250" dirty="0"/>
          </a:p>
        </p:txBody>
      </p:sp>
      <p:sp>
        <p:nvSpPr>
          <p:cNvPr id="25" name="Shape 22"/>
          <p:cNvSpPr/>
          <p:nvPr/>
        </p:nvSpPr>
        <p:spPr>
          <a:xfrm>
            <a:off x="4251960" y="5806440"/>
            <a:ext cx="7498080" cy="82296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251960" y="5806440"/>
            <a:ext cx="54864" cy="822960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27" name="Text 24"/>
          <p:cNvSpPr/>
          <p:nvPr/>
        </p:nvSpPr>
        <p:spPr>
          <a:xfrm>
            <a:off x="4453128" y="5897880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Подарочные сертификаты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4453128" y="6227064"/>
            <a:ext cx="7223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Электронные и бумажные, любой номинал — постоянный спрос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pptx_imgs/fairy_duo_fac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3474720"/>
            <a:ext cx="12188952" cy="3383280"/>
          </a:xfrm>
          <a:prstGeom prst="rect">
            <a:avLst/>
          </a:prstGeom>
          <a:solidFill>
            <a:srgbClr val="000000">
              <a:alpha val="7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1148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350" kern="0" dirty="0">
                <a:solidFill>
                  <a:srgbClr val="0169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РЕПУТАЦИЯ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411480" y="868680"/>
            <a:ext cx="54864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 5.0</a:t>
            </a:r>
            <a:endParaRPr lang="en-US" sz="7600" dirty="0"/>
          </a:p>
        </p:txBody>
      </p:sp>
      <p:sp>
        <p:nvSpPr>
          <p:cNvPr id="7" name="Text 4"/>
          <p:cNvSpPr/>
          <p:nvPr/>
        </p:nvSpPr>
        <p:spPr>
          <a:xfrm>
            <a:off x="411480" y="2468880"/>
            <a:ext cx="5943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2000"/>
              </a:lnSpc>
              <a:buNone/>
            </a:pPr>
            <a:r>
              <a:rPr lang="en-US" sz="16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Яндекс.Картах и 2ГИС</a:t>
            </a:r>
            <a:endParaRPr lang="en-US" sz="1600" dirty="0"/>
          </a:p>
          <a:p>
            <a:pPr algn="l" indent="0" marL="0">
              <a:lnSpc>
                <a:spcPct val="142000"/>
              </a:lnSpc>
              <a:buNone/>
            </a:pPr>
            <a:r>
              <a:rPr lang="en-US" sz="1600" b="1" dirty="0">
                <a:solidFill>
                  <a:srgbClr val="EDE9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единой оценки ниже пяти звёзд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11480" y="3931920"/>
            <a:ext cx="3749040" cy="25146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11480" y="3931920"/>
            <a:ext cx="3749040" cy="6400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0" name="Text 7"/>
          <p:cNvSpPr/>
          <p:nvPr/>
        </p:nvSpPr>
        <p:spPr>
          <a:xfrm>
            <a:off x="594360" y="4096512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BBBB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94360" y="4498848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 отзывов</a:t>
            </a:r>
            <a:endParaRPr lang="en-US" sz="4000" dirty="0"/>
          </a:p>
        </p:txBody>
      </p:sp>
      <p:sp>
        <p:nvSpPr>
          <p:cNvPr id="12" name="Text 9"/>
          <p:cNvSpPr/>
          <p:nvPr/>
        </p:nvSpPr>
        <p:spPr>
          <a:xfrm>
            <a:off x="594360" y="566928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0D8A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«Хорошее место 2026»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325112" y="3931920"/>
            <a:ext cx="3749040" cy="25146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325112" y="3931920"/>
            <a:ext cx="3749040" cy="6400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15" name="Text 12"/>
          <p:cNvSpPr/>
          <p:nvPr/>
        </p:nvSpPr>
        <p:spPr>
          <a:xfrm>
            <a:off x="4507992" y="4096512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BBBB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2ГИС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507992" y="4498848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отзывов</a:t>
            </a:r>
            <a:endParaRPr lang="en-US" sz="4000" dirty="0"/>
          </a:p>
        </p:txBody>
      </p:sp>
      <p:sp>
        <p:nvSpPr>
          <p:cNvPr id="17" name="Text 14"/>
          <p:cNvSpPr/>
          <p:nvPr/>
        </p:nvSpPr>
        <p:spPr>
          <a:xfrm>
            <a:off x="4507992" y="566928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0D8A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Категория: Квесты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8238744" y="3931920"/>
            <a:ext cx="3749040" cy="25146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8238744" y="3931920"/>
            <a:ext cx="3749040" cy="64008"/>
          </a:xfrm>
          <a:prstGeom prst="rect">
            <a:avLst/>
          </a:prstGeom>
          <a:solidFill>
            <a:srgbClr val="01696F"/>
          </a:solidFill>
          <a:ln/>
        </p:spPr>
      </p:sp>
      <p:sp>
        <p:nvSpPr>
          <p:cNvPr id="20" name="Text 17"/>
          <p:cNvSpPr/>
          <p:nvPr/>
        </p:nvSpPr>
        <p:spPr>
          <a:xfrm>
            <a:off x="8421624" y="4096512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BBBB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Работаем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8421624" y="4498848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</a:t>
            </a:r>
            <a:endParaRPr lang="en-US" sz="4000" dirty="0"/>
          </a:p>
        </p:txBody>
      </p:sp>
      <p:sp>
        <p:nvSpPr>
          <p:cNvPr id="22" name="Text 19"/>
          <p:cNvSpPr/>
          <p:nvPr/>
        </p:nvSpPr>
        <p:spPr>
          <a:xfrm>
            <a:off x="8421624" y="566928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0D8A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12:00 – 00:00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2026-06-18T11:43:04Z</dcterms:created>
  <dcterms:modified xsi:type="dcterms:W3CDTF">2026-06-18T11:43:04Z</dcterms:modified>
</cp:coreProperties>
</file>