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3" r:id="rId4"/>
    <p:sldId id="261" r:id="rId5"/>
    <p:sldId id="262" r:id="rId6"/>
    <p:sldId id="266" r:id="rId7"/>
    <p:sldId id="265" r:id="rId8"/>
    <p:sldId id="264" r:id="rId9"/>
    <p:sldId id="268" r:id="rId10"/>
    <p:sldId id="267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F746D-FAF9-4607-97DA-0B620C24A58B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55D6A-EB77-471E-B4DE-E11EA615E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55D6A-EB77-471E-B4DE-E11EA615E27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lguncev.in\Desktop\Сибуголь\Проекты\Лесосибирск\Фото\0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480"/>
            <a:ext cx="9144000" cy="57150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643446"/>
            <a:ext cx="8072494" cy="1285884"/>
          </a:xfrm>
          <a:noFill/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ПРЕДЛОЖЕНИЕ О СОТРУДНИЧЕСТВЕ</a:t>
            </a:r>
            <a:r>
              <a:rPr lang="ru-RU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ООО «</a:t>
            </a:r>
            <a:r>
              <a:rPr lang="ru-RU" sz="2000" b="1" dirty="0" err="1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Сиблеско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МКВ»</a:t>
            </a:r>
            <a:br>
              <a:rPr lang="ru-RU" sz="20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(производственная площадка </a:t>
            </a:r>
            <a:r>
              <a:rPr lang="ru-RU" sz="2000" b="1" dirty="0" err="1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Маклаковского</a:t>
            </a:r>
            <a:r>
              <a:rPr lang="ru-RU" sz="2000" b="1" dirty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лесокомбината)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5929330"/>
            <a:ext cx="6400800" cy="285752"/>
          </a:xfrm>
        </p:spPr>
        <p:txBody>
          <a:bodyPr>
            <a:normAutofit/>
          </a:bodyPr>
          <a:lstStyle/>
          <a:p>
            <a:r>
              <a:rPr lang="ru-RU" sz="1200" b="1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Лесосибирск</a:t>
            </a:r>
            <a:r>
              <a:rPr lang="ru-RU" sz="12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октябрь 2025г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007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429288" cy="65403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/>
              <a:t>Место расположения предприятия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928670"/>
            <a:ext cx="4429156" cy="52864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dirty="0"/>
              <a:t>Общество с ограниченной ответственностью «</a:t>
            </a:r>
            <a:r>
              <a:rPr lang="ru-RU" sz="1600" dirty="0" err="1"/>
              <a:t>Сиблеско</a:t>
            </a:r>
            <a:r>
              <a:rPr lang="ru-RU" sz="1600" dirty="0"/>
              <a:t> МКВ» (далее – ООО «</a:t>
            </a:r>
            <a:r>
              <a:rPr lang="ru-RU" sz="1600" dirty="0" err="1"/>
              <a:t>Сиблеско</a:t>
            </a:r>
            <a:r>
              <a:rPr lang="ru-RU" sz="1600" dirty="0"/>
              <a:t> МКВ») расположено в городе </a:t>
            </a:r>
            <a:r>
              <a:rPr lang="ru-RU" sz="1600" dirty="0" err="1"/>
              <a:t>Лесосибирске</a:t>
            </a:r>
            <a:r>
              <a:rPr lang="ru-RU" sz="1600" dirty="0"/>
              <a:t> Красноярского края, на левом берегу реки Енисей, на расстоянии 305 километров от города Красноярска.</a:t>
            </a:r>
          </a:p>
          <a:p>
            <a:pPr algn="just"/>
            <a:r>
              <a:rPr lang="ru-RU" sz="1600" dirty="0"/>
              <a:t>Главной водной артерией соединяющей Красноярск (на начало 2025 года Красноярск занимает шестое место среди городов России по численности населения (1 212 тыс. чел.) и </a:t>
            </a:r>
            <a:r>
              <a:rPr lang="ru-RU" sz="1600" dirty="0" err="1"/>
              <a:t>Лесосибирск</a:t>
            </a:r>
            <a:r>
              <a:rPr lang="ru-RU" sz="1600" dirty="0"/>
              <a:t> (численность населения </a:t>
            </a:r>
            <a:r>
              <a:rPr lang="ru-RU" sz="1600" dirty="0" err="1"/>
              <a:t>Лесосибирска</a:t>
            </a:r>
            <a:r>
              <a:rPr lang="ru-RU" sz="1600" dirty="0"/>
              <a:t> 59 тыс. чел.) является река Енисей.</a:t>
            </a:r>
          </a:p>
          <a:p>
            <a:pPr algn="just"/>
            <a:r>
              <a:rPr lang="ru-RU" sz="1600" dirty="0"/>
              <a:t>В настоящий момент город </a:t>
            </a:r>
            <a:r>
              <a:rPr lang="ru-RU" sz="1600" dirty="0" err="1"/>
              <a:t>Лесосибирск</a:t>
            </a:r>
            <a:r>
              <a:rPr lang="ru-RU" sz="1600" dirty="0"/>
              <a:t> имеет стратегическое значение для отправки грузов рекой на Север Красноярского края и морем по Северному морскому пути. Красноярск постепенно утрачивает свои позиции ввиду обмеления портов. </a:t>
            </a:r>
            <a:r>
              <a:rPr lang="ru-RU" sz="1600" dirty="0" err="1"/>
              <a:t>Лесосибирск</a:t>
            </a:r>
            <a:r>
              <a:rPr lang="ru-RU" sz="1600" dirty="0"/>
              <a:t> включен в число опорных городов Красноярского края.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857232"/>
            <a:ext cx="3714777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429288" cy="65403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/>
              <a:t>Земельные участки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071546"/>
            <a:ext cx="8143932" cy="507209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dirty="0"/>
              <a:t>Общая площадь ООО «</a:t>
            </a:r>
            <a:r>
              <a:rPr lang="ru-RU" sz="1600" dirty="0" err="1"/>
              <a:t>Сиблеско</a:t>
            </a:r>
            <a:r>
              <a:rPr lang="ru-RU" sz="1600" dirty="0"/>
              <a:t> МКВ» составляет 1 396 941 кв.м., кадастровый номер Единого землепользования 24:52:0000000:2.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Периметр предприятия огорожен, проезд на территорию осуществляется по КПП. На территории имеются асфальтированные и грунтовые дороги.</a:t>
            </a:r>
          </a:p>
          <a:p>
            <a:pPr algn="just"/>
            <a:endParaRPr lang="ru-RU" sz="16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928670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429288" cy="65403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/>
              <a:t>Земельные участки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928670"/>
            <a:ext cx="7084723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785794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429288" cy="65403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Производственные фонды</a:t>
            </a:r>
            <a:br>
              <a:rPr lang="ru-RU" sz="2400" b="1" dirty="0"/>
            </a:br>
            <a:r>
              <a:rPr lang="ru-RU" sz="1600" b="1" dirty="0"/>
              <a:t>(береговая линия и причалы)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928670"/>
            <a:ext cx="5500726" cy="114300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dirty="0"/>
              <a:t>Береговая линия предприятия вдоль реки Енисей составляет около 3 километров. На данной территории возможна работа плавкрана для погрузки и разгрузки барж.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pic>
        <p:nvPicPr>
          <p:cNvPr id="4098" name="Picture 2" descr="C:\Users\dolguncev.in\Desktop\Сибуголь\Проекты\Лесосибирск\Фото\IMG-20231117-WA0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2"/>
            <a:ext cx="2714644" cy="3619525"/>
          </a:xfrm>
          <a:prstGeom prst="rect">
            <a:avLst/>
          </a:prstGeom>
          <a:noFill/>
        </p:spPr>
      </p:pic>
      <p:pic>
        <p:nvPicPr>
          <p:cNvPr id="4099" name="Picture 3" descr="C:\Users\dolguncev.in\Desktop\Сибуголь\Проекты\Лесосибирск\Фото\IMG-20231117-WA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214554"/>
            <a:ext cx="2536050" cy="3381399"/>
          </a:xfrm>
          <a:prstGeom prst="rect">
            <a:avLst/>
          </a:prstGeom>
          <a:noFill/>
        </p:spPr>
      </p:pic>
      <p:pic>
        <p:nvPicPr>
          <p:cNvPr id="4100" name="Picture 4" descr="C:\Users\dolguncev.in\Desktop\Сибуголь\Проекты\Лесосибирск\Фото\IMG-20231117-WA0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500306"/>
            <a:ext cx="2839643" cy="3786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928670"/>
            <a:ext cx="2928958" cy="542928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600" dirty="0"/>
              <a:t>ООО «</a:t>
            </a:r>
            <a:r>
              <a:rPr lang="ru-RU" sz="1600" dirty="0" err="1"/>
              <a:t>Сиблеско</a:t>
            </a:r>
            <a:r>
              <a:rPr lang="ru-RU" sz="1600" dirty="0"/>
              <a:t> МКВ» имеет собственные ж/</a:t>
            </a:r>
            <a:r>
              <a:rPr lang="ru-RU" sz="1600" dirty="0" err="1"/>
              <a:t>д</a:t>
            </a:r>
            <a:r>
              <a:rPr lang="ru-RU" sz="1600" dirty="0"/>
              <a:t> пути </a:t>
            </a:r>
            <a:r>
              <a:rPr lang="ru-RU" sz="1600" dirty="0" err="1"/>
              <a:t>необщего</a:t>
            </a:r>
            <a:r>
              <a:rPr lang="ru-RU" sz="1600" dirty="0"/>
              <a:t> пользования №1, №2, №3, №4, №5 -  протяженностью 4493 м. Есть утвержденный проект и получено разрешение на строительство еще 4-х путей длиной около 4000 метров. На действующих ж/д путях предприятие оказывает услуги контейнерного терминала, услуги  по принятию и отстою поездов, имеет бетонную площадку 22 500 м</a:t>
            </a:r>
            <a:r>
              <a:rPr lang="ru-RU" sz="1600" baseline="30000" dirty="0"/>
              <a:t>2</a:t>
            </a:r>
            <a:r>
              <a:rPr lang="ru-RU" sz="1600" dirty="0"/>
              <a:t>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pic>
        <p:nvPicPr>
          <p:cNvPr id="5122" name="Picture 2" descr="C:\Users\dolguncev.in\Desktop\Сибуголь\Проекты\Лесосибирск\Фото\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857232"/>
            <a:ext cx="4929222" cy="2776525"/>
          </a:xfrm>
          <a:prstGeom prst="rect">
            <a:avLst/>
          </a:prstGeom>
          <a:noFill/>
        </p:spPr>
      </p:pic>
      <p:pic>
        <p:nvPicPr>
          <p:cNvPr id="5123" name="Picture 3" descr="C:\Users\dolguncev.in\Desktop\Сибуголь\Проекты\Лесосибирск\Фото\0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643314"/>
            <a:ext cx="4929222" cy="2762814"/>
          </a:xfrm>
          <a:prstGeom prst="rect">
            <a:avLst/>
          </a:prstGeom>
          <a:noFill/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28596" y="0"/>
            <a:ext cx="5429288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Производственные фонды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(контейнерный терминал)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142984"/>
            <a:ext cx="8215370" cy="15716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600" dirty="0"/>
              <a:t>Погрузка и разгрузка контейнеров осуществляется  собственным контейнерным перегружателем фирмы «</a:t>
            </a:r>
            <a:r>
              <a:rPr lang="en-US" sz="1600" dirty="0"/>
              <a:t>KALMAR</a:t>
            </a:r>
            <a:r>
              <a:rPr lang="ru-RU" sz="1600" dirty="0"/>
              <a:t>». </a:t>
            </a:r>
          </a:p>
          <a:p>
            <a:r>
              <a:rPr lang="ru-RU" sz="1600" dirty="0"/>
              <a:t>На контейнерной площадке можно разместить до 2500 штук 40 футовых контейнеров. Техническая возможность позволяет отправлять до 12 контейнерных поездов в месяц.</a:t>
            </a:r>
          </a:p>
          <a:p>
            <a:r>
              <a:rPr lang="ru-RU" sz="1600" dirty="0"/>
              <a:t>На территории созданы две постоянные зоны таможенного контроля 2250 м</a:t>
            </a:r>
            <a:r>
              <a:rPr lang="ru-RU" sz="1600" baseline="30000" dirty="0"/>
              <a:t>2</a:t>
            </a:r>
            <a:r>
              <a:rPr lang="ru-RU" sz="1600" dirty="0"/>
              <a:t> и 2200 м</a:t>
            </a:r>
            <a:r>
              <a:rPr lang="ru-RU" sz="1600" baseline="30000" dirty="0"/>
              <a:t>2</a:t>
            </a:r>
            <a:r>
              <a:rPr lang="ru-RU" sz="1600" dirty="0"/>
              <a:t>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071810"/>
            <a:ext cx="390610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 descr="C:\Users\dolguncev.in\Desktop\Сибуголь\Проекты\Лесосибирск\Фото\IMG-20231117-WA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071810"/>
            <a:ext cx="4286280" cy="2643206"/>
          </a:xfrm>
          <a:prstGeom prst="rect">
            <a:avLst/>
          </a:prstGeom>
          <a:noFill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428596" y="0"/>
            <a:ext cx="5429288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Производственные фонды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(погрузо-разгрузочные работы)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928670"/>
            <a:ext cx="8215370" cy="242889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/>
              <a:t>Заводская территория:</a:t>
            </a:r>
            <a:r>
              <a:rPr lang="ru-RU" sz="1600" dirty="0"/>
              <a:t> На данный момент заводская территория разделена на четыре зоны:</a:t>
            </a:r>
          </a:p>
          <a:p>
            <a:pPr lvl="0"/>
            <a:r>
              <a:rPr lang="ru-RU" sz="1600" dirty="0"/>
              <a:t>Жилищно-коммунальное хозяйство (ЖКХ) 2,5 гектара,</a:t>
            </a:r>
          </a:p>
          <a:p>
            <a:pPr lvl="0"/>
            <a:r>
              <a:rPr lang="ru-RU" sz="1600" dirty="0"/>
              <a:t>Арендованные клиентами площади 12 гектар,</a:t>
            </a:r>
          </a:p>
          <a:p>
            <a:pPr lvl="0"/>
            <a:r>
              <a:rPr lang="ru-RU" sz="1600" dirty="0"/>
              <a:t>Железнодорожный терминал с таможенными зонами 15 гектар,</a:t>
            </a:r>
          </a:p>
          <a:p>
            <a:pPr lvl="0"/>
            <a:r>
              <a:rPr lang="ru-RU" sz="1600" dirty="0" err="1"/>
              <a:t>Свобожная</a:t>
            </a:r>
            <a:r>
              <a:rPr lang="ru-RU" sz="1600" dirty="0"/>
              <a:t> территория 57,5 гектар.</a:t>
            </a:r>
          </a:p>
          <a:p>
            <a:pPr algn="just"/>
            <a:r>
              <a:rPr lang="ru-RU" sz="1600" dirty="0"/>
              <a:t>На предприятии имеются более 20 нежилых производственных зданий, в т.ч. офисные, склады площадью 15 000 кв.м.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8596" y="0"/>
            <a:ext cx="5429288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Производственные фонды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(здания и сооружения)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000108"/>
            <a:ext cx="8215370" cy="135732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dirty="0"/>
              <a:t>Разрешенная электрическая мощность ООО «</a:t>
            </a:r>
            <a:r>
              <a:rPr lang="ru-RU" sz="1600" dirty="0" err="1"/>
              <a:t>Сиблеско</a:t>
            </a:r>
            <a:r>
              <a:rPr lang="ru-RU" sz="1600" dirty="0"/>
              <a:t> МКВ» составляет 4500 кВт. Электроснабжение, предприятия идет от центральной высоковольтной подстанции с входным напряжением 110 кВ, от нее на предприятие подается напряжение 6 кВ, где в дальнейшем понижается целенаправленным образом из </a:t>
            </a:r>
            <a:r>
              <a:rPr lang="ru-RU" sz="1600"/>
              <a:t>разных точек трансформаторными </a:t>
            </a:r>
            <a:r>
              <a:rPr lang="ru-RU" sz="1600" dirty="0"/>
              <a:t>подстанциями, до рабочего линейного напряжения в 380 В.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8596" y="0"/>
            <a:ext cx="5429288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Производственные фонды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(энергохозяйство)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428868"/>
            <a:ext cx="7286676" cy="383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2910" y="857232"/>
            <a:ext cx="850109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000108"/>
            <a:ext cx="8001056" cy="52864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dirty="0"/>
              <a:t>Представленное Вашему вниманию ООО «</a:t>
            </a:r>
            <a:r>
              <a:rPr lang="ru-RU" sz="1600" dirty="0" err="1"/>
              <a:t>Сиблеско</a:t>
            </a:r>
            <a:r>
              <a:rPr lang="ru-RU" sz="1600" dirty="0"/>
              <a:t> МКВ» в настоящий момент открыто к сотрудничеству в следующих сферах деятельности:</a:t>
            </a:r>
          </a:p>
          <a:p>
            <a:pPr lvl="0">
              <a:buFont typeface="Wingdings" pitchFamily="2" charset="2"/>
              <a:buChar char="ü"/>
            </a:pPr>
            <a:r>
              <a:rPr lang="ru-RU" sz="1600" dirty="0"/>
              <a:t>Погрузо-разгрузочные работы с контейнерами, ж/</a:t>
            </a:r>
            <a:r>
              <a:rPr lang="ru-RU" sz="1600" dirty="0" err="1"/>
              <a:t>д</a:t>
            </a:r>
            <a:r>
              <a:rPr lang="ru-RU" sz="1600" dirty="0"/>
              <a:t> прием/отправка, услуги таможенного склада, отстой вагонов;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/>
              <a:t>Предоставление в аренду складских площадей как на открытых площадках, так и в помещениях;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/>
              <a:t>Предоставление береговой линии и акватории для работы с грузами на реке;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/>
              <a:t>Реализация как части, так и всего имущественного комплекса предприятия в целом.</a:t>
            </a:r>
          </a:p>
          <a:p>
            <a:pPr>
              <a:buFont typeface="Wingdings" pitchFamily="2" charset="2"/>
              <a:buChar char="ü"/>
            </a:pPr>
            <a:endParaRPr lang="ru-RU" sz="1600" dirty="0"/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В случае Вашей заинтересованности просим обращаться по реквизитам:</a:t>
            </a:r>
          </a:p>
          <a:p>
            <a:pPr algn="ctr">
              <a:buNone/>
            </a:pPr>
            <a:r>
              <a:rPr lang="ru-RU" sz="1600" dirty="0" smtClean="0"/>
              <a:t>Самхарадзе Олег </a:t>
            </a:r>
            <a:r>
              <a:rPr lang="ru-RU" sz="1600" dirty="0" err="1" smtClean="0"/>
              <a:t>Ростомович</a:t>
            </a:r>
            <a:endParaRPr lang="ru-RU" sz="1600" dirty="0"/>
          </a:p>
          <a:p>
            <a:pPr algn="ctr">
              <a:buNone/>
            </a:pPr>
            <a:r>
              <a:rPr lang="ru-RU" sz="1600" dirty="0" err="1"/>
              <a:t>тел.моб</a:t>
            </a:r>
            <a:r>
              <a:rPr lang="ru-RU" sz="1600" dirty="0"/>
              <a:t>. </a:t>
            </a:r>
            <a:r>
              <a:rPr lang="ru-RU" sz="1600"/>
              <a:t>+</a:t>
            </a:r>
            <a:r>
              <a:rPr lang="ru-RU" sz="1600" smtClean="0"/>
              <a:t>7-9504247672</a:t>
            </a:r>
            <a:endParaRPr lang="ru-RU" sz="1600" dirty="0"/>
          </a:p>
          <a:p>
            <a:pPr algn="ctr">
              <a:buNone/>
            </a:pPr>
            <a:endParaRPr lang="ru-RU" sz="1600" dirty="0"/>
          </a:p>
          <a:p>
            <a:pPr algn="ctr">
              <a:buNone/>
            </a:pPr>
            <a:r>
              <a:rPr lang="ru-RU" sz="2800" dirty="0"/>
              <a:t>СПАСИБО ЗА ВНИМАНИЕ!</a:t>
            </a:r>
          </a:p>
          <a:p>
            <a:pPr>
              <a:buFont typeface="Wingdings" pitchFamily="2" charset="2"/>
              <a:buChar char="ü"/>
            </a:pPr>
            <a:endParaRPr lang="ru-RU" sz="16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714356"/>
            <a:ext cx="9144000" cy="0"/>
          </a:xfrm>
          <a:prstGeom prst="line">
            <a:avLst/>
          </a:prstGeom>
          <a:ln w="1016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4857752" y="0"/>
            <a:ext cx="41148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ООО «</a:t>
            </a:r>
            <a:r>
              <a:rPr kumimoji="0" lang="ru-RU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Сиблеско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МКВ»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8596" y="0"/>
            <a:ext cx="5429288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Приглашение к сотрудничеству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549</Words>
  <Application>Microsoft Office PowerPoint</Application>
  <PresentationFormat>Экран (4:3)</PresentationFormat>
  <Paragraphs>50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ПРЕДЛОЖЕНИЕ О СОТРУДНИЧЕСТВЕ ООО «Сиблеско МКВ» (производственная площадка Маклаковского лесокомбината)</vt:lpstr>
      <vt:lpstr>Место расположения предприятия</vt:lpstr>
      <vt:lpstr>Земельные участки</vt:lpstr>
      <vt:lpstr>Земельные участки</vt:lpstr>
      <vt:lpstr>Производственные фонды (береговая линия и причалы)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создания производства по выпуску упаковочных материалов (биг-бэгов)</dc:title>
  <dc:creator>Долгунцев Игорь Николаевич</dc:creator>
  <cp:lastModifiedBy>Долгунцев</cp:lastModifiedBy>
  <cp:revision>258</cp:revision>
  <dcterms:created xsi:type="dcterms:W3CDTF">2024-02-06T08:36:38Z</dcterms:created>
  <dcterms:modified xsi:type="dcterms:W3CDTF">2025-12-05T11:02:10Z</dcterms:modified>
</cp:coreProperties>
</file>