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58" r:id="rId6"/>
    <p:sldId id="261" r:id="rId7"/>
    <p:sldId id="263" r:id="rId8"/>
    <p:sldId id="262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4C96F-FB19-45F4-90DF-78B6275E8A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F9915-49B2-44D1-911C-39C89317E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49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F9915-49B2-44D1-911C-39C89317E77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73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AF9915-49B2-44D1-911C-39C89317E77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99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1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76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74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88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805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52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994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61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5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7779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367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283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057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399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5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DB90D75-85DF-4213-A889-F5234D99A7C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C26E80B-C1E0-46F5-B317-CEBE9AB8C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415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095896" cy="2971801"/>
          </a:xfrm>
        </p:spPr>
        <p:txBody>
          <a:bodyPr/>
          <a:lstStyle/>
          <a:p>
            <a:pPr algn="ctr"/>
            <a:r>
              <a:rPr lang="ru-RU" b="1" cap="none" dirty="0" smtClean="0">
                <a:solidFill>
                  <a:srgbClr val="002060"/>
                </a:solidFill>
              </a:rPr>
              <a:t>Мини-НПЗ ООО «СимКор»</a:t>
            </a:r>
            <a:endParaRPr lang="ru-RU" b="1" cap="non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1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141" y="216243"/>
            <a:ext cx="12051956" cy="6425513"/>
          </a:xfrm>
        </p:spPr>
        <p:txBody>
          <a:bodyPr bIns="0">
            <a:normAutofit fontScale="62500" lnSpcReduction="20000"/>
          </a:bodyPr>
          <a:lstStyle/>
          <a:p>
            <a:pPr marL="0" indent="0">
              <a:buNone/>
            </a:pPr>
            <a:endParaRPr lang="ru-RU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sz="22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Краткое описание объекта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Мини-нефтеперерабатывающий завод ООО «Симбирская Корона» расположен по адресу: Ульяновская область, Теренгульский район, в 930 метрах по направлению на юго-восток от Молвинского лесхоза. Ближайший населенный пункт с. Байдулино.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Завод принадлежит на праве собственности ООО «Симбирская </a:t>
            </a:r>
            <a:r>
              <a:rPr lang="ru-RU" sz="2200" i="1" dirty="0">
                <a:solidFill>
                  <a:schemeClr val="tx1"/>
                </a:solidFill>
              </a:rPr>
              <a:t>Корона</a:t>
            </a:r>
            <a:r>
              <a:rPr lang="ru-RU" sz="2200" i="1" dirty="0" smtClean="0">
                <a:solidFill>
                  <a:schemeClr val="tx1"/>
                </a:solidFill>
              </a:rPr>
              <a:t>», </a:t>
            </a:r>
            <a:r>
              <a:rPr lang="ru-RU" sz="2200" i="1" dirty="0">
                <a:solidFill>
                  <a:schemeClr val="tx1"/>
                </a:solidFill>
              </a:rPr>
              <a:t>ОГРН 1027301566159, ИНН </a:t>
            </a:r>
            <a:r>
              <a:rPr lang="ru-RU" sz="2200" i="1" dirty="0" smtClean="0">
                <a:solidFill>
                  <a:schemeClr val="tx1"/>
                </a:solidFill>
              </a:rPr>
              <a:t>7328014060. </a:t>
            </a:r>
            <a:r>
              <a:rPr lang="ru-RU" sz="2200" i="1" dirty="0">
                <a:solidFill>
                  <a:schemeClr val="tx1"/>
                </a:solidFill>
              </a:rPr>
              <a:t>Юридический адрес: 432010, Российская Федерация, Ульяновская обл., г. Ульяновск, проезд сиреневый </a:t>
            </a:r>
            <a:r>
              <a:rPr lang="ru-RU" sz="2200" i="1" dirty="0" smtClean="0">
                <a:solidFill>
                  <a:schemeClr val="tx1"/>
                </a:solidFill>
              </a:rPr>
              <a:t>7Б.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Мини-НПЗ состоит из двух объектов: склад ГСМ и площадка по переработке углеводородного сырья.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Проектирование и строительство мини-НПЗ осуществлялось с 2010 г., и до настоящего времени проведено ряд модернизаций.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Мощность переработки мини-НПЗ составляет 30 000 тонн сырья в год.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Склад ГСМ обладает суммарным  емкостным парком для хранения сырья и продуктов переработки объёмом 2000 куб. метров. Кроме того в 2023 году дополнительно введен в эксплуатацию узел компаундирования нефтепродуктов.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На территории завода находится железнодорожный тупик для одновременного приема на 6 вагонов, со сливо-наливной эстакадой сырья и нефтепродуктов, принадлежащие ООО «Симбирская Корона».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Имеется химико-аналитическая лаборатория, оснащенная всем необходимым оборудованием для контроля качества сырья и производимых нефтепродуктов.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В 2022 году введены в эксплуатацию автомобильные весы грузоподъемностью 60 тонн, для контроля количества принимаемого сырья и отгрузки нефтепродуктов.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 smtClean="0">
                <a:solidFill>
                  <a:schemeClr val="tx1"/>
                </a:solidFill>
              </a:rPr>
              <a:t>Водоснабжение осуществляется от собственной артезианской скважины.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200" i="1" dirty="0">
                <a:solidFill>
                  <a:schemeClr val="tx1"/>
                </a:solidFill>
              </a:rPr>
              <a:t> ООО «Симбирская Корона</a:t>
            </a:r>
            <a:r>
              <a:rPr lang="ru-RU" sz="2200" i="1" dirty="0" smtClean="0">
                <a:solidFill>
                  <a:schemeClr val="tx1"/>
                </a:solidFill>
              </a:rPr>
              <a:t>»  имеет все необходимые разрешительные документы для осуществления деятельности по переработке, хранению нефти и нефтепродуктов, а также на осуществление погрузочной-разгрузочной деятельности применительно к опасным грузам на железнодорожном транспорте.          </a:t>
            </a:r>
            <a:endParaRPr lang="ru-RU" sz="2200" i="1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1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882" y="2496065"/>
            <a:ext cx="10486296" cy="149654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Основные разрешительные документы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66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34" y="0"/>
            <a:ext cx="485854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209" y="0"/>
            <a:ext cx="485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3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761" y="0"/>
            <a:ext cx="4858542" cy="6858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56" y="0"/>
            <a:ext cx="485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39" y="0"/>
            <a:ext cx="485854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021" y="0"/>
            <a:ext cx="4858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7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" y="510744"/>
            <a:ext cx="12076670" cy="6087764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5082746" y="1235676"/>
            <a:ext cx="247135" cy="4761470"/>
          </a:xfrm>
          <a:prstGeom prst="straightConnector1">
            <a:avLst/>
          </a:prstGeom>
          <a:ln w="254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837038" y="67274"/>
            <a:ext cx="917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Расположение объекта на карте Ульяновской области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023584">
            <a:off x="2074117" y="2771757"/>
            <a:ext cx="576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Удаленность от г. Ульяновск 70 км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9881" y="5722461"/>
            <a:ext cx="1888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solidFill>
                  <a:schemeClr val="accent6"/>
                </a:solidFill>
              </a:rPr>
              <a:t>Мини-НПЗ ООО «СимКор»</a:t>
            </a:r>
            <a:endParaRPr lang="ru-RU" sz="10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40" y="67962"/>
            <a:ext cx="10058400" cy="714632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Краткое описание деятельности мини-НПЗ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747" y="1548714"/>
            <a:ext cx="10906426" cy="521455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Мини-нефтеперерабатывающий завод функционирует с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Объект обеспечен постоянным электроснабжением, оборудован линиями связи, собственным водоснабжением.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Территория мини-НПЗ и его основные объекты оборудованы видеонаблюдением.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Завод способен перерабатывать как нефть, так и газовый конденсат (плотностью от 0,770 г/куб. см до 0,880 г/куб. см.)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Обеспечивается сырьем как автомобильным, так и железнодорожным транспортом через собственный железнодорожный тупик.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Отгрузка продукции так же осуществляется посредством железной дороги либо автотранспортом.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В период навигации существует возможность перевалки нефтепродуктов через речные терминалы на р. Волга, расположенные в г. Октябрьск (90 км от мини-НПЗ), на суда класса река-море.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Завод выпускает несколько видов продукции. Объем, пропорции и номенклатура выпуска нефтепродуктов зависят от качества и характеристик перерабатываемого сырья.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Кроме того, на узле компаундирования производятся различные технологические смеси, как из собственного, так и из давальческого сырья.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100% продукции обеспечено постоянным и стабильным сбытом. Основные покупатели – средние и мелкие трейдинговые компании Ульяновской, Самарской, Оренбургской и Саратовской областей.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i="1" dirty="0" smtClean="0">
              <a:solidFill>
                <a:schemeClr val="tx1"/>
              </a:solidFill>
            </a:endParaRPr>
          </a:p>
          <a:p>
            <a:endParaRPr lang="ru-RU" sz="1400" i="1" dirty="0" smtClean="0">
              <a:solidFill>
                <a:schemeClr val="tx1"/>
              </a:solidFill>
            </a:endParaRPr>
          </a:p>
          <a:p>
            <a:endParaRPr lang="ru-RU" sz="1400" i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i="1" dirty="0" smtClean="0">
              <a:solidFill>
                <a:schemeClr val="tx1"/>
              </a:solidFill>
            </a:endParaRPr>
          </a:p>
          <a:p>
            <a:endParaRPr lang="ru-RU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09" y="899433"/>
            <a:ext cx="11634582" cy="5059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3827" y="354227"/>
            <a:ext cx="3560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Генеральный план мини-НПЗ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285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140043"/>
            <a:ext cx="10058400" cy="856735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Состав объектов мини-НПЗ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2" y="873211"/>
            <a:ext cx="11178273" cy="5137665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Общая </a:t>
            </a:r>
            <a:r>
              <a:rPr lang="ru-RU" i="1" dirty="0">
                <a:solidFill>
                  <a:schemeClr val="tx1"/>
                </a:solidFill>
              </a:rPr>
              <a:t>площадь территории мини-НПЗ 32287кв.м.</a:t>
            </a:r>
            <a:endParaRPr lang="ru-RU" i="1" dirty="0" smtClean="0">
              <a:solidFill>
                <a:schemeClr val="tx1"/>
              </a:solidFill>
            </a:endParaRPr>
          </a:p>
          <a:p>
            <a:r>
              <a:rPr lang="ru-RU" i="1" dirty="0" smtClean="0">
                <a:solidFill>
                  <a:schemeClr val="tx1"/>
                </a:solidFill>
              </a:rPr>
              <a:t>Основные объекты: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Малогабаритная </a:t>
            </a:r>
            <a:r>
              <a:rPr lang="ru-RU" i="1" dirty="0">
                <a:solidFill>
                  <a:schemeClr val="tx1"/>
                </a:solidFill>
              </a:rPr>
              <a:t>нефтеперерабатывающая установка ЛФ-17УС разработана: учебно-научный производственный комплекс Оренбургского государственного  университета, произведена: ООО «</a:t>
            </a:r>
            <a:r>
              <a:rPr lang="ru-RU" i="1" dirty="0" err="1">
                <a:solidFill>
                  <a:schemeClr val="tx1"/>
                </a:solidFill>
              </a:rPr>
              <a:t>СоюзХимМаш</a:t>
            </a:r>
            <a:r>
              <a:rPr lang="ru-RU" i="1" dirty="0">
                <a:solidFill>
                  <a:schemeClr val="tx1"/>
                </a:solidFill>
              </a:rPr>
              <a:t>» (www.soyuzhm.ru)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Промежуточный </a:t>
            </a:r>
            <a:r>
              <a:rPr lang="ru-RU" i="1" dirty="0">
                <a:solidFill>
                  <a:schemeClr val="tx1"/>
                </a:solidFill>
              </a:rPr>
              <a:t>резервуарный парк с горизонтальными надземными резервуарами РГС-60(прием продуктов, подача сырья) в количестве 30 шт. объемом 64 </a:t>
            </a:r>
            <a:r>
              <a:rPr lang="ru-RU" i="1" dirty="0" err="1">
                <a:solidFill>
                  <a:schemeClr val="tx1"/>
                </a:solidFill>
              </a:rPr>
              <a:t>куб.м</a:t>
            </a:r>
            <a:r>
              <a:rPr lang="ru-RU" i="1" dirty="0">
                <a:solidFill>
                  <a:schemeClr val="tx1"/>
                </a:solidFill>
              </a:rPr>
              <a:t>. </a:t>
            </a:r>
            <a:r>
              <a:rPr lang="ru-RU" i="1" dirty="0" smtClean="0">
                <a:solidFill>
                  <a:schemeClr val="tx1"/>
                </a:solidFill>
              </a:rPr>
              <a:t>каждый.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Резервуарный </a:t>
            </a:r>
            <a:r>
              <a:rPr lang="ru-RU" i="1" dirty="0">
                <a:solidFill>
                  <a:schemeClr val="tx1"/>
                </a:solidFill>
              </a:rPr>
              <a:t>парк с горизонтальными подземными емкостями(дренажные) в количестве 4 шт</a:t>
            </a:r>
            <a:r>
              <a:rPr lang="ru-RU" i="1" dirty="0" smtClean="0">
                <a:solidFill>
                  <a:schemeClr val="tx1"/>
                </a:solidFill>
              </a:rPr>
              <a:t>. объемом </a:t>
            </a:r>
            <a:r>
              <a:rPr lang="ru-RU" i="1" dirty="0">
                <a:solidFill>
                  <a:schemeClr val="tx1"/>
                </a:solidFill>
              </a:rPr>
              <a:t>от 25 до 63куб.м.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Автомобильный </a:t>
            </a:r>
            <a:r>
              <a:rPr lang="ru-RU" i="1" dirty="0">
                <a:solidFill>
                  <a:schemeClr val="tx1"/>
                </a:solidFill>
              </a:rPr>
              <a:t>сливно-наливной комплекс для налива светлых и темных нефтепродуктов (АСН-12ВГ</a:t>
            </a:r>
            <a:r>
              <a:rPr lang="ru-RU" i="1" dirty="0" smtClean="0">
                <a:solidFill>
                  <a:schemeClr val="tx1"/>
                </a:solidFill>
              </a:rPr>
              <a:t>).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Железнодорожный </a:t>
            </a:r>
            <a:r>
              <a:rPr lang="ru-RU" i="1" dirty="0">
                <a:solidFill>
                  <a:schemeClr val="tx1"/>
                </a:solidFill>
              </a:rPr>
              <a:t>сливно-наливной комплекс для налива светлых и темных нефтепродуктов (УСН-150</a:t>
            </a:r>
            <a:r>
              <a:rPr lang="ru-RU" i="1" dirty="0" smtClean="0">
                <a:solidFill>
                  <a:schemeClr val="tx1"/>
                </a:solidFill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Узел компаундирования нефтепродуктов.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Здания </a:t>
            </a:r>
            <a:r>
              <a:rPr lang="ru-RU" i="1" dirty="0">
                <a:solidFill>
                  <a:schemeClr val="tx1"/>
                </a:solidFill>
              </a:rPr>
              <a:t>производственно-складского комплекса с административно-бытовыми помещениями(267кв.м</a:t>
            </a:r>
            <a:r>
              <a:rPr lang="ru-RU" i="1" dirty="0" smtClean="0">
                <a:solidFill>
                  <a:schemeClr val="tx1"/>
                </a:solidFill>
              </a:rPr>
              <a:t>.).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Здания </a:t>
            </a:r>
            <a:r>
              <a:rPr lang="ru-RU" i="1" dirty="0">
                <a:solidFill>
                  <a:schemeClr val="tx1"/>
                </a:solidFill>
              </a:rPr>
              <a:t>операторной (25кв.м.) и лаборатории (40кв.м</a:t>
            </a:r>
            <a:r>
              <a:rPr lang="ru-RU" i="1" dirty="0" smtClean="0">
                <a:solidFill>
                  <a:schemeClr val="tx1"/>
                </a:solidFill>
              </a:rPr>
              <a:t>.).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Три </a:t>
            </a:r>
            <a:r>
              <a:rPr lang="ru-RU" i="1" dirty="0">
                <a:solidFill>
                  <a:schemeClr val="tx1"/>
                </a:solidFill>
              </a:rPr>
              <a:t>технологические насосные </a:t>
            </a:r>
            <a:r>
              <a:rPr lang="ru-RU" i="1" dirty="0" smtClean="0">
                <a:solidFill>
                  <a:schemeClr val="tx1"/>
                </a:solidFill>
              </a:rPr>
              <a:t>станции.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Два </a:t>
            </a:r>
            <a:r>
              <a:rPr lang="ru-RU" i="1" dirty="0">
                <a:solidFill>
                  <a:schemeClr val="tx1"/>
                </a:solidFill>
              </a:rPr>
              <a:t>подземных водоема пожарного запаса </a:t>
            </a:r>
            <a:r>
              <a:rPr lang="ru-RU" i="1" dirty="0" smtClean="0">
                <a:solidFill>
                  <a:schemeClr val="tx1"/>
                </a:solidFill>
              </a:rPr>
              <a:t>воды.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Трансформаторная </a:t>
            </a:r>
            <a:r>
              <a:rPr lang="ru-RU" i="1" dirty="0">
                <a:solidFill>
                  <a:schemeClr val="tx1"/>
                </a:solidFill>
              </a:rPr>
              <a:t>подстанция </a:t>
            </a:r>
            <a:r>
              <a:rPr lang="ru-RU" i="1" dirty="0" smtClean="0">
                <a:solidFill>
                  <a:schemeClr val="tx1"/>
                </a:solidFill>
              </a:rPr>
              <a:t>100кВа.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Парогенератор ПАР-250Н.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i="1" dirty="0" smtClean="0">
                <a:solidFill>
                  <a:schemeClr val="tx1"/>
                </a:solidFill>
              </a:rPr>
              <a:t>Инженерные </a:t>
            </a:r>
            <a:r>
              <a:rPr lang="ru-RU" i="1" dirty="0">
                <a:solidFill>
                  <a:schemeClr val="tx1"/>
                </a:solidFill>
              </a:rPr>
              <a:t>сети и сооружения, технологические трубопроводы, </a:t>
            </a:r>
            <a:r>
              <a:rPr lang="ru-RU" i="1" dirty="0" smtClean="0">
                <a:solidFill>
                  <a:schemeClr val="tx1"/>
                </a:solidFill>
              </a:rPr>
              <a:t>молниезащита.</a:t>
            </a:r>
            <a:endParaRPr lang="ru-RU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001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164758"/>
            <a:ext cx="11252416" cy="58488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002060"/>
                </a:solidFill>
              </a:rPr>
              <a:t>Состав ЛФ17-УС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749644"/>
            <a:ext cx="11631827" cy="562644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Узел </a:t>
            </a:r>
            <a:r>
              <a:rPr lang="ru-RU" sz="1400" i="1" dirty="0">
                <a:solidFill>
                  <a:schemeClr val="tx1"/>
                </a:solidFill>
              </a:rPr>
              <a:t>ректификации: Колонна К-1(СХМ.572.00.000ПС,  з/н 137, 2015г.в.), Дефлегматор Д-1(СХМ.573.00.000ПС, з/н 125, 2015г.в.) Колонна К-2(СХМ.571.00.000ПС, з/н 135, 2015г.в.), Дефлегматор Д-2 (СХМ.573.00.000ПС з/н 126, 2015г.в.),  Колонна К-3(СХМ.571.00.000ПС, з/н 136, 2015г.в.)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Узел </a:t>
            </a:r>
            <a:r>
              <a:rPr lang="ru-RU" sz="1400" i="1" dirty="0">
                <a:solidFill>
                  <a:schemeClr val="tx1"/>
                </a:solidFill>
              </a:rPr>
              <a:t>рекуперации тепла дистиллятов: 4 теплообменника Т-1-4 с номинальным объемом от 0,28-0,6 </a:t>
            </a:r>
            <a:r>
              <a:rPr lang="ru-RU" sz="1400" i="1" dirty="0" err="1">
                <a:solidFill>
                  <a:schemeClr val="tx1"/>
                </a:solidFill>
              </a:rPr>
              <a:t>куб.м</a:t>
            </a:r>
            <a:r>
              <a:rPr lang="ru-RU" sz="1400" i="1" dirty="0">
                <a:solidFill>
                  <a:schemeClr val="tx1"/>
                </a:solidFill>
              </a:rPr>
              <a:t>.: Т-1 (з/н750, 2007г.в.), Т-2(з/н735, 2007г.в.), Т-3(з/н129, 2015г.в.), Т-4(з/н130, 2015г.в.)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Узел </a:t>
            </a:r>
            <a:r>
              <a:rPr lang="ru-RU" sz="1400" i="1" dirty="0">
                <a:solidFill>
                  <a:schemeClr val="tx1"/>
                </a:solidFill>
              </a:rPr>
              <a:t>охлаждения дистиллятов: 5 холодильников-теплообменников КХ-1,2 с номинальным объемом теплообмена 0,14 </a:t>
            </a:r>
            <a:r>
              <a:rPr lang="ru-RU" sz="1400" i="1" dirty="0" err="1">
                <a:solidFill>
                  <a:schemeClr val="tx1"/>
                </a:solidFill>
              </a:rPr>
              <a:t>куб.м</a:t>
            </a:r>
            <a:r>
              <a:rPr lang="ru-RU" sz="1400" i="1" dirty="0">
                <a:solidFill>
                  <a:schemeClr val="tx1"/>
                </a:solidFill>
              </a:rPr>
              <a:t>. каждый: КХ-1(з/н127, 2015 </a:t>
            </a:r>
            <a:r>
              <a:rPr lang="ru-RU" sz="1400" i="1" dirty="0" err="1">
                <a:solidFill>
                  <a:schemeClr val="tx1"/>
                </a:solidFill>
              </a:rPr>
              <a:t>г.в</a:t>
            </a:r>
            <a:r>
              <a:rPr lang="ru-RU" sz="1400" i="1" dirty="0">
                <a:solidFill>
                  <a:schemeClr val="tx1"/>
                </a:solidFill>
              </a:rPr>
              <a:t>.), КХ-2(з/н129, 2015 </a:t>
            </a:r>
            <a:r>
              <a:rPr lang="ru-RU" sz="1400" i="1" dirty="0" err="1">
                <a:solidFill>
                  <a:schemeClr val="tx1"/>
                </a:solidFill>
              </a:rPr>
              <a:t>г.в</a:t>
            </a:r>
            <a:r>
              <a:rPr lang="ru-RU" sz="1400" i="1" dirty="0">
                <a:solidFill>
                  <a:schemeClr val="tx1"/>
                </a:solidFill>
              </a:rPr>
              <a:t>.), Х-3,4,5  с площадью поверхности теплообмена секции 280кв.м. каждый: Х-3(з/н 4823-1, 2020г.в.), Х-4(з/н 4823-2, 2020г.в.), Х-5(з/н 4822, 2020г.в.)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Узел </a:t>
            </a:r>
            <a:r>
              <a:rPr lang="ru-RU" sz="1400" i="1" dirty="0">
                <a:solidFill>
                  <a:schemeClr val="tx1"/>
                </a:solidFill>
              </a:rPr>
              <a:t>подачи сырья и откачки продукта: 6 насосов производительностью 4куб.м./час, мощностью 1,1кВт каждый (Н.42.878.00.000РЭ, 2010г.в.), 2 насоса откачки продукта КМ65-40-165Е, 20куб./час,  мощностью 3,0кВт каждый(178,00,00,00РЭ, 2009г.в.)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Узел </a:t>
            </a:r>
            <a:r>
              <a:rPr lang="ru-RU" sz="1400" i="1" dirty="0">
                <a:solidFill>
                  <a:schemeClr val="tx1"/>
                </a:solidFill>
              </a:rPr>
              <a:t>нагрева сырья: три печи с горелочными устройствами SIBSTRONG(3S2A/D) 0.7МВт – каждая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Три </a:t>
            </a:r>
            <a:r>
              <a:rPr lang="ru-RU" sz="1400" i="1" dirty="0">
                <a:solidFill>
                  <a:schemeClr val="tx1"/>
                </a:solidFill>
              </a:rPr>
              <a:t>емкости накопителя: две по 1,6 </a:t>
            </a:r>
            <a:r>
              <a:rPr lang="ru-RU" sz="1400" i="1" dirty="0" err="1">
                <a:solidFill>
                  <a:schemeClr val="tx1"/>
                </a:solidFill>
              </a:rPr>
              <a:t>куб.м</a:t>
            </a:r>
            <a:r>
              <a:rPr lang="ru-RU" sz="1400" i="1" dirty="0">
                <a:solidFill>
                  <a:schemeClr val="tx1"/>
                </a:solidFill>
              </a:rPr>
              <a:t>. ЕК-1(з/н123, 2015г.в.), ЕК-2(з/н124, 2015г.в.); одна 1,9 </a:t>
            </a:r>
            <a:r>
              <a:rPr lang="ru-RU" sz="1400" i="1" dirty="0" err="1">
                <a:solidFill>
                  <a:schemeClr val="tx1"/>
                </a:solidFill>
              </a:rPr>
              <a:t>куб.м</a:t>
            </a:r>
            <a:r>
              <a:rPr lang="ru-RU" sz="1400" i="1" dirty="0">
                <a:solidFill>
                  <a:schemeClr val="tx1"/>
                </a:solidFill>
              </a:rPr>
              <a:t>. ЕК-3(з/н122, 2015г.в.)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i="1" dirty="0" smtClean="0">
                <a:solidFill>
                  <a:schemeClr val="tx1"/>
                </a:solidFill>
              </a:rPr>
              <a:t>Четыре </a:t>
            </a:r>
            <a:r>
              <a:rPr lang="ru-RU" sz="1400" i="1" dirty="0">
                <a:solidFill>
                  <a:schemeClr val="tx1"/>
                </a:solidFill>
              </a:rPr>
              <a:t>емкости дренажных: две по 25 </a:t>
            </a:r>
            <a:r>
              <a:rPr lang="ru-RU" sz="1400" i="1" dirty="0" err="1">
                <a:solidFill>
                  <a:schemeClr val="tx1"/>
                </a:solidFill>
              </a:rPr>
              <a:t>куб.м</a:t>
            </a:r>
            <a:r>
              <a:rPr lang="ru-RU" sz="1400" i="1" dirty="0">
                <a:solidFill>
                  <a:schemeClr val="tx1"/>
                </a:solidFill>
              </a:rPr>
              <a:t>. ЕД-1,4 (ЕП25-2400-1-2-К); две по 63 </a:t>
            </a:r>
            <a:r>
              <a:rPr lang="ru-RU" sz="1400" i="1" dirty="0" err="1">
                <a:solidFill>
                  <a:schemeClr val="tx1"/>
                </a:solidFill>
              </a:rPr>
              <a:t>куб.м</a:t>
            </a:r>
            <a:r>
              <a:rPr lang="ru-RU" sz="1400" i="1" dirty="0">
                <a:solidFill>
                  <a:schemeClr val="tx1"/>
                </a:solidFill>
              </a:rPr>
              <a:t>. ЕД-2,3(ЕП63-3000-2-2-К)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24307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84" y="609599"/>
            <a:ext cx="11788346" cy="6112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265" y="181232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Автомобильные весы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76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89" y="683740"/>
            <a:ext cx="11072021" cy="61742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9286" y="263611"/>
            <a:ext cx="2521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Установка ЛФ-17УС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757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86" y="316429"/>
            <a:ext cx="11747157" cy="65202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3257" y="-52903"/>
            <a:ext cx="5158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Автомобильная сливо-наливная эстакада</a:t>
            </a:r>
          </a:p>
        </p:txBody>
      </p:sp>
    </p:spTree>
    <p:extLst>
      <p:ext uri="{BB962C8B-B14F-4D97-AF65-F5344CB8AC3E}">
        <p14:creationId xmlns:p14="http://schemas.microsoft.com/office/powerpoint/2010/main" val="3885929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86" y="453080"/>
            <a:ext cx="11317227" cy="64049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8540" y="83748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Резервуарный парк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73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88" y="354226"/>
            <a:ext cx="11169623" cy="65037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9816" y="0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Лаборатория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853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53" y="453080"/>
            <a:ext cx="10995693" cy="64049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2724" y="83748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Технологические блоки 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20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37" y="444842"/>
            <a:ext cx="11303126" cy="64131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2768" y="75510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Железнодорожная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сливо-наливная эстакада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550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84" y="546556"/>
            <a:ext cx="11302314" cy="6094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2021" y="65903"/>
            <a:ext cx="337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Технологическая насосная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77475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693</TotalTime>
  <Words>854</Words>
  <Application>Microsoft Office PowerPoint</Application>
  <PresentationFormat>Широкоэкранный</PresentationFormat>
  <Paragraphs>76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Century Gothic</vt:lpstr>
      <vt:lpstr>Wingdings</vt:lpstr>
      <vt:lpstr>Wingdings 3</vt:lpstr>
      <vt:lpstr>Сектор</vt:lpstr>
      <vt:lpstr>Мини-НПЗ ООО «СимКор»</vt:lpstr>
      <vt:lpstr>Презентация PowerPoint</vt:lpstr>
      <vt:lpstr>Основные разрешительные документы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Краткое описание деятельности мини-НПЗ</vt:lpstr>
      <vt:lpstr>Презентация PowerPoint</vt:lpstr>
      <vt:lpstr>Состав объектов мини-НПЗ </vt:lpstr>
      <vt:lpstr>Состав ЛФ17-УС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МиниНПЗ ООО «СимКор»</dc:title>
  <dc:creator>deko</dc:creator>
  <cp:lastModifiedBy>deko</cp:lastModifiedBy>
  <cp:revision>48</cp:revision>
  <cp:lastPrinted>2023-02-20T06:25:49Z</cp:lastPrinted>
  <dcterms:created xsi:type="dcterms:W3CDTF">2023-02-15T11:38:16Z</dcterms:created>
  <dcterms:modified xsi:type="dcterms:W3CDTF">2023-02-21T05:00:19Z</dcterms:modified>
</cp:coreProperties>
</file>