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sldIdLst>
    <p:sldId id="257" r:id="rId2"/>
    <p:sldId id="276" r:id="rId3"/>
    <p:sldId id="303" r:id="rId4"/>
    <p:sldId id="315" r:id="rId5"/>
    <p:sldId id="317" r:id="rId6"/>
    <p:sldId id="316" r:id="rId7"/>
    <p:sldId id="258" r:id="rId8"/>
    <p:sldId id="27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308" autoAdjust="0"/>
    <p:restoredTop sz="94660"/>
  </p:normalViewPr>
  <p:slideViewPr>
    <p:cSldViewPr>
      <p:cViewPr varScale="1">
        <p:scale>
          <a:sx n="88" d="100"/>
          <a:sy n="88" d="100"/>
        </p:scale>
        <p:origin x="-129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5D279-EBE3-4E32-AEB3-5FBDDA4E5C26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20F85-1955-42BF-BE33-3216DDE372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511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06.06.2024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06116" y="169462"/>
            <a:ext cx="8214356" cy="1512168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ТОО </a:t>
            </a:r>
            <a:r>
              <a:rPr lang="en-US" sz="30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PetroHanGroup</a:t>
            </a:r>
            <a:endParaRPr lang="ru-RU" sz="30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3000" b="1" i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Склад ГСМ в г. Павлодар</a:t>
            </a:r>
          </a:p>
          <a:p>
            <a:endParaRPr lang="ru-RU" dirty="0"/>
          </a:p>
        </p:txBody>
      </p:sp>
      <p:pic>
        <p:nvPicPr>
          <p:cNvPr id="5121" name="Picture 1" descr="C:\Users\Ponomarenko\Desktop\06-06-2024_15-01-30\attachment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8342314" cy="4718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ts val="1200"/>
              </a:spcBef>
              <a:buNone/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ТОО «</a:t>
            </a:r>
            <a:r>
              <a:rPr lang="en-US" sz="15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PetroHanGroup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– осуществляет деятельность по приему, хранению и отгрузке светлых нефтепродуктов.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  	 Приемка на хранение, а также отгрузка нефтепродуктов производится как  железнодорожным, так  и автомобильным транспортом. 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	Общий комплекс нефтебазы включает: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земельные участки общей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площадью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5,03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га;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резервуарный парк № 1, состоящий из 12 вертикальных резервуаров вместимостью по 1 000 м3 каждый (всего 12 000 м3);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резервуарный парк № 2, состоящий из 40 резервуаров вместимостью по 80 м3 каждый (всего 3 200 м3);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здание офиса площадью 525 м2;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железнодорожный подъездной путь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железнодорожной </a:t>
            </a:r>
            <a:r>
              <a:rPr lang="ru-RU" sz="15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сливо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/наливной эстакадой на 8 </a:t>
            </a:r>
            <a:r>
              <a:rPr lang="ru-RU" sz="15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вагоноцистерн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маневровый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железнодорожный подъездной путь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8 </a:t>
            </a:r>
            <a:r>
              <a:rPr lang="ru-RU" sz="15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вагоноцистерн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5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 </a:t>
            </a:r>
            <a:r>
              <a:rPr lang="ru-RU" sz="15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автоналивная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 помещение насосной станции с комплексом оборудования, мощностью 300 м3/час;</a:t>
            </a: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- коммуникации: газовое отопление, центральное </a:t>
            </a:r>
            <a:r>
              <a:rPr lang="ru-RU" sz="15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электро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водоснабжение, телефонизация и интернет, система </a:t>
            </a: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видеонаблюдения.</a:t>
            </a:r>
            <a:endParaRPr lang="ru-RU" sz="15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buNone/>
            </a:pPr>
            <a:r>
              <a:rPr lang="ru-RU" sz="15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ru-RU" sz="15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u="sng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О компании:</a:t>
            </a:r>
            <a:endParaRPr lang="ru-RU" sz="3100" b="1" u="sng" dirty="0">
              <a:solidFill>
                <a:schemeClr val="accent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669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4;p14"/>
          <p:cNvSpPr txBox="1">
            <a:spLocks/>
          </p:cNvSpPr>
          <p:nvPr/>
        </p:nvSpPr>
        <p:spPr>
          <a:xfrm>
            <a:off x="785786" y="214290"/>
            <a:ext cx="7488832" cy="6674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anchor="t" anchorCtr="0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Карта</a:t>
            </a: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Движение ТОО «ПНХЗ» - нефтебаза</a:t>
            </a:r>
            <a:endParaRPr lang="ru-RU" sz="1600" dirty="0" smtClean="0">
              <a:solidFill>
                <a:srgbClr val="FF0000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rgbClr val="C00000"/>
              </a:buClr>
              <a:buSzPts val="2550"/>
              <a:buNone/>
            </a:pP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238"/>
              </a:spcBef>
              <a:buClr>
                <a:schemeClr val="dk1"/>
              </a:buClr>
              <a:buSzPts val="1190"/>
              <a:buFont typeface="Wingdings 3"/>
              <a:buNone/>
            </a:pPr>
            <a:endParaRPr lang="ru-RU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928670"/>
            <a:ext cx="8429684" cy="5143536"/>
          </a:xfrm>
          <a:prstGeom prst="rect">
            <a:avLst/>
          </a:prstGeom>
          <a:noFill/>
          <a:ln>
            <a:noFill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286116" y="2357430"/>
            <a:ext cx="796925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Нефтебаза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240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Акт на право частной собственности на земельный участок</a:t>
            </a:r>
            <a:endParaRPr lang="ru-RU" sz="20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28596" y="1071546"/>
          <a:ext cx="4098410" cy="5302266"/>
        </p:xfrm>
        <a:graphic>
          <a:graphicData uri="http://schemas.openxmlformats.org/presentationml/2006/ole">
            <p:oleObj spid="_x0000_s2054" name="Acrobat Document" r:id="rId3" imgW="4663440" imgH="6034757" progId="Acrobat.Document.DC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500562" y="1071546"/>
          <a:ext cx="4264065" cy="5516580"/>
        </p:xfrm>
        <a:graphic>
          <a:graphicData uri="http://schemas.openxmlformats.org/presentationml/2006/ole">
            <p:oleObj spid="_x0000_s2055" name="Acrobat Document" r:id="rId4" imgW="4663440" imgH="6034757" progId="Acrobat.Document.DC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Акт на право </a:t>
            </a:r>
            <a:r>
              <a:rPr lang="ru-RU" sz="2000" dirty="0" smtClean="0">
                <a:solidFill>
                  <a:schemeClr val="accent1"/>
                </a:solidFill>
              </a:rPr>
              <a:t>временного землепользования на </a:t>
            </a:r>
            <a:r>
              <a:rPr lang="ru-RU" sz="2000" dirty="0" smtClean="0">
                <a:solidFill>
                  <a:schemeClr val="accent1"/>
                </a:solidFill>
              </a:rPr>
              <a:t>земельный участок</a:t>
            </a:r>
            <a:endParaRPr lang="ru-RU" sz="2000" dirty="0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857224" y="1285860"/>
          <a:ext cx="3600318" cy="4989525"/>
        </p:xfrm>
        <a:graphic>
          <a:graphicData uri="http://schemas.openxmlformats.org/presentationml/2006/ole">
            <p:oleObj spid="_x0000_s19460" name="Acrobat Document" r:id="rId3" imgW="4625163" imgH="6408059" progId="Acrobat.Document.DC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4786314" y="1214422"/>
          <a:ext cx="3703414" cy="5132401"/>
        </p:xfrm>
        <a:graphic>
          <a:graphicData uri="http://schemas.openxmlformats.org/presentationml/2006/ole">
            <p:oleObj spid="_x0000_s19461" name="Acrobat Document" r:id="rId4" imgW="4625163" imgH="6408059" progId="Acrobat.Document.DC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000" dirty="0" smtClean="0">
                <a:solidFill>
                  <a:schemeClr val="accent1"/>
                </a:solidFill>
              </a:rPr>
              <a:t>Генеральный план нефтебазы</a:t>
            </a:r>
            <a:endParaRPr lang="ru-RU" sz="3000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000108"/>
            <a:ext cx="7143800" cy="5296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428604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000" b="1" dirty="0" smtClean="0">
                <a:solidFill>
                  <a:schemeClr val="accent1"/>
                </a:solidFill>
              </a:rPr>
              <a:t>Действующая нефтебаза в городе Павлодар с общим объемом хранения более 15 200м3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286256"/>
            <a:ext cx="450059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500" b="1" dirty="0">
                <a:solidFill>
                  <a:srgbClr val="000000"/>
                </a:solidFill>
              </a:rPr>
              <a:t>Нефтебаза может принимать и отправлять нефтепродукты в круглосуточном режиме, оперативно реагируя на возникающие изменения в приоритетах отгрузки, что гарантирует бесперебойную поставку ГСМ</a:t>
            </a:r>
            <a:endParaRPr lang="ru-RU" sz="15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0482" name="Picture 2" descr="C:\Users\Ponomarenko\Desktop\06-06-2024_15-01-30\attachment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857364"/>
            <a:ext cx="4000528" cy="2216149"/>
          </a:xfrm>
          <a:prstGeom prst="rect">
            <a:avLst/>
          </a:prstGeom>
          <a:noFill/>
        </p:spPr>
      </p:pic>
      <p:pic>
        <p:nvPicPr>
          <p:cNvPr id="20483" name="Picture 3" descr="C:\Users\Ponomarenko\Desktop\06-06-2024_15-01-30\attachment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214818"/>
            <a:ext cx="4143404" cy="2394959"/>
          </a:xfrm>
          <a:prstGeom prst="rect">
            <a:avLst/>
          </a:prstGeom>
          <a:noFill/>
        </p:spPr>
      </p:pic>
      <p:pic>
        <p:nvPicPr>
          <p:cNvPr id="20484" name="Picture 4" descr="C:\Users\Ponomarenko\Desktop\06-06-2024_15-01-30\attachment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857364"/>
            <a:ext cx="4143404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79208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accent1"/>
                </a:solidFill>
              </a:rPr>
              <a:t>Производительность нефтебазы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30520046"/>
              </p:ext>
            </p:extLst>
          </p:nvPr>
        </p:nvGraphicFramePr>
        <p:xfrm>
          <a:off x="323528" y="742638"/>
          <a:ext cx="8496944" cy="178807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38250"/>
                <a:gridCol w="1294696"/>
                <a:gridCol w="1679193"/>
                <a:gridCol w="1486944"/>
                <a:gridCol w="1463261"/>
                <a:gridCol w="1234600"/>
              </a:tblGrid>
              <a:tr h="29409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Железнодорожная сливо-наливная эстакада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9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Вместимость ж/</a:t>
                      </a:r>
                      <a:r>
                        <a:rPr lang="ru-RU" sz="1400" b="0" u="none" strike="noStrike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д</a:t>
                      </a:r>
                      <a:r>
                        <a:rPr lang="ru-RU" sz="1400" b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тупика</a:t>
                      </a:r>
                      <a:r>
                        <a:rPr lang="ru-RU" sz="1400" b="0" u="none" strike="noStrike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400" b="0" u="none" strike="noStrike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вагоно-цистерн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Максимальная </a:t>
                      </a:r>
                      <a:r>
                        <a:rPr lang="ru-RU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суточная  подача вагонов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Средняя масса </a:t>
                      </a:r>
                      <a:r>
                        <a:rPr lang="ru-RU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продукта в 1 вагоне, тонна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суточный грузооборот, тонн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грузооборот за 1 месяц (24 дня), тонн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0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База </a:t>
                      </a:r>
                      <a:r>
                        <a:rPr lang="ru-RU" sz="14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ГСМ</a:t>
                      </a:r>
                      <a:endParaRPr lang="ru-RU" sz="14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99" marR="9199" marT="9199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99" marR="9199" marT="9199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32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99" marR="9199" marT="9199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60,76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99" marR="9199" marT="9199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1 944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99" marR="9199" marT="9199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46 656</a:t>
                      </a:r>
                      <a:endParaRPr lang="ru-RU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99" marR="9199" marT="9199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88794055"/>
              </p:ext>
            </p:extLst>
          </p:nvPr>
        </p:nvGraphicFramePr>
        <p:xfrm>
          <a:off x="323528" y="3212976"/>
          <a:ext cx="8496944" cy="22340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8"/>
                <a:gridCol w="1080120"/>
                <a:gridCol w="1512168"/>
                <a:gridCol w="1296144"/>
                <a:gridCol w="1008112"/>
                <a:gridCol w="936104"/>
                <a:gridCol w="950582"/>
                <a:gridCol w="921626"/>
              </a:tblGrid>
              <a:tr h="29930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                                 Автоналивная </a:t>
                      </a:r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эстакада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965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количество установок автоналива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максимальная часовая производительность одной установки,                м</a:t>
                      </a:r>
                      <a:r>
                        <a:rPr lang="ru-RU" sz="1400" b="0" u="none" strike="noStrike" baseline="300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/час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общая производительность м</a:t>
                      </a:r>
                      <a:r>
                        <a:rPr lang="ru-RU" sz="1400" b="0" u="none" strike="noStrike" baseline="30000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/час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дневной </a:t>
                      </a:r>
                      <a:r>
                        <a:rPr lang="ru-RU" sz="1400" b="0" u="none" strike="noStrike" dirty="0" err="1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грузо</a:t>
                      </a:r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 оборот </a:t>
                      </a:r>
                    </a:p>
                    <a:p>
                      <a:pPr algn="ctr" fontAlgn="t"/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м3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количество </a:t>
                      </a:r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машин для загрузки в день 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грузооборот </a:t>
                      </a:r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месяц, м3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возможное количество машин для загрузки в </a:t>
                      </a:r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месяц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4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База </a:t>
                      </a:r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ГСМ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80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160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u="none" strike="noStrike" dirty="0" smtClean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960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23 040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ln w="3175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576</a:t>
                      </a:r>
                      <a:endParaRPr lang="ru-RU" sz="1400" b="0" i="0" u="none" strike="noStrike" dirty="0">
                        <a:ln w="3175"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261" marR="7261" marT="7261" marB="0" anchor="b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08883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2392</TotalTime>
  <Words>166</Words>
  <Application>Microsoft Office PowerPoint</Application>
  <PresentationFormat>Экран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Открытая</vt:lpstr>
      <vt:lpstr>Acrobat Document</vt:lpstr>
      <vt:lpstr>Adobe Acrobat Document</vt:lpstr>
      <vt:lpstr>Слайд 1</vt:lpstr>
      <vt:lpstr>О компании:</vt:lpstr>
      <vt:lpstr>Слайд 3</vt:lpstr>
      <vt:lpstr>Акт на право частной собственности на земельный участок</vt:lpstr>
      <vt:lpstr>Акт на право временного землепользования на земельный участок</vt:lpstr>
      <vt:lpstr>Генеральный план нефтебазы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Janna</dc:creator>
  <cp:lastModifiedBy>Ponomarenko</cp:lastModifiedBy>
  <cp:revision>214</cp:revision>
  <cp:lastPrinted>2023-10-24T05:58:56Z</cp:lastPrinted>
  <dcterms:created xsi:type="dcterms:W3CDTF">2018-12-05T09:11:42Z</dcterms:created>
  <dcterms:modified xsi:type="dcterms:W3CDTF">2024-06-06T11:04:08Z</dcterms:modified>
</cp:coreProperties>
</file>