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5" r:id="rId7"/>
    <p:sldId id="271" r:id="rId8"/>
    <p:sldId id="270" r:id="rId9"/>
  </p:sldIdLst>
  <p:sldSz cx="18288000" cy="10287000"/>
  <p:notesSz cx="6858000" cy="9144000"/>
  <p:embeddedFontLst>
    <p:embeddedFont>
      <p:font typeface="Amethyst" pitchFamily="2" charset="0"/>
      <p:regular r:id="rId10"/>
    </p:embeddedFont>
    <p:embeddedFont>
      <p:font typeface="Bahnschrift SemiCondensed" panose="020B0502040204020203" pitchFamily="34" charset="0"/>
      <p:regular r:id="rId11"/>
      <p:bold r:id="rId12"/>
    </p:embeddedFont>
    <p:embeddedFont>
      <p:font typeface="Footlight MT Light" panose="0204060206030A020304" pitchFamily="18" charset="0"/>
      <p:regular r:id="rId13"/>
    </p:embeddedFont>
    <p:embeddedFont>
      <p:font typeface="Baskerville Old Face" panose="02020602080505020303" pitchFamily="18" charset="0"/>
      <p:regular r:id="rId14"/>
    </p:embeddedFont>
    <p:embeddedFont>
      <p:font typeface="Franklin Gothic Medium" panose="020B0603020102020204" pitchFamily="34" charset="0"/>
      <p:regular r:id="rId15"/>
      <p:italic r:id="rId16"/>
    </p:embeddedFont>
    <p:embeddedFont>
      <p:font typeface="Open Sans" panose="020B0604020202020204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769"/>
    <a:srgbClr val="6BB39D"/>
    <a:srgbClr val="04501D"/>
    <a:srgbClr val="FFFFFF"/>
    <a:srgbClr val="264014"/>
    <a:srgbClr val="469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69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756444" y="4083883"/>
            <a:ext cx="7239162" cy="17216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268"/>
              </a:lnSpc>
              <a:spcBef>
                <a:spcPct val="0"/>
              </a:spcBef>
            </a:pPr>
            <a:r>
              <a:rPr lang="en-US" sz="8800" b="1" dirty="0">
                <a:solidFill>
                  <a:schemeClr val="tx2">
                    <a:lumMod val="75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ru-RU" sz="8800" b="1" dirty="0" smtClean="0">
                <a:solidFill>
                  <a:schemeClr val="tx2">
                    <a:lumMod val="75000"/>
                  </a:schemeClr>
                </a:solidFill>
                <a:latin typeface="Bahnschrift SemiCondensed" panose="020B0502040204020203" pitchFamily="34" charset="0"/>
              </a:rPr>
              <a:t>«</a:t>
            </a:r>
            <a:r>
              <a:rPr lang="en-US" sz="8800" b="1" dirty="0" err="1" smtClean="0">
                <a:solidFill>
                  <a:schemeClr val="tx2">
                    <a:lumMod val="75000"/>
                  </a:schemeClr>
                </a:solidFill>
                <a:latin typeface="Baskerville Old Face" panose="02020602080505020303" pitchFamily="18" charset="0"/>
              </a:rPr>
              <a:t>LeaderZ</a:t>
            </a:r>
            <a:r>
              <a:rPr lang="ru-RU" sz="8800" b="1" dirty="0" smtClean="0">
                <a:solidFill>
                  <a:schemeClr val="tx2">
                    <a:lumMod val="75000"/>
                  </a:schemeClr>
                </a:solidFill>
                <a:latin typeface="Bahnschrift SemiCondensed" panose="020B0502040204020203" pitchFamily="34" charset="0"/>
              </a:rPr>
              <a:t>»</a:t>
            </a:r>
            <a:endParaRPr lang="en-US" sz="8800" b="1" dirty="0" smtClean="0">
              <a:solidFill>
                <a:schemeClr val="tx2">
                  <a:lumMod val="75000"/>
                </a:schemeClr>
              </a:solidFill>
              <a:latin typeface="Baskerville Old Face" panose="02020602080505020303" pitchFamily="18" charset="0"/>
            </a:endParaRPr>
          </a:p>
          <a:p>
            <a:pPr marL="0" lvl="0" indent="0" algn="ctr">
              <a:lnSpc>
                <a:spcPts val="6268"/>
              </a:lnSpc>
              <a:spcBef>
                <a:spcPct val="0"/>
              </a:spcBef>
            </a:pPr>
            <a:r>
              <a:rPr lang="en-US" sz="8800" b="1" dirty="0" smtClean="0">
                <a:solidFill>
                  <a:schemeClr val="tx2">
                    <a:lumMod val="75000"/>
                  </a:schemeClr>
                </a:solidFill>
                <a:latin typeface="Baskerville Old Face" panose="02020602080505020303" pitchFamily="18" charset="0"/>
              </a:rPr>
              <a:t>Academy</a:t>
            </a:r>
            <a:endParaRPr lang="en-US" sz="8800" b="1" dirty="0">
              <a:solidFill>
                <a:schemeClr val="tx2">
                  <a:lumMod val="75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7985449" y="4123186"/>
            <a:ext cx="2057711" cy="2054605"/>
          </a:xfrm>
          <a:prstGeom prst="rect">
            <a:avLst/>
          </a:prstGeom>
          <a:solidFill>
            <a:srgbClr val="62A25D"/>
          </a:solidFill>
        </p:spPr>
      </p:sp>
      <p:sp>
        <p:nvSpPr>
          <p:cNvPr id="9" name="AutoShape 9"/>
          <p:cNvSpPr/>
          <p:nvPr/>
        </p:nvSpPr>
        <p:spPr>
          <a:xfrm>
            <a:off x="5927738" y="6177791"/>
            <a:ext cx="2057711" cy="2054605"/>
          </a:xfrm>
          <a:prstGeom prst="rect">
            <a:avLst/>
          </a:prstGeom>
          <a:solidFill>
            <a:srgbClr val="FFC924"/>
          </a:solidFill>
        </p:spPr>
      </p:sp>
      <p:sp>
        <p:nvSpPr>
          <p:cNvPr id="14" name="AutoShape 14"/>
          <p:cNvSpPr/>
          <p:nvPr/>
        </p:nvSpPr>
        <p:spPr>
          <a:xfrm>
            <a:off x="14158581" y="4123186"/>
            <a:ext cx="4115421" cy="2054605"/>
          </a:xfrm>
          <a:prstGeom prst="rect">
            <a:avLst/>
          </a:prstGeom>
          <a:solidFill>
            <a:srgbClr val="FDCBDF"/>
          </a:solidFill>
        </p:spPr>
      </p:sp>
      <p:sp>
        <p:nvSpPr>
          <p:cNvPr id="15" name="AutoShape 15"/>
          <p:cNvSpPr/>
          <p:nvPr/>
        </p:nvSpPr>
        <p:spPr>
          <a:xfrm>
            <a:off x="12100865" y="8212316"/>
            <a:ext cx="2057711" cy="2054605"/>
          </a:xfrm>
          <a:prstGeom prst="rect">
            <a:avLst/>
          </a:prstGeom>
          <a:solidFill>
            <a:srgbClr val="29285D"/>
          </a:solidFill>
        </p:spPr>
      </p:sp>
      <p:sp>
        <p:nvSpPr>
          <p:cNvPr id="17" name="AutoShape 17"/>
          <p:cNvSpPr/>
          <p:nvPr/>
        </p:nvSpPr>
        <p:spPr>
          <a:xfrm>
            <a:off x="12100870" y="0"/>
            <a:ext cx="2057711" cy="2068582"/>
          </a:xfrm>
          <a:prstGeom prst="rect">
            <a:avLst/>
          </a:prstGeom>
          <a:solidFill>
            <a:srgbClr val="469BD8"/>
          </a:solidFill>
        </p:spPr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143" y="158010"/>
            <a:ext cx="3739764" cy="373976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579" y="-12700"/>
            <a:ext cx="4115421" cy="417624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579" y="6125249"/>
            <a:ext cx="4115421" cy="4155377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449" y="6157710"/>
            <a:ext cx="2057709" cy="206769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0043157" y="4135640"/>
            <a:ext cx="4115419" cy="4076676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400" y="2064187"/>
            <a:ext cx="2957176" cy="2071451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445" y="8224178"/>
            <a:ext cx="3065131" cy="205822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578" y="8199861"/>
            <a:ext cx="3349288" cy="20993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6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459183"/>
            <a:ext cx="16780557" cy="8827817"/>
          </a:xfrm>
          <a:prstGeom prst="rect">
            <a:avLst/>
          </a:prstGeom>
          <a:solidFill>
            <a:srgbClr val="FFC924"/>
          </a:solidFill>
        </p:spPr>
      </p:sp>
      <p:sp>
        <p:nvSpPr>
          <p:cNvPr id="4" name="TextBox 4"/>
          <p:cNvSpPr txBox="1"/>
          <p:nvPr/>
        </p:nvSpPr>
        <p:spPr>
          <a:xfrm>
            <a:off x="-2514600" y="3104139"/>
            <a:ext cx="8380296" cy="857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318"/>
              </a:lnSpc>
            </a:pPr>
            <a:r>
              <a:rPr lang="ru-RU" sz="9600" spc="-195" dirty="0" smtClean="0">
                <a:solidFill>
                  <a:srgbClr val="FFFFFF"/>
                </a:solidFill>
                <a:latin typeface="Bahnschrift SemiCondensed" panose="020B0502040204020203" pitchFamily="34" charset="0"/>
              </a:rPr>
              <a:t>«</a:t>
            </a:r>
            <a:r>
              <a:rPr lang="en-US" sz="9600" spc="-195" dirty="0" err="1" smtClean="0">
                <a:solidFill>
                  <a:srgbClr val="FFFFFF"/>
                </a:solidFill>
                <a:latin typeface="Amethyst" pitchFamily="2" charset="0"/>
              </a:rPr>
              <a:t>LeaderZ</a:t>
            </a:r>
            <a:r>
              <a:rPr lang="ru-RU" sz="9600" spc="-195" dirty="0" smtClean="0">
                <a:solidFill>
                  <a:srgbClr val="FFFFFF"/>
                </a:solidFill>
                <a:latin typeface="Bahnschrift SemiCondensed" panose="020B0502040204020203" pitchFamily="34" charset="0"/>
              </a:rPr>
              <a:t>»</a:t>
            </a:r>
            <a:endParaRPr lang="en-US" sz="9600" spc="-195" dirty="0">
              <a:solidFill>
                <a:srgbClr val="FFFFFF"/>
              </a:solidFill>
              <a:latin typeface="Amethyst" pitchFamily="2" charset="0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028700" y="6417979"/>
            <a:ext cx="5707850" cy="1488195"/>
            <a:chOff x="0" y="435699"/>
            <a:chExt cx="7610466" cy="1984261"/>
          </a:xfrm>
        </p:grpSpPr>
        <p:sp>
          <p:nvSpPr>
            <p:cNvPr id="6" name="TextBox 6"/>
            <p:cNvSpPr txBox="1"/>
            <p:nvPr/>
          </p:nvSpPr>
          <p:spPr>
            <a:xfrm>
              <a:off x="0" y="2085852"/>
              <a:ext cx="7610466" cy="3341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27"/>
                </a:lnSpc>
                <a:spcBef>
                  <a:spcPts val="1595"/>
                </a:spcBef>
              </a:pPr>
              <a:endParaRPr lang="en-US" sz="1467" dirty="0">
                <a:solidFill>
                  <a:srgbClr val="191769"/>
                </a:solidFill>
                <a:latin typeface="Open San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435699"/>
              <a:ext cx="7610466" cy="478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68"/>
                </a:lnSpc>
                <a:spcBef>
                  <a:spcPct val="0"/>
                </a:spcBef>
              </a:pPr>
              <a:endParaRPr lang="en-US" sz="2494" u="sng" spc="-62" dirty="0">
                <a:solidFill>
                  <a:srgbClr val="191769"/>
                </a:solidFill>
                <a:latin typeface="HK Grotesk Bold Bold"/>
              </a:endParaRPr>
            </a:p>
          </p:txBody>
        </p:sp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278" y="3104139"/>
            <a:ext cx="7143750" cy="4800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8200" y="4131787"/>
            <a:ext cx="71247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191769"/>
                </a:solidFill>
                <a:latin typeface="Baskerville Old Face" panose="02020602080505020303" pitchFamily="18" charset="0"/>
              </a:rPr>
              <a:t>- a </a:t>
            </a:r>
            <a:r>
              <a:rPr lang="en-US" sz="4800" b="1" dirty="0">
                <a:solidFill>
                  <a:srgbClr val="191769"/>
                </a:solidFill>
                <a:latin typeface="Baskerville Old Face" panose="02020602080505020303" pitchFamily="18" charset="0"/>
              </a:rPr>
              <a:t>new format of comprehensive development of children and adolescents in the form of educational courses and courses of additional </a:t>
            </a:r>
            <a:r>
              <a:rPr lang="en-US" sz="4800" b="1" dirty="0" smtClean="0">
                <a:solidFill>
                  <a:srgbClr val="191769"/>
                </a:solidFill>
                <a:latin typeface="Baskerville Old Face" panose="02020602080505020303" pitchFamily="18" charset="0"/>
              </a:rPr>
              <a:t>education.</a:t>
            </a:r>
            <a:endParaRPr lang="ru-RU" sz="2400" b="1" dirty="0">
              <a:solidFill>
                <a:srgbClr val="19176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5425759"/>
            <a:ext cx="16230600" cy="9539"/>
          </a:xfrm>
          <a:prstGeom prst="rect">
            <a:avLst/>
          </a:prstGeom>
          <a:solidFill>
            <a:srgbClr val="29285D">
              <a:alpha val="19607"/>
            </a:srgbClr>
          </a:solidFill>
        </p:spPr>
      </p:sp>
      <p:grpSp>
        <p:nvGrpSpPr>
          <p:cNvPr id="7" name="Group 7"/>
          <p:cNvGrpSpPr/>
          <p:nvPr/>
        </p:nvGrpSpPr>
        <p:grpSpPr>
          <a:xfrm>
            <a:off x="1028700" y="2642199"/>
            <a:ext cx="10934700" cy="1445652"/>
            <a:chOff x="0" y="104775"/>
            <a:chExt cx="11485870" cy="1927536"/>
          </a:xfrm>
        </p:grpSpPr>
        <p:sp>
          <p:nvSpPr>
            <p:cNvPr id="8" name="TextBox 8"/>
            <p:cNvSpPr txBox="1"/>
            <p:nvPr/>
          </p:nvSpPr>
          <p:spPr>
            <a:xfrm>
              <a:off x="0" y="104775"/>
              <a:ext cx="11485870" cy="19275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5544"/>
                </a:lnSpc>
                <a:spcBef>
                  <a:spcPct val="0"/>
                </a:spcBef>
              </a:pPr>
              <a:r>
                <a:rPr lang="en-US" sz="8000" dirty="0" smtClean="0">
                  <a:solidFill>
                    <a:srgbClr val="191769"/>
                  </a:solidFill>
                  <a:latin typeface="Bahnschrift SemiCondensed" panose="020B0502040204020203" pitchFamily="34" charset="0"/>
                </a:rPr>
                <a:t>Welcome to our Academy</a:t>
              </a:r>
              <a:endParaRPr lang="en-US" sz="8000" dirty="0">
                <a:solidFill>
                  <a:srgbClr val="191769"/>
                </a:solidFill>
                <a:latin typeface="Bahnschrift SemiCondensed" panose="020B0502040204020203" pitchFamily="34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442800"/>
              <a:ext cx="10921999" cy="53006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3108"/>
                </a:lnSpc>
                <a:spcBef>
                  <a:spcPct val="0"/>
                </a:spcBef>
              </a:pPr>
              <a:r>
                <a:rPr lang="en-US" sz="4000" u="sng" spc="-70" dirty="0" err="1" smtClean="0">
                  <a:solidFill>
                    <a:srgbClr val="191769"/>
                  </a:solidFill>
                  <a:latin typeface="Bahnschrift SemiCondensed" panose="020B0502040204020203" pitchFamily="34" charset="0"/>
                </a:rPr>
                <a:t>LeaderZ</a:t>
              </a:r>
              <a:r>
                <a:rPr lang="en-US" sz="4000" u="sng" spc="-70" dirty="0" smtClean="0">
                  <a:solidFill>
                    <a:srgbClr val="191769"/>
                  </a:solidFill>
                  <a:latin typeface="Bahnschrift SemiCondensed" panose="020B0502040204020203" pitchFamily="34" charset="0"/>
                </a:rPr>
                <a:t> would develop next directions:</a:t>
              </a:r>
              <a:endParaRPr lang="en-US" sz="4000" u="sng" spc="-70" dirty="0">
                <a:solidFill>
                  <a:srgbClr val="191769"/>
                </a:solidFill>
                <a:latin typeface="Bahnschrift SemiCondensed" panose="020B0502040204020203" pitchFamily="34" charset="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34061" y="4623999"/>
            <a:ext cx="3963713" cy="4922551"/>
            <a:chOff x="-457200" y="0"/>
            <a:chExt cx="5284952" cy="7334964"/>
          </a:xfrm>
        </p:grpSpPr>
        <p:sp>
          <p:nvSpPr>
            <p:cNvPr id="11" name="AutoShape 11"/>
            <p:cNvSpPr/>
            <p:nvPr/>
          </p:nvSpPr>
          <p:spPr>
            <a:xfrm>
              <a:off x="0" y="0"/>
              <a:ext cx="295446" cy="294693"/>
            </a:xfrm>
            <a:prstGeom prst="rect">
              <a:avLst/>
            </a:prstGeom>
            <a:solidFill>
              <a:srgbClr val="FFC924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-457200" y="612835"/>
              <a:ext cx="3705165" cy="6469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584"/>
                </a:lnSpc>
              </a:pPr>
              <a:r>
                <a:rPr lang="en-US" sz="2800" spc="-70" dirty="0" smtClean="0">
                  <a:solidFill>
                    <a:srgbClr val="191769"/>
                  </a:solidFill>
                  <a:latin typeface="Franklin Gothic Medium" panose="020B0603020102020204" pitchFamily="34" charset="0"/>
                </a:rPr>
                <a:t>SOFT SKILLS</a:t>
              </a:r>
              <a:endParaRPr lang="en-US" sz="2800" spc="-70" dirty="0">
                <a:solidFill>
                  <a:srgbClr val="191769"/>
                </a:solidFill>
                <a:latin typeface="Franklin Gothic Medium" panose="020B0603020102020204" pitchFamily="34" charset="0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-290834" y="2198534"/>
              <a:ext cx="5118586" cy="5136430"/>
            </a:xfrm>
            <a:prstGeom prst="rect">
              <a:avLst/>
            </a:prstGeom>
          </p:spPr>
          <p:txBody>
            <a:bodyPr wrap="square" lIns="0" tIns="0" rIns="0" bIns="0" numCol="1" rtlCol="0" anchor="t"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3200" dirty="0">
                  <a:solidFill>
                    <a:srgbClr val="191769"/>
                  </a:solidFill>
                  <a:latin typeface="Baskerville Old Face" panose="02020602080505020303" pitchFamily="18" charset="0"/>
                </a:rPr>
                <a:t>A practice-oriented school for the all-round development of children and adolescents in three areas: leadership, acting and public speaking. 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017651" y="4618574"/>
            <a:ext cx="4337155" cy="1933845"/>
            <a:chOff x="-65840" y="-6907"/>
            <a:chExt cx="4060765" cy="2578460"/>
          </a:xfrm>
        </p:grpSpPr>
        <p:sp>
          <p:nvSpPr>
            <p:cNvPr id="15" name="AutoShape 15"/>
            <p:cNvSpPr/>
            <p:nvPr/>
          </p:nvSpPr>
          <p:spPr>
            <a:xfrm>
              <a:off x="0" y="0"/>
              <a:ext cx="295446" cy="294693"/>
            </a:xfrm>
            <a:prstGeom prst="rect">
              <a:avLst/>
            </a:prstGeom>
            <a:solidFill>
              <a:srgbClr val="469BD8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-65840" y="-6907"/>
              <a:ext cx="4060765" cy="246221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>
                <a:lnSpc>
                  <a:spcPts val="3584"/>
                </a:lnSpc>
              </a:pPr>
              <a:endParaRPr lang="ru-RU" sz="2800" spc="-70" dirty="0" smtClean="0">
                <a:solidFill>
                  <a:srgbClr val="191769"/>
                </a:solidFill>
                <a:latin typeface="HK Grotesk Bold Bold"/>
              </a:endParaRPr>
            </a:p>
            <a:p>
              <a:pPr lvl="0">
                <a:lnSpc>
                  <a:spcPts val="3584"/>
                </a:lnSpc>
              </a:pPr>
              <a:r>
                <a:rPr lang="en-US" sz="2800" spc="-70" dirty="0">
                  <a:solidFill>
                    <a:srgbClr val="191769"/>
                  </a:solidFill>
                  <a:latin typeface="Franklin Gothic Medium" panose="020B0603020102020204" pitchFamily="34" charset="0"/>
                </a:rPr>
                <a:t>PORTFOLIO FOR ADMISSION TO TOP UNIVERSITIES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2301052"/>
              <a:ext cx="3705165" cy="2705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664"/>
                </a:lnSpc>
              </a:pPr>
              <a:endParaRPr lang="en-US" sz="1189" dirty="0">
                <a:solidFill>
                  <a:srgbClr val="191769"/>
                </a:solidFill>
                <a:latin typeface="Open Sans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463230" y="4623999"/>
            <a:ext cx="3159202" cy="1979215"/>
            <a:chOff x="-35684" y="0"/>
            <a:chExt cx="3740849" cy="2571552"/>
          </a:xfrm>
        </p:grpSpPr>
        <p:sp>
          <p:nvSpPr>
            <p:cNvPr id="19" name="AutoShape 19"/>
            <p:cNvSpPr/>
            <p:nvPr/>
          </p:nvSpPr>
          <p:spPr>
            <a:xfrm>
              <a:off x="0" y="0"/>
              <a:ext cx="295446" cy="294693"/>
            </a:xfrm>
            <a:prstGeom prst="rect">
              <a:avLst/>
            </a:prstGeom>
            <a:solidFill>
              <a:srgbClr val="DF682D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-35684" y="558390"/>
              <a:ext cx="3705165" cy="179949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>
                <a:lnSpc>
                  <a:spcPts val="3584"/>
                </a:lnSpc>
              </a:pPr>
              <a:r>
                <a:rPr lang="en-US" sz="2800" spc="-70" dirty="0" smtClean="0">
                  <a:solidFill>
                    <a:srgbClr val="191769"/>
                  </a:solidFill>
                  <a:latin typeface="Franklin Gothic Medium" panose="020B0603020102020204" pitchFamily="34" charset="0"/>
                </a:rPr>
                <a:t>PREPARATION FOR NATIONAL EXAMS</a:t>
              </a:r>
              <a:endParaRPr lang="en-US" sz="2800" spc="-70" dirty="0">
                <a:solidFill>
                  <a:srgbClr val="191769"/>
                </a:solidFill>
                <a:latin typeface="Franklin Gothic Medium" panose="020B0603020102020204" pitchFamily="34" charset="0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2301051"/>
              <a:ext cx="3705165" cy="2705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664"/>
                </a:lnSpc>
              </a:pPr>
              <a:endParaRPr lang="en-US" sz="1189" dirty="0">
                <a:solidFill>
                  <a:srgbClr val="191769"/>
                </a:solidFill>
                <a:latin typeface="Open Sans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799675" y="4618574"/>
            <a:ext cx="3697352" cy="1928664"/>
            <a:chOff x="-2" y="0"/>
            <a:chExt cx="4044911" cy="2571552"/>
          </a:xfrm>
        </p:grpSpPr>
        <p:sp>
          <p:nvSpPr>
            <p:cNvPr id="23" name="AutoShape 23"/>
            <p:cNvSpPr/>
            <p:nvPr/>
          </p:nvSpPr>
          <p:spPr>
            <a:xfrm>
              <a:off x="0" y="0"/>
              <a:ext cx="295446" cy="294693"/>
            </a:xfrm>
            <a:prstGeom prst="rect">
              <a:avLst/>
            </a:prstGeom>
            <a:solidFill>
              <a:srgbClr val="62A25D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-2" y="597228"/>
              <a:ext cx="4044911" cy="184666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>
                <a:lnSpc>
                  <a:spcPts val="3584"/>
                </a:lnSpc>
              </a:pPr>
              <a:r>
                <a:rPr lang="en-US" sz="2800" spc="-70" dirty="0" smtClean="0">
                  <a:solidFill>
                    <a:srgbClr val="191769"/>
                  </a:solidFill>
                  <a:latin typeface="Franklin Gothic Medium" panose="020B0603020102020204" pitchFamily="34" charset="0"/>
                </a:rPr>
                <a:t>PREPARATION FOR INTERNATIONAL EXAMS</a:t>
              </a:r>
              <a:endParaRPr lang="en-US" sz="2800" spc="-70" dirty="0">
                <a:solidFill>
                  <a:srgbClr val="191769"/>
                </a:solidFill>
                <a:latin typeface="Franklin Gothic Medium" panose="020B0603020102020204" pitchFamily="34" charset="0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2301051"/>
              <a:ext cx="3705165" cy="2705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664"/>
                </a:lnSpc>
              </a:pPr>
              <a:endParaRPr lang="en-US" sz="1189" dirty="0">
                <a:solidFill>
                  <a:srgbClr val="191769"/>
                </a:solidFill>
                <a:latin typeface="Open Sans"/>
              </a:endParaRPr>
            </a:p>
          </p:txBody>
        </p:sp>
      </p:grpSp>
      <p:pic>
        <p:nvPicPr>
          <p:cNvPr id="26" name="Рисунок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45240" cy="244524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146081" y="6041949"/>
            <a:ext cx="433644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3200" spc="-70" dirty="0" smtClean="0">
                <a:solidFill>
                  <a:srgbClr val="191769"/>
                </a:solidFill>
                <a:latin typeface="Baskerville Old Face" panose="02020602080505020303" pitchFamily="18" charset="0"/>
                <a:ea typeface="Open Sans" panose="020B0604020202020204" charset="0"/>
                <a:cs typeface="Open Sans" panose="020B0604020202020204" charset="0"/>
              </a:rPr>
              <a:t>Courses </a:t>
            </a:r>
            <a:r>
              <a:rPr lang="en-US" sz="3200" spc="-70" dirty="0">
                <a:solidFill>
                  <a:srgbClr val="191769"/>
                </a:solidFill>
                <a:latin typeface="Baskerville Old Face" panose="02020602080505020303" pitchFamily="18" charset="0"/>
                <a:ea typeface="Open Sans" panose="020B0604020202020204" charset="0"/>
                <a:cs typeface="Open Sans" panose="020B0604020202020204" charset="0"/>
              </a:rPr>
              <a:t>to prepare for </a:t>
            </a:r>
            <a:r>
              <a:rPr lang="en-US" sz="3200" spc="-70" dirty="0" smtClean="0">
                <a:solidFill>
                  <a:srgbClr val="191769"/>
                </a:solidFill>
                <a:latin typeface="Baskerville Old Face" panose="02020602080505020303" pitchFamily="18" charset="0"/>
                <a:ea typeface="Open Sans" panose="020B0604020202020204" charset="0"/>
                <a:cs typeface="Open Sans" panose="020B0604020202020204" charset="0"/>
              </a:rPr>
              <a:t>the national exams. We </a:t>
            </a:r>
            <a:r>
              <a:rPr lang="en-US" sz="3200" spc="-70" dirty="0">
                <a:solidFill>
                  <a:srgbClr val="191769"/>
                </a:solidFill>
                <a:latin typeface="Baskerville Old Face" panose="02020602080505020303" pitchFamily="18" charset="0"/>
                <a:ea typeface="Open Sans" panose="020B0604020202020204" charset="0"/>
                <a:cs typeface="Open Sans" panose="020B0604020202020204" charset="0"/>
              </a:rPr>
              <a:t>have prepared an intensive program of 3 months, during which your children can get basic knowledge and eliminate gaps in knowledge.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00129" y="6101015"/>
            <a:ext cx="381998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solidFill>
                  <a:srgbClr val="191769"/>
                </a:solidFill>
                <a:latin typeface="Baskerville Old Face" panose="02020602080505020303" pitchFamily="18" charset="0"/>
                <a:ea typeface="Open Sans" panose="020B0604020202020204" charset="0"/>
                <a:cs typeface="Open Sans" panose="020B0604020202020204" charset="0"/>
              </a:rPr>
              <a:t>Preparation for international exams IELTS, SAT, NUFYPET, APTIS, TOEFL with native speakers in online and offline format of your choice. </a:t>
            </a:r>
            <a:endParaRPr lang="ru-RU" sz="3200" dirty="0">
              <a:solidFill>
                <a:srgbClr val="191769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971566" y="6182682"/>
            <a:ext cx="400156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solidFill>
                  <a:srgbClr val="191769"/>
                </a:solidFill>
                <a:latin typeface="Baskerville Old Face" panose="02020602080505020303" pitchFamily="18" charset="0"/>
                <a:ea typeface="Open Sans" panose="020B0604020202020204" charset="0"/>
                <a:cs typeface="Open Sans" panose="020B0604020202020204" charset="0"/>
              </a:rPr>
              <a:t>Providing information about the latest competitions, festivals; participation in various events with certificates, assistance in competent filling out </a:t>
            </a:r>
            <a:r>
              <a:rPr lang="en-US" sz="3200" dirty="0" smtClean="0">
                <a:solidFill>
                  <a:srgbClr val="191769"/>
                </a:solidFill>
                <a:latin typeface="Baskerville Old Face" panose="02020602080505020303" pitchFamily="18" charset="0"/>
                <a:ea typeface="Open Sans" panose="020B0604020202020204" charset="0"/>
                <a:cs typeface="Open Sans" panose="020B0604020202020204" charset="0"/>
              </a:rPr>
              <a:t>documents.</a:t>
            </a:r>
            <a:endParaRPr lang="en-US" sz="3200" dirty="0">
              <a:solidFill>
                <a:srgbClr val="191769"/>
              </a:solidFill>
              <a:latin typeface="Baskerville Old Face" panose="02020602080505020303" pitchFamily="18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0274790" y="658491"/>
            <a:ext cx="8043690" cy="1132209"/>
          </a:xfrm>
          <a:prstGeom prst="rect">
            <a:avLst/>
          </a:prstGeom>
          <a:solidFill>
            <a:srgbClr val="6BB3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BB39D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198654" y="599418"/>
            <a:ext cx="5089346" cy="4060023"/>
          </a:xfrm>
          <a:prstGeom prst="rect">
            <a:avLst/>
          </a:prstGeom>
          <a:solidFill>
            <a:srgbClr val="FFC924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4" name="AutoShape 4"/>
          <p:cNvSpPr/>
          <p:nvPr/>
        </p:nvSpPr>
        <p:spPr>
          <a:xfrm>
            <a:off x="9073189" y="5782838"/>
            <a:ext cx="4947611" cy="4161261"/>
          </a:xfrm>
          <a:prstGeom prst="rect">
            <a:avLst/>
          </a:prstGeom>
          <a:solidFill>
            <a:srgbClr val="DF682D"/>
          </a:solidFill>
        </p:spPr>
      </p:sp>
      <p:sp>
        <p:nvSpPr>
          <p:cNvPr id="11" name="TextBox 11"/>
          <p:cNvSpPr txBox="1"/>
          <p:nvPr/>
        </p:nvSpPr>
        <p:spPr>
          <a:xfrm>
            <a:off x="14318767" y="1876447"/>
            <a:ext cx="3225579" cy="379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0"/>
              </a:lnSpc>
              <a:spcBef>
                <a:spcPct val="0"/>
              </a:spcBef>
            </a:pPr>
            <a:endParaRPr lang="en-US" sz="2586" u="sng" spc="-64" dirty="0">
              <a:solidFill>
                <a:srgbClr val="191769"/>
              </a:solidFill>
              <a:latin typeface="HK Grotesk Bold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875475" y="7585706"/>
            <a:ext cx="3271920" cy="5257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055"/>
              </a:lnSpc>
              <a:spcBef>
                <a:spcPct val="0"/>
              </a:spcBef>
            </a:pPr>
            <a:r>
              <a:rPr lang="en-US" sz="4800" b="1" u="sng" spc="-91" dirty="0" smtClean="0">
                <a:solidFill>
                  <a:srgbClr val="FFFFFF"/>
                </a:solidFill>
                <a:latin typeface="Bahnschrift SemiCondensed" panose="020B0502040204020203" pitchFamily="34" charset="0"/>
              </a:rPr>
              <a:t>LEADERSHIP</a:t>
            </a:r>
            <a:endParaRPr lang="en-US" sz="4800" b="1" u="sng" spc="-91" dirty="0">
              <a:solidFill>
                <a:srgbClr val="FFFFFF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849453" y="3508308"/>
            <a:ext cx="5867400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12022"/>
              </a:lnSpc>
              <a:spcBef>
                <a:spcPct val="0"/>
              </a:spcBef>
            </a:pPr>
            <a:r>
              <a:rPr lang="en-US" sz="11500" b="1" dirty="0" smtClean="0">
                <a:solidFill>
                  <a:srgbClr val="FFFFFF"/>
                </a:solidFill>
                <a:latin typeface="Footlight MT Light" panose="0204060206030A020304" pitchFamily="18" charset="0"/>
              </a:rPr>
              <a:t>School of leaders</a:t>
            </a:r>
            <a:r>
              <a:rPr lang="ru-RU" sz="11500" b="1" dirty="0" smtClean="0">
                <a:solidFill>
                  <a:srgbClr val="FFFFFF"/>
                </a:solidFill>
                <a:latin typeface="Franklin Gothic Medium" panose="020B0603020102020204" pitchFamily="34" charset="0"/>
              </a:rPr>
              <a:t> «</a:t>
            </a:r>
            <a:r>
              <a:rPr lang="en-US" sz="11500" b="1" dirty="0" err="1" smtClean="0">
                <a:solidFill>
                  <a:srgbClr val="FFFFFF"/>
                </a:solidFill>
                <a:latin typeface="Footlight MT Light" panose="0204060206030A020304" pitchFamily="18" charset="0"/>
              </a:rPr>
              <a:t>LeaderZ</a:t>
            </a:r>
            <a:r>
              <a:rPr lang="ru-RU" sz="11500" b="1" dirty="0" smtClean="0">
                <a:solidFill>
                  <a:srgbClr val="FFFFFF"/>
                </a:solidFill>
                <a:latin typeface="Franklin Gothic Medium" panose="020B0603020102020204" pitchFamily="34" charset="0"/>
              </a:rPr>
              <a:t>»</a:t>
            </a:r>
            <a:endParaRPr lang="en-US" sz="11500" b="1" dirty="0">
              <a:solidFill>
                <a:srgbClr val="FFFFFF"/>
              </a:solidFill>
              <a:latin typeface="Footlight MT Light" panose="0204060206030A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853" y="68620"/>
            <a:ext cx="2514600" cy="2514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3427254" y="1983056"/>
            <a:ext cx="4632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>
                <a:solidFill>
                  <a:schemeClr val="bg1">
                    <a:lumMod val="95000"/>
                  </a:schemeClr>
                </a:solidFill>
                <a:latin typeface="Bahnschrift SemiCondensed" panose="020B0502040204020203" pitchFamily="34" charset="0"/>
              </a:rPr>
              <a:t>PUBLIC SPEAKING</a:t>
            </a:r>
            <a:endParaRPr lang="ru-RU" sz="3600" b="1" u="sng" dirty="0">
              <a:solidFill>
                <a:schemeClr val="bg1">
                  <a:lumMod val="95000"/>
                </a:schemeClr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8766" y="6437656"/>
            <a:ext cx="3791063" cy="2866795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9073189" y="1257299"/>
            <a:ext cx="3839011" cy="29718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462" y="1521197"/>
            <a:ext cx="3376912" cy="24711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DF682D"/>
          </a:solidFill>
        </p:spPr>
      </p:sp>
      <p:sp>
        <p:nvSpPr>
          <p:cNvPr id="4" name="AutoShape 4"/>
          <p:cNvSpPr/>
          <p:nvPr/>
        </p:nvSpPr>
        <p:spPr>
          <a:xfrm>
            <a:off x="0" y="5143500"/>
            <a:ext cx="4572000" cy="5143500"/>
          </a:xfrm>
          <a:prstGeom prst="rect">
            <a:avLst/>
          </a:prstGeom>
          <a:solidFill>
            <a:srgbClr val="62A25D"/>
          </a:solidFill>
        </p:spPr>
      </p:sp>
      <p:sp>
        <p:nvSpPr>
          <p:cNvPr id="7" name="TextBox 7"/>
          <p:cNvSpPr txBox="1"/>
          <p:nvPr/>
        </p:nvSpPr>
        <p:spPr>
          <a:xfrm>
            <a:off x="4828817" y="2532019"/>
            <a:ext cx="4315183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350"/>
              </a:lnSpc>
              <a:spcBef>
                <a:spcPct val="0"/>
              </a:spcBef>
            </a:pPr>
            <a:r>
              <a:rPr lang="en-US" sz="4400" b="1" u="sng" spc="-52" dirty="0" smtClean="0">
                <a:solidFill>
                  <a:srgbClr val="FFFFFF"/>
                </a:solidFill>
                <a:latin typeface="Bahnschrift SemiCondensed" panose="020B0502040204020203" pitchFamily="34" charset="0"/>
              </a:rPr>
              <a:t>CAREER GUIDANCE</a:t>
            </a:r>
            <a:endParaRPr lang="en-US" sz="4400" b="1" u="sng" spc="-52" dirty="0">
              <a:solidFill>
                <a:srgbClr val="FFFFFF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92104" y="6391430"/>
            <a:ext cx="3682662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/>
            <a:r>
              <a:rPr lang="en-US" sz="4400" b="1" u="sng" spc="-55" dirty="0" smtClean="0">
                <a:solidFill>
                  <a:srgbClr val="FFFFFF"/>
                </a:solidFill>
                <a:latin typeface="Bahnschrift SemiCondensed" panose="020B0502040204020203" pitchFamily="34" charset="0"/>
              </a:rPr>
              <a:t>SOCIAL WORK AND VOLUNTEERING</a:t>
            </a:r>
            <a:endParaRPr lang="ru-RU" sz="4400" b="1" u="sng" spc="-55" dirty="0" smtClean="0">
              <a:solidFill>
                <a:srgbClr val="FFFFFF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13716000" y="0"/>
            <a:ext cx="4572000" cy="5143500"/>
          </a:xfrm>
          <a:prstGeom prst="rect">
            <a:avLst/>
          </a:prstGeom>
          <a:solidFill>
            <a:srgbClr val="FFC924"/>
          </a:solidFill>
        </p:spPr>
      </p:sp>
      <p:sp>
        <p:nvSpPr>
          <p:cNvPr id="15" name="AutoShape 15"/>
          <p:cNvSpPr/>
          <p:nvPr/>
        </p:nvSpPr>
        <p:spPr>
          <a:xfrm>
            <a:off x="9144000" y="5120640"/>
            <a:ext cx="4572000" cy="5143500"/>
          </a:xfrm>
          <a:prstGeom prst="rect">
            <a:avLst/>
          </a:prstGeom>
          <a:solidFill>
            <a:srgbClr val="29285D"/>
          </a:solidFill>
        </p:spPr>
      </p:sp>
      <p:grpSp>
        <p:nvGrpSpPr>
          <p:cNvPr id="17" name="Group 17"/>
          <p:cNvGrpSpPr/>
          <p:nvPr/>
        </p:nvGrpSpPr>
        <p:grpSpPr>
          <a:xfrm>
            <a:off x="9552088" y="6729983"/>
            <a:ext cx="3849707" cy="1354217"/>
            <a:chOff x="-286457" y="435752"/>
            <a:chExt cx="4297345" cy="1805624"/>
          </a:xfrm>
        </p:grpSpPr>
        <p:sp>
          <p:nvSpPr>
            <p:cNvPr id="18" name="TextBox 18"/>
            <p:cNvSpPr txBox="1"/>
            <p:nvPr/>
          </p:nvSpPr>
          <p:spPr>
            <a:xfrm>
              <a:off x="-286457" y="435752"/>
              <a:ext cx="4297345" cy="18056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spcBef>
                  <a:spcPct val="0"/>
                </a:spcBef>
              </a:pPr>
              <a:r>
                <a:rPr lang="en-US" sz="4400" b="1" u="sng" spc="-47" dirty="0" smtClean="0">
                  <a:solidFill>
                    <a:srgbClr val="FFFFFF"/>
                  </a:solidFill>
                  <a:latin typeface="Bahnschrift SemiCondensed" panose="020B0502040204020203" pitchFamily="34" charset="0"/>
                </a:rPr>
                <a:t>FINANCIAL LITERACY</a:t>
              </a:r>
              <a:endParaRPr lang="en-US" sz="4400" b="1" u="sng" spc="-47" dirty="0">
                <a:solidFill>
                  <a:srgbClr val="FFFFFF"/>
                </a:solidFill>
                <a:latin typeface="Bahnschrift SemiCondensed" panose="020B0502040204020203" pitchFamily="34" charset="0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1134497"/>
              <a:ext cx="3724432" cy="2379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498"/>
                </a:lnSpc>
                <a:spcBef>
                  <a:spcPts val="1123"/>
                </a:spcBef>
              </a:pPr>
              <a:endParaRPr lang="en-US" sz="1033" u="none" dirty="0">
                <a:solidFill>
                  <a:srgbClr val="FFFFFF"/>
                </a:solidFill>
                <a:latin typeface="Open Sans"/>
              </a:endParaRPr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36" y="1046120"/>
            <a:ext cx="3962398" cy="297179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6688" y="1172049"/>
            <a:ext cx="3826114" cy="284587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267203" y="2131910"/>
            <a:ext cx="36575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u="sng" dirty="0" smtClean="0">
                <a:solidFill>
                  <a:schemeClr val="bg1">
                    <a:lumMod val="95000"/>
                  </a:schemeClr>
                </a:solidFill>
                <a:latin typeface="Bahnschrift SemiCondensed" panose="020B0502040204020203" pitchFamily="34" charset="0"/>
              </a:rPr>
              <a:t>ACTING</a:t>
            </a:r>
            <a:endParaRPr lang="ru-RU" sz="4400" b="1" u="sng" dirty="0">
              <a:solidFill>
                <a:schemeClr val="bg1">
                  <a:lumMod val="95000"/>
                </a:schemeClr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959" y="6092505"/>
            <a:ext cx="3912851" cy="3060061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7203" y="6225790"/>
            <a:ext cx="3547607" cy="2926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9B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8540" y="1000760"/>
            <a:ext cx="17259300" cy="9258300"/>
          </a:xfrm>
          <a:prstGeom prst="rect">
            <a:avLst/>
          </a:prstGeom>
          <a:solidFill>
            <a:srgbClr val="FDCBDF"/>
          </a:solidFill>
        </p:spPr>
      </p:sp>
      <p:sp>
        <p:nvSpPr>
          <p:cNvPr id="3" name="TextBox 3"/>
          <p:cNvSpPr txBox="1"/>
          <p:nvPr/>
        </p:nvSpPr>
        <p:spPr>
          <a:xfrm>
            <a:off x="1294689" y="1897264"/>
            <a:ext cx="10679615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491"/>
              </a:lnSpc>
            </a:pPr>
            <a:r>
              <a:rPr lang="en-US" sz="8324" spc="-208" dirty="0" smtClean="0">
                <a:solidFill>
                  <a:srgbClr val="191769"/>
                </a:solidFill>
                <a:latin typeface="Franklin Gothic Medium" panose="020B0603020102020204" pitchFamily="34" charset="0"/>
              </a:rPr>
              <a:t>OUR FEATURES:</a:t>
            </a:r>
            <a:endParaRPr lang="en-US" sz="8324" spc="-208" dirty="0">
              <a:solidFill>
                <a:srgbClr val="191769"/>
              </a:solidFill>
              <a:latin typeface="Franklin Gothic Medium" panose="020B0603020102020204" pitchFamily="34" charset="0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3862726" y="5399555"/>
            <a:ext cx="3396574" cy="1744177"/>
            <a:chOff x="0" y="28575"/>
            <a:chExt cx="4528765" cy="2325569"/>
          </a:xfrm>
        </p:grpSpPr>
        <p:sp>
          <p:nvSpPr>
            <p:cNvPr id="5" name="TextBox 5"/>
            <p:cNvSpPr txBox="1"/>
            <p:nvPr/>
          </p:nvSpPr>
          <p:spPr>
            <a:xfrm>
              <a:off x="0" y="28575"/>
              <a:ext cx="4528765" cy="683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96"/>
                </a:lnSpc>
                <a:spcBef>
                  <a:spcPct val="0"/>
                </a:spcBef>
              </a:pPr>
              <a:endParaRPr lang="en-US" sz="3600" u="sng" spc="-89" dirty="0">
                <a:solidFill>
                  <a:srgbClr val="191769"/>
                </a:solidFill>
                <a:latin typeface="HK Grotesk Bold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067996"/>
              <a:ext cx="4528765" cy="2861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816"/>
                </a:lnSpc>
                <a:spcBef>
                  <a:spcPts val="1362"/>
                </a:spcBef>
              </a:pPr>
              <a:endParaRPr lang="en-US" sz="1252" u="none" dirty="0">
                <a:solidFill>
                  <a:srgbClr val="191769"/>
                </a:solidFill>
                <a:latin typeface="Open Sans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14622" y="5399555"/>
            <a:ext cx="3396574" cy="1242754"/>
            <a:chOff x="0" y="28575"/>
            <a:chExt cx="4528765" cy="1657005"/>
          </a:xfrm>
        </p:grpSpPr>
        <p:sp>
          <p:nvSpPr>
            <p:cNvPr id="8" name="TextBox 8"/>
            <p:cNvSpPr txBox="1"/>
            <p:nvPr/>
          </p:nvSpPr>
          <p:spPr>
            <a:xfrm>
              <a:off x="0" y="28575"/>
              <a:ext cx="4528765" cy="7028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96"/>
                </a:lnSpc>
                <a:spcBef>
                  <a:spcPct val="0"/>
                </a:spcBef>
              </a:pPr>
              <a:endParaRPr lang="en-US" sz="3600" u="sng" spc="-89" dirty="0">
                <a:solidFill>
                  <a:srgbClr val="191769"/>
                </a:solidFill>
                <a:latin typeface="HK Grotesk Bold Bold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399432"/>
              <a:ext cx="4528765" cy="2861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816"/>
                </a:lnSpc>
                <a:spcBef>
                  <a:spcPts val="1362"/>
                </a:spcBef>
              </a:pPr>
              <a:endParaRPr lang="en-US" sz="1252" u="none" dirty="0">
                <a:solidFill>
                  <a:srgbClr val="191769"/>
                </a:solidFill>
                <a:latin typeface="Open Sans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431790" y="5399555"/>
            <a:ext cx="5710982" cy="1258975"/>
            <a:chOff x="0" y="28575"/>
            <a:chExt cx="4528765" cy="1678633"/>
          </a:xfrm>
        </p:grpSpPr>
        <p:sp>
          <p:nvSpPr>
            <p:cNvPr id="11" name="TextBox 11"/>
            <p:cNvSpPr txBox="1"/>
            <p:nvPr/>
          </p:nvSpPr>
          <p:spPr>
            <a:xfrm>
              <a:off x="0" y="28575"/>
              <a:ext cx="4528765" cy="683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996"/>
                </a:lnSpc>
                <a:spcBef>
                  <a:spcPct val="0"/>
                </a:spcBef>
              </a:pPr>
              <a:endParaRPr lang="en-US" sz="3600" u="sng" spc="-89" dirty="0">
                <a:solidFill>
                  <a:srgbClr val="191769"/>
                </a:solidFill>
                <a:latin typeface="HK Grotesk Bold Bold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399432"/>
              <a:ext cx="4528765" cy="3077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816"/>
                </a:lnSpc>
                <a:spcBef>
                  <a:spcPts val="1362"/>
                </a:spcBef>
              </a:pPr>
              <a:endParaRPr lang="en-US" sz="1252" u="none" dirty="0">
                <a:solidFill>
                  <a:srgbClr val="191769"/>
                </a:solidFill>
                <a:latin typeface="Open Sans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720945" y="3446451"/>
            <a:ext cx="590757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chemeClr val="tx2">
                    <a:lumMod val="75000"/>
                  </a:schemeClr>
                </a:solidFill>
                <a:latin typeface="Baskerville Old Face" panose="02020602080505020303" pitchFamily="18" charset="0"/>
              </a:rPr>
              <a:t>- Studying in 3 languages </a:t>
            </a:r>
            <a:endParaRPr lang="ru-RU" sz="4000" b="1" i="1" dirty="0" smtClean="0">
              <a:solidFill>
                <a:schemeClr val="tx2">
                  <a:lumMod val="75000"/>
                </a:schemeClr>
              </a:solidFill>
              <a:latin typeface="Bahnschrift SemiCondensed" panose="020B0502040204020203" pitchFamily="34" charset="0"/>
            </a:endParaRPr>
          </a:p>
          <a:p>
            <a:endParaRPr lang="ru-RU" sz="2800" dirty="0">
              <a:solidFill>
                <a:schemeClr val="tx2">
                  <a:lumMod val="75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20945" y="4449172"/>
            <a:ext cx="34507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 smtClean="0">
                <a:solidFill>
                  <a:schemeClr val="tx2">
                    <a:lumMod val="75000"/>
                  </a:schemeClr>
                </a:solidFill>
                <a:latin typeface="Baskerville Old Face" panose="02020602080505020303" pitchFamily="18" charset="0"/>
              </a:rPr>
              <a:t>- Summer camp</a:t>
            </a:r>
            <a:endParaRPr lang="ru-RU" sz="4000" b="1" i="1" dirty="0">
              <a:solidFill>
                <a:schemeClr val="tx2">
                  <a:lumMod val="75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20945" y="5318297"/>
            <a:ext cx="70103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chemeClr val="tx2">
                    <a:lumMod val="75000"/>
                  </a:schemeClr>
                </a:solidFill>
                <a:latin typeface="Baskerville Old Face" panose="02020602080505020303" pitchFamily="18" charset="0"/>
              </a:rPr>
              <a:t>- Teamwork, picnics </a:t>
            </a:r>
            <a:endParaRPr lang="ru-RU" sz="4000" b="1" i="1" dirty="0">
              <a:solidFill>
                <a:schemeClr val="tx2">
                  <a:lumMod val="75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23369" y="6187422"/>
            <a:ext cx="9321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chemeClr val="tx2">
                    <a:lumMod val="75000"/>
                  </a:schemeClr>
                </a:solidFill>
                <a:latin typeface="Baskerville Old Face" panose="02020602080505020303" pitchFamily="18" charset="0"/>
              </a:rPr>
              <a:t>- Young teaching staff</a:t>
            </a:r>
            <a:endParaRPr lang="ru-RU" sz="4000" b="1" i="1" dirty="0">
              <a:solidFill>
                <a:schemeClr val="tx2">
                  <a:lumMod val="75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20945" y="7056547"/>
            <a:ext cx="77710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chemeClr val="tx2">
                    <a:lumMod val="75000"/>
                  </a:schemeClr>
                </a:solidFill>
                <a:latin typeface="Baskerville Old Face" panose="02020602080505020303" pitchFamily="18" charset="0"/>
              </a:rPr>
              <a:t>- 20 % of theory and 80 % of practice</a:t>
            </a:r>
            <a:endParaRPr lang="ru-RU" sz="4000" b="1" i="1" dirty="0">
              <a:solidFill>
                <a:schemeClr val="tx2">
                  <a:lumMod val="75000"/>
                </a:schemeClr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0" y="266700"/>
            <a:ext cx="1759930" cy="175993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4961" y="3079788"/>
            <a:ext cx="6214339" cy="6222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SC011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" y="12700"/>
            <a:ext cx="4866640" cy="6082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880" y="12700"/>
            <a:ext cx="6705600" cy="53644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5344160"/>
            <a:ext cx="5334000" cy="4953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793" y="5377180"/>
            <a:ext cx="7599680" cy="471085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7480" y="440266"/>
            <a:ext cx="6680200" cy="44534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1" t="20741" r="17655" b="23543"/>
          <a:stretch/>
        </p:blipFill>
        <p:spPr>
          <a:xfrm>
            <a:off x="274153" y="6362700"/>
            <a:ext cx="4338654" cy="370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704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C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600200"/>
            <a:ext cx="15647287" cy="8686800"/>
          </a:xfrm>
          <a:prstGeom prst="rect">
            <a:avLst/>
          </a:prstGeom>
          <a:solidFill>
            <a:srgbClr val="469BD8"/>
          </a:solidFill>
        </p:spPr>
      </p:sp>
      <p:grpSp>
        <p:nvGrpSpPr>
          <p:cNvPr id="9" name="Group 9"/>
          <p:cNvGrpSpPr/>
          <p:nvPr/>
        </p:nvGrpSpPr>
        <p:grpSpPr>
          <a:xfrm>
            <a:off x="7405368" y="3467100"/>
            <a:ext cx="8267319" cy="4808513"/>
            <a:chOff x="-1384472" y="451052"/>
            <a:chExt cx="11023092" cy="6411349"/>
          </a:xfrm>
        </p:grpSpPr>
        <p:sp>
          <p:nvSpPr>
            <p:cNvPr id="10" name="TextBox 10"/>
            <p:cNvSpPr txBox="1"/>
            <p:nvPr/>
          </p:nvSpPr>
          <p:spPr>
            <a:xfrm>
              <a:off x="-778851" y="5768084"/>
              <a:ext cx="10077704" cy="109431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3180"/>
                </a:lnSpc>
                <a:spcBef>
                  <a:spcPct val="0"/>
                </a:spcBef>
              </a:pPr>
              <a:r>
                <a:rPr lang="en-US" sz="4000" u="sng" spc="-71" dirty="0" smtClean="0">
                  <a:solidFill>
                    <a:srgbClr val="191769"/>
                  </a:solidFill>
                  <a:latin typeface="Franklin Gothic Medium" panose="020B0603020102020204" pitchFamily="34" charset="0"/>
                </a:rPr>
                <a:t>Call</a:t>
              </a:r>
              <a:r>
                <a:rPr lang="en-US" sz="4000" u="sng" spc="-71" dirty="0" smtClean="0">
                  <a:solidFill>
                    <a:srgbClr val="191769"/>
                  </a:solidFill>
                  <a:latin typeface="Franklin Gothic Medium" panose="020B0603020102020204" pitchFamily="34" charset="0"/>
                </a:rPr>
                <a:t> </a:t>
              </a:r>
              <a:r>
                <a:rPr lang="en-US" sz="4000" u="sng" spc="-71" dirty="0">
                  <a:solidFill>
                    <a:srgbClr val="191769"/>
                  </a:solidFill>
                  <a:latin typeface="Franklin Gothic Medium" panose="020B0603020102020204" pitchFamily="34" charset="0"/>
                </a:rPr>
                <a:t>+</a:t>
              </a:r>
              <a:r>
                <a:rPr lang="en-US" sz="4000" u="sng" spc="-71" dirty="0" smtClean="0">
                  <a:solidFill>
                    <a:srgbClr val="191769"/>
                  </a:solidFill>
                  <a:latin typeface="Franklin Gothic Medium" panose="020B0603020102020204" pitchFamily="34" charset="0"/>
                </a:rPr>
                <a:t>7</a:t>
              </a:r>
              <a:r>
                <a:rPr lang="ru-RU" sz="4000" u="sng" spc="-71" dirty="0" smtClean="0">
                  <a:solidFill>
                    <a:srgbClr val="191769"/>
                  </a:solidFill>
                  <a:latin typeface="Franklin Gothic Medium" panose="020B0603020102020204" pitchFamily="34" charset="0"/>
                </a:rPr>
                <a:t> (7</a:t>
              </a:r>
              <a:r>
                <a:rPr lang="en-US" sz="4000" u="sng" spc="-71" dirty="0" smtClean="0">
                  <a:solidFill>
                    <a:srgbClr val="191769"/>
                  </a:solidFill>
                  <a:latin typeface="Franklin Gothic Medium" panose="020B0603020102020204" pitchFamily="34" charset="0"/>
                </a:rPr>
                <a:t>78</a:t>
              </a:r>
              <a:r>
                <a:rPr lang="ru-RU" sz="4000" u="sng" spc="-71" dirty="0" smtClean="0">
                  <a:solidFill>
                    <a:srgbClr val="191769"/>
                  </a:solidFill>
                  <a:latin typeface="Franklin Gothic Medium" panose="020B0603020102020204" pitchFamily="34" charset="0"/>
                </a:rPr>
                <a:t>) </a:t>
              </a:r>
              <a:r>
                <a:rPr lang="en-US" sz="4000" u="sng" spc="-71" dirty="0" smtClean="0">
                  <a:solidFill>
                    <a:srgbClr val="191769"/>
                  </a:solidFill>
                  <a:latin typeface="Franklin Gothic Medium" panose="020B0603020102020204" pitchFamily="34" charset="0"/>
                </a:rPr>
                <a:t>284</a:t>
              </a:r>
              <a:r>
                <a:rPr lang="ru-RU" sz="4000" u="sng" spc="-71" dirty="0" smtClean="0">
                  <a:solidFill>
                    <a:srgbClr val="191769"/>
                  </a:solidFill>
                  <a:latin typeface="Franklin Gothic Medium" panose="020B0603020102020204" pitchFamily="34" charset="0"/>
                </a:rPr>
                <a:t>-</a:t>
              </a:r>
              <a:r>
                <a:rPr lang="en-US" sz="4000" u="sng" spc="-71" dirty="0" smtClean="0">
                  <a:solidFill>
                    <a:srgbClr val="191769"/>
                  </a:solidFill>
                  <a:latin typeface="Franklin Gothic Medium" panose="020B0603020102020204" pitchFamily="34" charset="0"/>
                </a:rPr>
                <a:t>89</a:t>
              </a:r>
              <a:r>
                <a:rPr lang="ru-RU" sz="4000" u="sng" spc="-71" dirty="0" smtClean="0">
                  <a:solidFill>
                    <a:srgbClr val="191769"/>
                  </a:solidFill>
                  <a:latin typeface="Franklin Gothic Medium" panose="020B0603020102020204" pitchFamily="34" charset="0"/>
                </a:rPr>
                <a:t>-</a:t>
              </a:r>
              <a:r>
                <a:rPr lang="en-US" sz="4000" u="sng" spc="-71" dirty="0" smtClean="0">
                  <a:solidFill>
                    <a:srgbClr val="191769"/>
                  </a:solidFill>
                  <a:latin typeface="Franklin Gothic Medium" panose="020B0603020102020204" pitchFamily="34" charset="0"/>
                </a:rPr>
                <a:t>34 </a:t>
              </a:r>
              <a:r>
                <a:rPr lang="en-US" sz="4000" u="sng" spc="-71" dirty="0" smtClean="0">
                  <a:solidFill>
                    <a:srgbClr val="191769"/>
                  </a:solidFill>
                  <a:latin typeface="Franklin Gothic Medium" panose="020B0603020102020204" pitchFamily="34" charset="0"/>
                </a:rPr>
                <a:t>or write us</a:t>
              </a:r>
              <a:r>
                <a:rPr lang="ru-RU" sz="4000" u="sng" spc="-71" dirty="0" smtClean="0">
                  <a:solidFill>
                    <a:srgbClr val="191769"/>
                  </a:solidFill>
                  <a:latin typeface="Franklin Gothic Medium" panose="020B0603020102020204" pitchFamily="34" charset="0"/>
                </a:rPr>
                <a:t> </a:t>
              </a:r>
              <a:r>
                <a:rPr lang="en-US" sz="4000" u="sng" spc="-71" dirty="0" smtClean="0">
                  <a:solidFill>
                    <a:srgbClr val="191769"/>
                  </a:solidFill>
                  <a:latin typeface="Franklin Gothic Medium" panose="020B0603020102020204" pitchFamily="34" charset="0"/>
                </a:rPr>
                <a:t> </a:t>
              </a:r>
              <a:r>
                <a:rPr lang="en-US" sz="4000" u="sng" spc="-71" dirty="0" smtClean="0">
                  <a:solidFill>
                    <a:srgbClr val="191769"/>
                  </a:solidFill>
                  <a:latin typeface="Franklin Gothic Medium" panose="020B0603020102020204" pitchFamily="34" charset="0"/>
                </a:rPr>
                <a:t>leaderz.kz@gmail.com</a:t>
              </a:r>
              <a:endParaRPr lang="en-US" sz="4000" u="sng" spc="-71" dirty="0">
                <a:solidFill>
                  <a:srgbClr val="191769"/>
                </a:solidFill>
                <a:latin typeface="Franklin Gothic Medium" panose="020B0603020102020204" pitchFamily="34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-1384472" y="451052"/>
              <a:ext cx="11023092" cy="393269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519"/>
                </a:lnSpc>
              </a:pPr>
              <a:r>
                <a:rPr lang="en-US" sz="12000" spc="-300" dirty="0" smtClean="0">
                  <a:solidFill>
                    <a:srgbClr val="FFFFFF"/>
                  </a:solidFill>
                  <a:latin typeface="Franklin Gothic Medium" panose="020B0603020102020204" pitchFamily="34" charset="0"/>
                </a:rPr>
                <a:t>Any questions?</a:t>
              </a:r>
              <a:endParaRPr lang="en-US" sz="12000" spc="-300" dirty="0">
                <a:solidFill>
                  <a:srgbClr val="FFFFFF"/>
                </a:solidFill>
                <a:latin typeface="Franklin Gothic Medium" panose="020B0603020102020204" pitchFamily="34" charset="0"/>
              </a:endParaRPr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876550"/>
            <a:ext cx="6172200" cy="6134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225</Words>
  <Application>Microsoft Office PowerPoint</Application>
  <PresentationFormat>Произвольный</PresentationFormat>
  <Paragraphs>30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Amethyst</vt:lpstr>
      <vt:lpstr>Bahnschrift SemiCondensed</vt:lpstr>
      <vt:lpstr>HK Grotesk Bold Bold</vt:lpstr>
      <vt:lpstr>Footlight MT Light</vt:lpstr>
      <vt:lpstr>Arial</vt:lpstr>
      <vt:lpstr>Baskerville Old Face</vt:lpstr>
      <vt:lpstr>Franklin Gothic Medium</vt:lpstr>
      <vt:lpstr>Open Sans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мухаш абзалбай</dc:creator>
  <cp:lastModifiedBy>Кристина Яценко</cp:lastModifiedBy>
  <cp:revision>32</cp:revision>
  <dcterms:created xsi:type="dcterms:W3CDTF">2006-08-16T00:00:00Z</dcterms:created>
  <dcterms:modified xsi:type="dcterms:W3CDTF">2021-08-22T13:35:14Z</dcterms:modified>
  <dc:identifier>DAEYj_R0oFE</dc:identifier>
</cp:coreProperties>
</file>