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6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7"/>
      </p:cViewPr>
      <p:guideLst>
        <p:guide orient="horz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/>
              <a:t>Международная партнерская сеть </a:t>
            </a:r>
            <a:r>
              <a:rPr lang="ru-RU" sz="1300" b="1" dirty="0" err="1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ru-RU" sz="1300" b="1" dirty="0" err="1">
                <a:solidFill>
                  <a:schemeClr val="accent1">
                    <a:lumMod val="50000"/>
                  </a:schemeClr>
                </a:solidFill>
              </a:rPr>
              <a:t>ustoms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300" b="1" dirty="0">
                <a:solidFill>
                  <a:schemeClr val="accent2">
                    <a:lumMod val="75000"/>
                  </a:schemeClr>
                </a:solidFill>
              </a:rPr>
              <a:t>&amp;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300" b="1" dirty="0" err="1">
                <a:solidFill>
                  <a:schemeClr val="accent1">
                    <a:lumMod val="50000"/>
                  </a:schemeClr>
                </a:solidFill>
              </a:rPr>
              <a:t>Corporate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300" b="1" dirty="0" err="1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ru-RU" sz="1300" b="1" dirty="0" err="1">
                <a:solidFill>
                  <a:schemeClr val="accent1">
                    <a:lumMod val="50000"/>
                  </a:schemeClr>
                </a:solidFill>
              </a:rPr>
              <a:t>awyers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300" dirty="0"/>
              <a:t>создана в 2010 году с целью оказания интегрированных консультационных и юридических услуг в странах Европы, Азии и Америки.</a:t>
            </a:r>
          </a:p>
          <a:p>
            <a:pPr algn="just"/>
            <a:r>
              <a:rPr lang="ru-RU" sz="1300" dirty="0"/>
              <a:t>Количество </a:t>
            </a:r>
            <a:r>
              <a:rPr lang="ru-RU" sz="1300" dirty="0" smtClean="0"/>
              <a:t>работников, представителей, советников и специалистов Сети </a:t>
            </a:r>
            <a:r>
              <a:rPr lang="ru-RU" sz="1300" dirty="0"/>
              <a:t>на настоящий момент – </a:t>
            </a:r>
            <a:r>
              <a:rPr lang="ru-RU" sz="1300" dirty="0" smtClean="0"/>
              <a:t>более  200 </a:t>
            </a:r>
            <a:r>
              <a:rPr lang="ru-RU" sz="1300" dirty="0"/>
              <a:t>человек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407750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http://accl.pro/</a:t>
            </a:r>
            <a:r>
              <a:rPr lang="en-US" sz="1100" dirty="0"/>
              <a:t>					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5425"/>
            <a:ext cx="3600649" cy="44473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000" b="1" u="sng" dirty="0"/>
              <a:t>Ключевые практики:</a:t>
            </a:r>
          </a:p>
          <a:p>
            <a:pPr lvl="0"/>
            <a:endParaRPr lang="ru-RU" sz="800" b="1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юридическое сопровождение инвестиционных проектов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налоговое право и налоговые споры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корпоративная практика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коммерческая/</a:t>
            </a:r>
            <a:r>
              <a:rPr lang="en-US" sz="1500" dirty="0"/>
              <a:t>M&amp;A </a:t>
            </a:r>
            <a:r>
              <a:rPr lang="ru-RU" sz="1500" dirty="0"/>
              <a:t>практика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антимонопольное регулирование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практика земельного права, недвижимости и строительства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практика по разрешению коммерческих споров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интеллектуальная собственность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банковская практика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таможенное право и внешнеторговое регулирование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административно-правовая поддержка бизнеса и уголовно-правовая защита бизнеса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67946" y="1844824"/>
            <a:ext cx="462626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/>
              <a:t>Состав объединения</a:t>
            </a:r>
          </a:p>
          <a:p>
            <a:pPr algn="just"/>
            <a:endParaRPr lang="ru-RU" sz="1100" b="1" u="sng" dirty="0"/>
          </a:p>
          <a:p>
            <a:pPr algn="just"/>
            <a:r>
              <a:rPr lang="ru-RU" sz="1200" b="1" i="1" dirty="0"/>
              <a:t>3 российские компании</a:t>
            </a:r>
            <a:r>
              <a:rPr lang="ru-RU" sz="1200" dirty="0"/>
              <a:t>: </a:t>
            </a:r>
          </a:p>
          <a:p>
            <a:pPr algn="just"/>
            <a:r>
              <a:rPr lang="ru-RU" sz="1200" dirty="0"/>
              <a:t>Москва, Московская область, </a:t>
            </a:r>
            <a:r>
              <a:rPr lang="ru-RU" sz="1200" dirty="0" smtClean="0"/>
              <a:t>Ростов-на-Дону</a:t>
            </a:r>
            <a:endParaRPr lang="ru-RU" sz="1200" dirty="0"/>
          </a:p>
          <a:p>
            <a:pPr algn="just"/>
            <a:endParaRPr lang="ru-RU" sz="1200" b="1" i="1" dirty="0"/>
          </a:p>
          <a:p>
            <a:pPr algn="just"/>
            <a:r>
              <a:rPr lang="ru-RU" sz="1200" b="1" i="1" dirty="0" smtClean="0"/>
              <a:t>5 </a:t>
            </a:r>
            <a:r>
              <a:rPr lang="ru-RU" sz="1200" b="1" i="1" dirty="0"/>
              <a:t>иностранных компаний: </a:t>
            </a:r>
          </a:p>
          <a:p>
            <a:pPr algn="just"/>
            <a:r>
              <a:rPr lang="ru-RU" sz="1200" dirty="0"/>
              <a:t>Торонто, </a:t>
            </a:r>
            <a:r>
              <a:rPr lang="ru-RU" sz="1200" dirty="0" smtClean="0"/>
              <a:t>Парма, </a:t>
            </a:r>
            <a:r>
              <a:rPr lang="ru-RU" sz="1200" dirty="0"/>
              <a:t>Ереван, Бишкек, </a:t>
            </a:r>
            <a:r>
              <a:rPr lang="ru-RU" sz="1200" dirty="0" smtClean="0"/>
              <a:t>Улан-Батор</a:t>
            </a:r>
            <a:endParaRPr lang="ru-RU" sz="1200" dirty="0"/>
          </a:p>
          <a:p>
            <a:pPr algn="just"/>
            <a:endParaRPr lang="ru-RU" sz="1200" b="1" i="1" dirty="0"/>
          </a:p>
          <a:p>
            <a:pPr algn="just"/>
            <a:r>
              <a:rPr lang="ru-RU" sz="1200" b="1" i="1" dirty="0" smtClean="0"/>
              <a:t>14 </a:t>
            </a:r>
            <a:r>
              <a:rPr lang="ru-RU" sz="1200" b="1" i="1" dirty="0"/>
              <a:t>некоммерческих представительств:</a:t>
            </a:r>
          </a:p>
          <a:p>
            <a:pPr algn="just"/>
            <a:r>
              <a:rPr lang="ru-RU" sz="1200" dirty="0"/>
              <a:t> Эстония, </a:t>
            </a:r>
            <a:r>
              <a:rPr lang="ru-RU" sz="1200" dirty="0" smtClean="0"/>
              <a:t>Латвия</a:t>
            </a:r>
            <a:r>
              <a:rPr lang="ru-RU" sz="1200" dirty="0"/>
              <a:t>, Финляндия, Болгария, Турция, Италия, Чехия, Грузия, Нидерланды, Литва, </a:t>
            </a:r>
            <a:r>
              <a:rPr lang="ru-RU" sz="1200" dirty="0" smtClean="0"/>
              <a:t>Беларусь, Вьетнам, Япония, Китай</a:t>
            </a:r>
            <a:endParaRPr lang="ru-RU" sz="1200" dirty="0"/>
          </a:p>
          <a:p>
            <a:pPr algn="just"/>
            <a:endParaRPr lang="ru-RU" sz="1200" b="1" i="1" dirty="0"/>
          </a:p>
          <a:p>
            <a:pPr algn="just"/>
            <a:r>
              <a:rPr lang="ru-RU" sz="1200" b="1" i="1" dirty="0"/>
              <a:t>11 фирм - внешних партнеров: </a:t>
            </a:r>
          </a:p>
          <a:p>
            <a:pPr algn="just"/>
            <a:r>
              <a:rPr lang="ru-RU" sz="1200" dirty="0"/>
              <a:t>в </a:t>
            </a:r>
            <a:r>
              <a:rPr lang="ru-RU" sz="1200" dirty="0" err="1"/>
              <a:t>т.ч</a:t>
            </a:r>
            <a:r>
              <a:rPr lang="ru-RU" sz="1200" dirty="0"/>
              <a:t>.: Болгария, Россия, Казахстан.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4653136"/>
            <a:ext cx="475252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В настоящее время рассматриваются заявки на включение в сеть юридических </a:t>
            </a:r>
            <a:r>
              <a:rPr lang="ru-RU" sz="1600" dirty="0" smtClean="0">
                <a:solidFill>
                  <a:srgbClr val="002060"/>
                </a:solidFill>
              </a:rPr>
              <a:t>и консалтинговых компаний</a:t>
            </a:r>
            <a:r>
              <a:rPr lang="ru-RU" sz="1600" dirty="0">
                <a:solidFill>
                  <a:srgbClr val="002060"/>
                </a:solidFill>
              </a:rPr>
              <a:t>, советников и представителей из </a:t>
            </a:r>
            <a:r>
              <a:rPr lang="ru-RU" sz="1600" dirty="0" smtClean="0">
                <a:solidFill>
                  <a:srgbClr val="002060"/>
                </a:solidFill>
              </a:rPr>
              <a:t>Малайзии</a:t>
            </a:r>
            <a:r>
              <a:rPr lang="ru-RU" sz="1600" dirty="0">
                <a:solidFill>
                  <a:srgbClr val="002060"/>
                </a:solidFill>
              </a:rPr>
              <a:t>, Новой Зеландии, Индии, Уругвая, Бразилии, Гонконга, Сингапура, Узбекистана, Мальты, </a:t>
            </a:r>
            <a:r>
              <a:rPr lang="ru-RU" sz="1600" dirty="0" smtClean="0">
                <a:solidFill>
                  <a:srgbClr val="002060"/>
                </a:solidFill>
              </a:rPr>
              <a:t>Кипра, ОАЭ, Сербии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logo_01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5730240" cy="7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5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5556" y="980727"/>
            <a:ext cx="399644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u="sng" dirty="0" smtClean="0">
                <a:solidFill>
                  <a:srgbClr val="002060"/>
                </a:solidFill>
              </a:rPr>
              <a:t>Ключевые</a:t>
            </a:r>
            <a:r>
              <a:rPr lang="ru-RU" sz="1300" b="1" u="sng" dirty="0" smtClean="0">
                <a:solidFill>
                  <a:srgbClr val="002060"/>
                </a:solidFill>
              </a:rPr>
              <a:t> участники </a:t>
            </a:r>
            <a:r>
              <a:rPr lang="ru-RU" sz="1300" b="1" u="sng" dirty="0">
                <a:solidFill>
                  <a:srgbClr val="002060"/>
                </a:solidFill>
              </a:rPr>
              <a:t>и партнёры </a:t>
            </a:r>
            <a:r>
              <a:rPr lang="ru-RU" sz="1300" b="1" u="sng" dirty="0" smtClean="0">
                <a:solidFill>
                  <a:srgbClr val="002060"/>
                </a:solidFill>
              </a:rPr>
              <a:t>сети</a:t>
            </a:r>
          </a:p>
          <a:p>
            <a:endParaRPr lang="ru-RU" sz="1300" b="1" u="sng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rgbClr val="002060"/>
                </a:solidFill>
              </a:rPr>
              <a:t>Коллегия </a:t>
            </a:r>
            <a:r>
              <a:rPr lang="ru-RU" sz="1300" dirty="0" smtClean="0">
                <a:solidFill>
                  <a:srgbClr val="002060"/>
                </a:solidFill>
              </a:rPr>
              <a:t>«</a:t>
            </a:r>
            <a:r>
              <a:rPr lang="ru-RU" sz="1300" dirty="0">
                <a:solidFill>
                  <a:srgbClr val="002060"/>
                </a:solidFill>
              </a:rPr>
              <a:t>ТАМОЖЕННЫЙ АДВОКАТ» (Россия)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 smtClean="0">
                <a:solidFill>
                  <a:srgbClr val="002060"/>
                </a:solidFill>
              </a:rPr>
              <a:t>Corporate </a:t>
            </a:r>
            <a:r>
              <a:rPr lang="en-US" sz="1300" dirty="0">
                <a:solidFill>
                  <a:srgbClr val="002060"/>
                </a:solidFill>
              </a:rPr>
              <a:t>Lawyers Group </a:t>
            </a:r>
            <a:r>
              <a:rPr lang="en-US" sz="1300" dirty="0" smtClean="0">
                <a:solidFill>
                  <a:srgbClr val="002060"/>
                </a:solidFill>
              </a:rPr>
              <a:t>(Moscow)</a:t>
            </a:r>
            <a:endParaRPr lang="ru-RU" sz="13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>
                <a:solidFill>
                  <a:srgbClr val="002060"/>
                </a:solidFill>
              </a:rPr>
              <a:t>Customs &amp; Corporate Lawyers (Italy)</a:t>
            </a:r>
            <a:endParaRPr lang="ru-RU" sz="13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>
                <a:solidFill>
                  <a:srgbClr val="002060"/>
                </a:solidFill>
              </a:rPr>
              <a:t>Customs &amp; Corporate Lawyers (South Russia)</a:t>
            </a:r>
            <a:endParaRPr lang="ru-RU" sz="13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>
                <a:solidFill>
                  <a:srgbClr val="002060"/>
                </a:solidFill>
              </a:rPr>
              <a:t>Customs &amp; Corporate Lawyers (North America)</a:t>
            </a:r>
            <a:endParaRPr lang="ru-RU" sz="13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>
                <a:solidFill>
                  <a:srgbClr val="002060"/>
                </a:solidFill>
              </a:rPr>
              <a:t>Customs &amp; Corporate Lawyers (Bishkek</a:t>
            </a:r>
            <a:r>
              <a:rPr lang="en-US" sz="1300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 smtClean="0">
                <a:solidFill>
                  <a:srgbClr val="002060"/>
                </a:solidFill>
              </a:rPr>
              <a:t>Customs &amp; Corporate Lawyers (Mongolia)</a:t>
            </a:r>
            <a:endParaRPr lang="ru-RU" sz="13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300" dirty="0">
                <a:solidFill>
                  <a:srgbClr val="002060"/>
                </a:solidFill>
              </a:rPr>
              <a:t>Corporate Lawyers Group (</a:t>
            </a:r>
            <a:r>
              <a:rPr lang="ru-RU" sz="1300" dirty="0" smtClean="0">
                <a:solidFill>
                  <a:srgbClr val="002060"/>
                </a:solidFill>
              </a:rPr>
              <a:t>А</a:t>
            </a:r>
            <a:r>
              <a:rPr lang="en-US" sz="1300" dirty="0" err="1" smtClean="0">
                <a:solidFill>
                  <a:srgbClr val="002060"/>
                </a:solidFill>
              </a:rPr>
              <a:t>rmenia</a:t>
            </a:r>
            <a:r>
              <a:rPr lang="en-US" sz="1300" dirty="0" smtClean="0">
                <a:solidFill>
                  <a:srgbClr val="002060"/>
                </a:solidFill>
              </a:rPr>
              <a:t>)</a:t>
            </a:r>
            <a:endParaRPr lang="ru-RU" sz="13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6407750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http://accl.pro/</a:t>
            </a:r>
            <a:r>
              <a:rPr lang="en-US" sz="1100" dirty="0"/>
              <a:t>					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936010"/>
            <a:ext cx="4186532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u="sng" dirty="0">
                <a:solidFill>
                  <a:srgbClr val="002060"/>
                </a:solidFill>
              </a:rPr>
              <a:t>Услуги</a:t>
            </a:r>
            <a:endParaRPr lang="ru-RU" sz="1300" u="sng" dirty="0">
              <a:solidFill>
                <a:srgbClr val="002060"/>
              </a:solidFill>
            </a:endParaRPr>
          </a:p>
          <a:p>
            <a:pPr algn="just"/>
            <a:r>
              <a:rPr lang="ru-RU" sz="1300" dirty="0">
                <a:solidFill>
                  <a:srgbClr val="002060"/>
                </a:solidFill>
              </a:rPr>
              <a:t>Сеть предоставляет российским, иностранным и транснациональным клиентам высококачественные правовые услуги, представляющие собой широкий перечень юридических и консалтинговых услуг в сфере ВЭД, защиты иностранных инвестиций в любой стране Евразийского </a:t>
            </a:r>
            <a:r>
              <a:rPr lang="ru-RU" sz="1300" dirty="0" smtClean="0">
                <a:solidFill>
                  <a:srgbClr val="002060"/>
                </a:solidFill>
              </a:rPr>
              <a:t>континента. </a:t>
            </a:r>
            <a:r>
              <a:rPr lang="ru-RU" sz="1300" dirty="0">
                <a:solidFill>
                  <a:srgbClr val="002060"/>
                </a:solidFill>
              </a:rPr>
              <a:t>Компании сети также оказывают услуги по развитию и сопровождению инвестиционных проектов и по защите интеллектуальной собственности в любом регионе мира.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4213" y="3501008"/>
            <a:ext cx="8009992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200" b="1" u="sng" dirty="0"/>
              <a:t>Виды услуг</a:t>
            </a:r>
          </a:p>
          <a:p>
            <a:pPr lvl="0"/>
            <a:endParaRPr lang="ru-RU" sz="1200" b="1" u="sng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Юридическая поддержка по внешнеэкономическим сделкам, включая экспертизу всех базовых документов, необходимых для оценки рисков и налоговых последствий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Правовая поддержка бизнеса, связанная с профилактикой и досудебным урегулированием конфликтных ситуаций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Судебное разрешение споров, связанных с применением международного и таможенного законодательства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Представительство при рассмотрении внешнеэкономических споров, в том числе – за пределами Российской Федерации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Защита прав на объекты интеллектуальной собственности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Правовое сопровождение инвестиционных проектов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200" dirty="0"/>
              <a:t>Корпоративные споры. Банкротство и финансовое оздоровление</a:t>
            </a:r>
          </a:p>
          <a:p>
            <a:pPr lvl="0"/>
            <a:endParaRPr lang="ru-RU" sz="1200" dirty="0"/>
          </a:p>
        </p:txBody>
      </p:sp>
      <p:pic>
        <p:nvPicPr>
          <p:cNvPr id="8" name="Рисунок 7" descr="logo_01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5730240" cy="7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0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407750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http://accl.pro/</a:t>
            </a:r>
            <a:r>
              <a:rPr lang="en-US" sz="1100" dirty="0"/>
              <a:t>					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89844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Бренды, логотипы и зарегистрированные товарные знаки </a:t>
            </a:r>
            <a:r>
              <a:rPr lang="ru-RU" i="1" dirty="0" smtClean="0"/>
              <a:t>(</a:t>
            </a:r>
            <a:r>
              <a:rPr lang="ru-RU" i="1" dirty="0" err="1" smtClean="0"/>
              <a:t>знаки</a:t>
            </a:r>
            <a:r>
              <a:rPr lang="ru-RU" i="1" dirty="0" smtClean="0"/>
              <a:t> обслуживания)</a:t>
            </a:r>
            <a:endParaRPr lang="ru-RU" sz="1200" i="1" dirty="0"/>
          </a:p>
          <a:p>
            <a:pPr algn="just"/>
            <a:r>
              <a:rPr lang="ru-RU" sz="1200" dirty="0" smtClean="0"/>
              <a:t>Сеть действует под тремя независимыми брендами. Один из которых ориентирован на международный рынок, второй – в виде двуязычного </a:t>
            </a:r>
            <a:r>
              <a:rPr lang="ru-RU" sz="1200" dirty="0" err="1" smtClean="0"/>
              <a:t>слогана</a:t>
            </a:r>
            <a:r>
              <a:rPr lang="ru-RU" sz="1200" dirty="0" smtClean="0"/>
              <a:t>, является  по своей сути  универсальным, а третий – локальный, рассчитан на российский рынок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068960"/>
            <a:ext cx="216024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/>
              <a:t>Товарные знаки, </a:t>
            </a:r>
            <a:r>
              <a:rPr lang="ru-RU" sz="1200" dirty="0" smtClean="0"/>
              <a:t>под которыми действует сеть, были созданы в течение 2006 – 2009 годов. </a:t>
            </a:r>
          </a:p>
          <a:p>
            <a:pPr algn="just"/>
            <a:r>
              <a:rPr lang="ru-RU" sz="1200" dirty="0" smtClean="0"/>
              <a:t>В настоящее время товарные знаки сети зарегистрированы в России, Европейском союзе, Канаде, Украине, Беларуси, Китае, а также в ряде др. стран. При этом регистрация в других странах ведётся на постоянной основе по мере необходимости (в связи с экспансией сети на региональных иностранных рынках).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1700808"/>
            <a:ext cx="6120680" cy="44644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/>
              <a:t>Область действия  товарного знака  сети  Customs &amp; Corporate Lawyers (согласно МКТУ) :</a:t>
            </a:r>
          </a:p>
          <a:p>
            <a:endParaRPr lang="ru-RU" sz="1200" u="sng" dirty="0" smtClean="0"/>
          </a:p>
          <a:p>
            <a:r>
              <a:rPr lang="ru-RU" sz="1200" dirty="0" smtClean="0"/>
              <a:t>35 - агентства по импорту-экспорту; аудит; информация деловая; информация и советы коммерческие потребителям; исследования в области бизнеса; исследования в области маркетинга; консультации по вопросам организации и управления бизнесом; консультации по организации бизнеса; консультации по управлению бизнесом; консультации профессиональные в области бизнеса; обзоры печати; организация выставок в коммерческих или рекламных целях; оценка коммерческой деятельности; помощь в управлении бизнесом; помощь в управлении коммерческими или промышленными предприятиями; прогнозирование экономическое; продвижение товаров [для третьих лиц]; сбор и предоставление статистических данных; сбор информации по компьютерным базам данных; управление коммерческое лицензиями на товары и услуги для третьих лиц; услуги в области общественных отношений; экспертиза деловая;</a:t>
            </a:r>
          </a:p>
          <a:p>
            <a:r>
              <a:rPr lang="ru-RU" sz="1200" dirty="0" smtClean="0"/>
              <a:t>36 - агентства таможенные; анализ финансовый; информация финансовая; консультации по вопросам страхования; консультации по вопросам финансов; ликвидация торгово-промышленной деятельности; менеджмент финансовый; оценки финансовые [страхование, банковские операции, недвижимое имущество]; экспертиза налоговая.</a:t>
            </a:r>
          </a:p>
          <a:p>
            <a:r>
              <a:rPr lang="ru-RU" sz="1200" dirty="0" smtClean="0"/>
              <a:t>45 - арбитраж; консультации по вопросам безопасности; консультации по вопросам интеллектуальной собственности; контроль в области интеллектуальной собственности; поиски юридические; посредничество в оказании персональных или социальных услуг; проверка состояния безопасности предприятий; управление делами по авторскому праву; услуги юридические.</a:t>
            </a:r>
          </a:p>
        </p:txBody>
      </p:sp>
      <p:pic>
        <p:nvPicPr>
          <p:cNvPr id="8" name="Рисунок 7" descr="Сним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936104" cy="904691"/>
          </a:xfrm>
          <a:prstGeom prst="rect">
            <a:avLst/>
          </a:prstGeom>
        </p:spPr>
      </p:pic>
      <p:pic>
        <p:nvPicPr>
          <p:cNvPr id="9" name="Рисунок 8" descr="logo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772816"/>
            <a:ext cx="729118" cy="792088"/>
          </a:xfrm>
          <a:prstGeom prst="rect">
            <a:avLst/>
          </a:prstGeom>
        </p:spPr>
      </p:pic>
      <p:pic>
        <p:nvPicPr>
          <p:cNvPr id="10" name="Рисунок 9" descr="СЛОГА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636912"/>
            <a:ext cx="2088232" cy="418728"/>
          </a:xfrm>
          <a:prstGeom prst="rect">
            <a:avLst/>
          </a:prstGeom>
        </p:spPr>
      </p:pic>
      <p:pic>
        <p:nvPicPr>
          <p:cNvPr id="11" name="Рисунок 10" descr="logo_01-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6632"/>
            <a:ext cx="5730240" cy="7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Руководители практик имеют следующие </a:t>
            </a:r>
            <a:r>
              <a:rPr lang="ru-RU" sz="1600" b="1" dirty="0"/>
              <a:t>специализации и практику </a:t>
            </a:r>
            <a:r>
              <a:rPr lang="ru-RU" sz="1600" dirty="0"/>
              <a:t>по направлениям: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407750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http://accl.pro/</a:t>
            </a:r>
            <a:r>
              <a:rPr lang="en-US" sz="1100" dirty="0"/>
              <a:t>					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7567" y="1428740"/>
            <a:ext cx="360064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Защита прав на объекты интеллектуальной </a:t>
            </a:r>
            <a:r>
              <a:rPr lang="ru-RU" sz="1500" dirty="0" smtClean="0"/>
              <a:t>собственности</a:t>
            </a:r>
            <a:endParaRPr lang="ru-RU" sz="15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Внешнеторговое регулирование, таможенный контроль за оборотом товаров, содержащих интеллектуальную собственность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Административная и уголовная ответственность в таможенной сфере и сфере международных перевозок, government relations менеджмент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500" dirty="0"/>
              <a:t>Защита по делам о контрабанде и уклонения от уплаты таможенных платежей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Безопасность предпринимательской деятельности в </a:t>
            </a:r>
            <a:r>
              <a:rPr lang="ru-RU" sz="1500" dirty="0" smtClean="0"/>
              <a:t>России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 smtClean="0"/>
              <a:t>Международное морское право</a:t>
            </a:r>
            <a:endParaRPr lang="ru-RU" sz="1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589240"/>
            <a:ext cx="800999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За </a:t>
            </a:r>
            <a:r>
              <a:rPr lang="ru-RU" b="1" dirty="0" smtClean="0"/>
              <a:t>17 </a:t>
            </a:r>
            <a:r>
              <a:rPr lang="ru-RU" b="1" dirty="0"/>
              <a:t>лет работы накоплен положительный опыт качественного, эффективного и квалифицированного обслуживания клиентов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95783" y="1428739"/>
            <a:ext cx="3600649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Иностранные инвестиции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Сопровождение сделок импорта-экспорта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Организация логистики поставок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Вопросы гражданства и иммиграции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Банковское право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Сделки с международной недвижимостью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Юридические практики работы с криптовалютой и блокчейн проектами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Экспертная деятельность в области социологии, экономики и права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Научные исследования в области автомобилестроения и моторостроения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500" dirty="0"/>
              <a:t>Экспертная деятельность в области средств транспорта</a:t>
            </a:r>
          </a:p>
        </p:txBody>
      </p:sp>
      <p:pic>
        <p:nvPicPr>
          <p:cNvPr id="10" name="Рисунок 9" descr="logo_01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5730240" cy="7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3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407750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http://accl.pro/</a:t>
            </a:r>
            <a:r>
              <a:rPr lang="en-US" sz="1100" dirty="0"/>
              <a:t>					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89844"/>
            <a:ext cx="842493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Общественная и законотворческая деятельность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Юристы </a:t>
            </a:r>
            <a:r>
              <a:rPr lang="ru-RU" sz="1200" dirty="0" smtClean="0"/>
              <a:t>и специалисты Сети </a:t>
            </a:r>
            <a:r>
              <a:rPr lang="ru-RU" sz="1200" dirty="0"/>
              <a:t>имеют опыт участия в разработке законодательных </a:t>
            </a:r>
            <a:r>
              <a:rPr lang="ru-RU" sz="1200" dirty="0" smtClean="0"/>
              <a:t>и иных нормативных актов, правовой </a:t>
            </a:r>
            <a:r>
              <a:rPr lang="ru-RU" sz="1200" dirty="0"/>
              <a:t>экспертизе проектов федеральных законов, международных </a:t>
            </a:r>
            <a:r>
              <a:rPr lang="ru-RU" sz="1200" dirty="0" smtClean="0"/>
              <a:t>договоров, в том числе с участием Российской </a:t>
            </a:r>
            <a:r>
              <a:rPr lang="ru-RU" sz="1200" dirty="0"/>
              <a:t>Федерации, правовых актов Правительства и Президента Российской Федерации, а также ведомственных нормативных актов.</a:t>
            </a:r>
          </a:p>
          <a:p>
            <a:pPr algn="just"/>
            <a:r>
              <a:rPr lang="ru-RU" sz="1200" dirty="0"/>
              <a:t>Партнерская сеть активно публикует статьи </a:t>
            </a:r>
            <a:r>
              <a:rPr lang="ru-RU" sz="1200" dirty="0" smtClean="0"/>
              <a:t>научного и прикладного характера, в том числе по</a:t>
            </a:r>
            <a:r>
              <a:rPr lang="ru-RU" sz="1200" dirty="0"/>
              <a:t> </a:t>
            </a:r>
            <a:r>
              <a:rPr lang="ru-RU" sz="1200" dirty="0" smtClean="0"/>
              <a:t>международному, иностранному, российскому таможенному </a:t>
            </a:r>
            <a:r>
              <a:rPr lang="ru-RU" sz="1200" dirty="0"/>
              <a:t>и налоговому законодательству </a:t>
            </a:r>
            <a:r>
              <a:rPr lang="ru-RU" sz="1200" dirty="0" smtClean="0"/>
              <a:t>в</a:t>
            </a:r>
            <a:r>
              <a:rPr lang="ru-RU" sz="1200" dirty="0"/>
              <a:t> различных средствах массовой информации и является организатором международных конференций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24944"/>
            <a:ext cx="2592288" cy="3424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u="sng" dirty="0"/>
              <a:t>Экспертная </a:t>
            </a:r>
            <a:r>
              <a:rPr lang="ru-RU" sz="1400" b="1" u="sng" dirty="0" smtClean="0"/>
              <a:t>деятельность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Представители Сети являются членами различных экспертных сообществ в области  законодательной и иной нормативной деятельности, в том числе:</a:t>
            </a:r>
          </a:p>
          <a:p>
            <a:pPr algn="just"/>
            <a:endParaRPr lang="ru-RU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50" dirty="0"/>
              <a:t>Экспертный совет Госдумы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50" dirty="0"/>
              <a:t>Торгово-промышленная палата Российской Федерации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50" dirty="0" smtClean="0"/>
              <a:t>Деловой Центра экономического </a:t>
            </a:r>
            <a:r>
              <a:rPr lang="ru-RU" sz="1350" dirty="0"/>
              <a:t>развития </a:t>
            </a:r>
            <a:r>
              <a:rPr lang="ru-RU" sz="1350" dirty="0" smtClean="0"/>
              <a:t>СНГ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350" dirty="0" smtClean="0"/>
              <a:t>Российско-Швейцарский деловой совет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924944"/>
            <a:ext cx="5832648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b="1" u="sng" dirty="0"/>
              <a:t>Организация </a:t>
            </a:r>
            <a:r>
              <a:rPr lang="ru-RU" sz="1200" b="1" u="sng" dirty="0" smtClean="0"/>
              <a:t>ежегодных  международных конференций </a:t>
            </a:r>
          </a:p>
          <a:p>
            <a:pPr algn="just"/>
            <a:r>
              <a:rPr lang="ru-RU" sz="1200" b="1" u="sng" dirty="0" smtClean="0"/>
              <a:t>(как в России, так и за рубежом)  в том числе:</a:t>
            </a:r>
            <a:endParaRPr lang="ru-RU" sz="1200" b="1" u="sng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/>
              <a:t>Международная конференция: Актуальные вопросы внешнеэкономической и международной инвестиционной деятельности - 2020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/>
              <a:t>Международная </a:t>
            </a:r>
            <a:r>
              <a:rPr lang="ru-RU" sz="1200" dirty="0"/>
              <a:t>конференция: Актуальные вопросы международного оборота объектов интеллектуальной собственности в аспекте таможенного регулирования - 2019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Международная конференция: Актуальные вопросы внешнеэкономической и международной инвестиционной деятельности - 2018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Международная конференция: Актуальные вопросы международного оборота объектов интеллектуальной собственности в современных условиях - 2016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МЕЖДУНАРОДНАЯ КОНФЕРЕНЦИЯ: Актуальные вопросы внешнеэкономической и инвестиционной деятельности, оборота объектов интеллектуальной собственности - в условиях ВТО и Таможенного </a:t>
            </a:r>
            <a:r>
              <a:rPr lang="ru-RU" sz="1200" dirty="0" smtClean="0"/>
              <a:t>союза 2015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VI Международный Форум «Интеллектуальная собственность - XXI век»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Expopriority-2012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/>
              <a:t>Международная конференция «Таможенный Союз - Украина: перспективы, риски и возможности</a:t>
            </a:r>
            <a:r>
              <a:rPr lang="ru-RU" sz="1200" dirty="0" smtClean="0"/>
              <a:t>» 2010</a:t>
            </a:r>
            <a:endParaRPr lang="ru-RU" sz="1200" dirty="0"/>
          </a:p>
        </p:txBody>
      </p:sp>
      <p:pic>
        <p:nvPicPr>
          <p:cNvPr id="8" name="Рисунок 7" descr="logo_01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5730240" cy="7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4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1073</Words>
  <Application>Microsoft Office PowerPoint</Application>
  <PresentationFormat>Экран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Рыбак</dc:creator>
  <cp:lastModifiedBy>Константин</cp:lastModifiedBy>
  <cp:revision>34</cp:revision>
  <dcterms:created xsi:type="dcterms:W3CDTF">2021-01-25T07:32:28Z</dcterms:created>
  <dcterms:modified xsi:type="dcterms:W3CDTF">2024-07-01T14:18:44Z</dcterms:modified>
</cp:coreProperties>
</file>