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2"/>
  </p:notesMasterIdLst>
  <p:sldIdLst>
    <p:sldId id="284" r:id="rId2"/>
    <p:sldId id="290" r:id="rId3"/>
    <p:sldId id="286" r:id="rId4"/>
    <p:sldId id="292" r:id="rId5"/>
    <p:sldId id="289" r:id="rId6"/>
    <p:sldId id="298" r:id="rId7"/>
    <p:sldId id="293" r:id="rId8"/>
    <p:sldId id="296" r:id="rId9"/>
    <p:sldId id="297" r:id="rId10"/>
    <p:sldId id="285" r:id="rId1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0000"/>
    <a:srgbClr val="003D86"/>
    <a:srgbClr val="990000"/>
    <a:srgbClr val="0051B4"/>
    <a:srgbClr val="0066E7"/>
    <a:srgbClr val="0066F3"/>
    <a:srgbClr val="BF2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6" autoAdjust="0"/>
    <p:restoredTop sz="94723" autoAdjust="0"/>
  </p:normalViewPr>
  <p:slideViewPr>
    <p:cSldViewPr>
      <p:cViewPr varScale="1">
        <p:scale>
          <a:sx n="86" d="100"/>
          <a:sy n="86" d="100"/>
        </p:scale>
        <p:origin x="106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2976A61-2B1F-4FB6-A5EC-D19243203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28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B53DD9-219C-4EBD-9801-194F2F80BCD0}" type="datetime1">
              <a:rPr lang="ru-RU"/>
              <a:pPr>
                <a:defRPr/>
              </a:pPr>
              <a:t>01.07.2024</a:t>
            </a:fld>
            <a:endParaRPr lang="ru-RU" altLang="en-US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CF169E-92B6-4481-B0B2-985690E1AB0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E369-3CD6-411C-B32E-2D4C25C0D1F3}" type="datetime1">
              <a:rPr lang="ru-RU"/>
              <a:pPr>
                <a:defRPr/>
              </a:pPr>
              <a:t>01.07.2024</a:t>
            </a:fld>
            <a:endParaRPr lang="ru-RU" alt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EF38-7818-4109-9C6F-A873DFB3797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BC21F6-3AFE-4B29-8234-D6723A380A7D}" type="datetime1">
              <a:rPr lang="ru-RU"/>
              <a:pPr>
                <a:defRPr/>
              </a:pPr>
              <a:t>01.07.2024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extLst/>
          </a:lstStyle>
          <a:p>
            <a:pPr>
              <a:defRPr/>
            </a:pPr>
            <a:fld id="{55928E55-BE13-4DAB-93E6-B17D75FB5B4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6BA6-33AE-49D7-BD94-B8AF0AC4CFD3}" type="datetime1">
              <a:rPr lang="ru-RU"/>
              <a:pPr>
                <a:defRPr/>
              </a:pPr>
              <a:t>01.07.2024</a:t>
            </a:fld>
            <a:endParaRPr lang="ru-RU" alt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07C1-A6EA-4311-94EC-AFE1306F801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extLst/>
          </a:lstStyle>
          <a:p>
            <a:pPr>
              <a:defRPr/>
            </a:pPr>
            <a:fld id="{E279F0BD-97A1-44E5-A787-4389E0B90954}" type="datetime1">
              <a:rPr lang="ru-RU"/>
              <a:pPr>
                <a:defRPr/>
              </a:pPr>
              <a:t>01.07.2024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0F6742-C0FB-4A9C-AFAE-17F73D71779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627B-806B-4869-8E18-9DF5663FB260}" type="datetime1">
              <a:rPr lang="ru-RU"/>
              <a:pPr>
                <a:defRPr/>
              </a:pPr>
              <a:t>01.07.2024</a:t>
            </a:fld>
            <a:endParaRPr lang="ru-RU" alt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B1AB-C355-4914-B775-42309667E7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BBF10-1487-4D13-B44E-0D58BF61FCC8}" type="datetime1">
              <a:rPr lang="ru-RU"/>
              <a:pPr>
                <a:defRPr/>
              </a:pPr>
              <a:t>01.07.2024</a:t>
            </a:fld>
            <a:endParaRPr lang="ru-RU" altLang="en-US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C067-4794-4094-931B-F82AB8C19C5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303E-E1C3-4A0D-AB70-CD2684E25D6D}" type="datetime1">
              <a:rPr lang="ru-RU"/>
              <a:pPr>
                <a:defRPr/>
              </a:pPr>
              <a:t>01.07.2024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C6434-607C-4877-BD68-BDC8A218C2C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4D9F-04B3-454E-BE93-A719BA70CC9F}" type="datetime1">
              <a:rPr lang="ru-RU"/>
              <a:pPr>
                <a:defRPr/>
              </a:pPr>
              <a:t>01.07.2024</a:t>
            </a:fld>
            <a:endParaRPr lang="ru-RU" altLang="en-US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AC9A-122D-43D8-8C35-9451A351995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11F9-0D61-4BF1-8CB9-C2BD21C34593}" type="datetime1">
              <a:rPr lang="ru-RU"/>
              <a:pPr>
                <a:defRPr/>
              </a:pPr>
              <a:t>01.07.2024</a:t>
            </a:fld>
            <a:endParaRPr lang="ru-RU" alt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3BE38-ED81-40A7-81E7-E2263C5B6CB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  <a:extLst/>
          </a:lstStyle>
          <a:p>
            <a:pPr>
              <a:defRPr/>
            </a:pPr>
            <a:fld id="{90464F55-A2B4-4960-8189-495E9DA8681F}" type="datetime1">
              <a:rPr lang="ru-RU"/>
              <a:pPr>
                <a:defRPr/>
              </a:pPr>
              <a:t>01.07.2024</a:t>
            </a:fld>
            <a:endParaRPr lang="ru-RU" alt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  <a:extLst/>
          </a:lstStyle>
          <a:p>
            <a:pPr>
              <a:defRPr/>
            </a:pPr>
            <a:fld id="{06690E99-88AA-4F62-B3A3-B09B61E6E0D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77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rgbClr val="1F497D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8FC49A04-E27A-4601-B2ED-E2C2343811FE}" type="datetime1">
              <a:rPr lang="ru-RU"/>
              <a:pPr>
                <a:defRPr/>
              </a:pPr>
              <a:t>01.07.2024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rgbClr val="1F497D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rgbClr val="1F497D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2A0D311C-47B1-48D2-8123-0546B7EA727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8" r:id="rId2"/>
    <p:sldLayoutId id="2147483806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7" r:id="rId9"/>
    <p:sldLayoutId id="2147483804" r:id="rId10"/>
    <p:sldLayoutId id="21474838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924800" y="641667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altLang="en-US" sz="1200" smtClean="0">
              <a:solidFill>
                <a:srgbClr val="000000"/>
              </a:solidFill>
              <a:cs typeface="Arial" charset="0"/>
            </a:endParaRPr>
          </a:p>
          <a:p>
            <a:endParaRPr lang="ru-RU" altLang="en-US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7" name="Содержимое 10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2908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FF0000"/>
                </a:solidFill>
              </a:rPr>
              <a:t>  </a:t>
            </a:r>
            <a:endParaRPr lang="ru-RU" sz="6000" smtClean="0">
              <a:solidFill>
                <a:srgbClr val="002850"/>
              </a:solidFill>
            </a:endParaRP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6148" name="Номер слайда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altLang="en-US" sz="12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60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b="1" i="1" dirty="0">
              <a:solidFill>
                <a:srgbClr val="003D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052736"/>
            <a:ext cx="8143900" cy="71558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4400" b="1" cap="all" dirty="0">
                <a:ln w="0">
                  <a:solidFill>
                    <a:srgbClr val="990000"/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International partnership network of law companies</a:t>
            </a:r>
            <a:endParaRPr lang="ru-RU" sz="4400" b="1" cap="all" dirty="0">
              <a:ln w="0">
                <a:solidFill>
                  <a:srgbClr val="990000"/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eaLnBrk="0" hangingPunct="0">
              <a:defRPr/>
            </a:pPr>
            <a:endParaRPr lang="ru-RU" sz="2000" b="1" i="1" dirty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en-US" sz="4400" b="1" i="1" dirty="0" err="1">
                <a:solidFill>
                  <a:srgbClr val="C0504D">
                    <a:lumMod val="75000"/>
                  </a:srgbClr>
                </a:solidFill>
              </a:rPr>
              <a:t>C</a:t>
            </a:r>
            <a:r>
              <a:rPr lang="en-US" sz="4400" b="1" i="1" dirty="0" err="1">
                <a:solidFill>
                  <a:srgbClr val="1F497D">
                    <a:lumMod val="75000"/>
                  </a:srgbClr>
                </a:solidFill>
              </a:rPr>
              <a:t>ustoms</a:t>
            </a:r>
            <a:r>
              <a:rPr lang="en-US" sz="4400" b="1" i="1" dirty="0" err="1">
                <a:solidFill>
                  <a:srgbClr val="C0504D">
                    <a:lumMod val="75000"/>
                  </a:srgbClr>
                </a:solidFill>
              </a:rPr>
              <a:t>&amp;</a:t>
            </a:r>
            <a:r>
              <a:rPr lang="en-US" sz="4400" b="1" i="1" dirty="0" err="1">
                <a:solidFill>
                  <a:srgbClr val="1F497D">
                    <a:lumMod val="75000"/>
                  </a:srgbClr>
                </a:solidFill>
              </a:rPr>
              <a:t>Corporate</a:t>
            </a:r>
            <a:r>
              <a:rPr lang="en-US" sz="4400" b="1" i="1" dirty="0" err="1">
                <a:solidFill>
                  <a:srgbClr val="C0504D">
                    <a:lumMod val="75000"/>
                  </a:srgbClr>
                </a:solidFill>
              </a:rPr>
              <a:t>L</a:t>
            </a:r>
            <a:r>
              <a:rPr lang="en-US" sz="4400" b="1" i="1" dirty="0" err="1">
                <a:solidFill>
                  <a:srgbClr val="1F497D">
                    <a:lumMod val="75000"/>
                  </a:srgbClr>
                </a:solidFill>
              </a:rPr>
              <a:t>awyers</a:t>
            </a:r>
            <a:endParaRPr lang="ru-RU" sz="44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ctr" eaLnBrk="0" hangingPunct="0">
              <a:defRPr/>
            </a:pPr>
            <a:endParaRPr lang="ru-RU" sz="44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ctr" eaLnBrk="0" hangingPunct="0">
              <a:defRPr/>
            </a:pPr>
            <a:endParaRPr lang="ru-RU" sz="44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ctr" eaLnBrk="0" hangingPunct="0">
              <a:defRPr/>
            </a:pPr>
            <a:endParaRPr lang="ru-RU" sz="44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ctr" eaLnBrk="0" hangingPunct="0">
              <a:defRPr/>
            </a:pPr>
            <a:endParaRPr lang="ru-RU" sz="44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r" eaLnBrk="0" hangingPunct="0">
              <a:defRPr/>
            </a:pPr>
            <a:endParaRPr lang="ru-RU" sz="1100" b="1" i="1" dirty="0">
              <a:solidFill>
                <a:srgbClr val="1F497D">
                  <a:lumMod val="50000"/>
                </a:srgbClr>
              </a:solidFill>
            </a:endParaRPr>
          </a:p>
          <a:p>
            <a:pPr algn="r" eaLnBrk="0" hangingPunct="0">
              <a:defRPr/>
            </a:pPr>
            <a:endParaRPr lang="ru-RU" sz="1100" b="1" i="1" dirty="0">
              <a:solidFill>
                <a:srgbClr val="1F497D">
                  <a:lumMod val="50000"/>
                </a:srgbClr>
              </a:solidFill>
            </a:endParaRPr>
          </a:p>
          <a:p>
            <a:pPr algn="r" eaLnBrk="0" hangingPunct="0">
              <a:defRPr/>
            </a:pPr>
            <a:endParaRPr lang="ru-RU" sz="1100" b="1" i="1" dirty="0">
              <a:solidFill>
                <a:srgbClr val="1F497D">
                  <a:lumMod val="50000"/>
                </a:srgbClr>
              </a:solidFill>
            </a:endParaRPr>
          </a:p>
          <a:p>
            <a:pPr algn="ctr" eaLnBrk="0" hangingPunct="0">
              <a:defRPr/>
            </a:pPr>
            <a:endParaRPr lang="ru-RU" sz="5400" b="1" cap="all" dirty="0">
              <a:ln w="0">
                <a:solidFill>
                  <a:srgbClr val="990000"/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51" name="Рисунок 8" descr="logo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365625"/>
            <a:ext cx="15113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924800" y="641667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altLang="en-US" sz="1200" smtClean="0">
              <a:solidFill>
                <a:srgbClr val="000000"/>
              </a:solidFill>
              <a:cs typeface="Arial" charset="0"/>
            </a:endParaRPr>
          </a:p>
          <a:p>
            <a:endParaRPr lang="ru-RU" altLang="en-US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363" name="Содержимое 10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2908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 </a:t>
            </a:r>
            <a:endParaRPr lang="ru-RU" sz="6000" dirty="0" smtClean="0">
              <a:solidFill>
                <a:srgbClr val="002850"/>
              </a:solidFill>
            </a:endParaRP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15364" name="Номер слайда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altLang="en-US" sz="12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b="1" i="1" dirty="0">
              <a:solidFill>
                <a:srgbClr val="003D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476672"/>
            <a:ext cx="4968552" cy="41395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44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ctr" eaLnBrk="0" hangingPunct="0">
              <a:defRPr/>
            </a:pPr>
            <a:endParaRPr lang="ru-RU" sz="44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ctr" eaLnBrk="0" hangingPunct="0">
              <a:defRPr/>
            </a:pPr>
            <a:endParaRPr lang="ru-RU" sz="44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ctr" eaLnBrk="0" hangingPunct="0">
              <a:defRPr/>
            </a:pPr>
            <a:endParaRPr lang="ru-RU" sz="44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r" eaLnBrk="0" hangingPunct="0">
              <a:defRPr/>
            </a:pPr>
            <a:endParaRPr lang="ru-RU" sz="1100" b="1" i="1" dirty="0">
              <a:solidFill>
                <a:srgbClr val="1F497D">
                  <a:lumMod val="50000"/>
                </a:srgbClr>
              </a:solidFill>
            </a:endParaRPr>
          </a:p>
          <a:p>
            <a:pPr algn="r" eaLnBrk="0" hangingPunct="0">
              <a:defRPr/>
            </a:pPr>
            <a:endParaRPr lang="ru-RU" sz="1100" b="1" i="1" dirty="0">
              <a:solidFill>
                <a:srgbClr val="1F497D">
                  <a:lumMod val="50000"/>
                </a:srgbClr>
              </a:solidFill>
            </a:endParaRPr>
          </a:p>
          <a:p>
            <a:pPr algn="r" eaLnBrk="0" hangingPunct="0">
              <a:defRPr/>
            </a:pPr>
            <a:endParaRPr lang="ru-RU" sz="1100" b="1" i="1" dirty="0">
              <a:solidFill>
                <a:srgbClr val="1F497D">
                  <a:lumMod val="50000"/>
                </a:srgbClr>
              </a:solidFill>
            </a:endParaRPr>
          </a:p>
          <a:p>
            <a:pPr algn="ctr" eaLnBrk="0" hangingPunct="0">
              <a:defRPr/>
            </a:pPr>
            <a:endParaRPr lang="ru-RU" sz="5400" b="1" cap="all" dirty="0">
              <a:ln w="0">
                <a:solidFill>
                  <a:srgbClr val="990000"/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60350"/>
            <a:ext cx="81724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   </a:t>
            </a:r>
            <a:r>
              <a:rPr lang="en-US" sz="20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CONTACTS</a:t>
            </a:r>
            <a:endParaRPr lang="ru-RU" sz="2000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913" y="0"/>
            <a:ext cx="5976937" cy="44873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Head </a:t>
            </a:r>
            <a:r>
              <a:rPr lang="en-US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office</a:t>
            </a:r>
            <a:r>
              <a:rPr lang="ru-RU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:</a:t>
            </a:r>
            <a:endParaRPr lang="ru-RU" sz="16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>
              <a:solidFill>
                <a:srgbClr val="003D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1600" b="1" dirty="0" err="1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Rozhdestvensky</a:t>
            </a:r>
            <a:r>
              <a:rPr lang="en-US" sz="16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1600" b="1" dirty="0" smtClean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Boulevard</a:t>
            </a:r>
            <a:r>
              <a:rPr lang="ru-RU" sz="1600" b="1" dirty="0" smtClean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 9 </a:t>
            </a:r>
            <a:r>
              <a:rPr lang="en-US" sz="1600" b="1" dirty="0" smtClean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16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Moscow, Russia, 107045</a:t>
            </a:r>
            <a:endParaRPr lang="ru-RU" sz="1600" b="1" dirty="0">
              <a:solidFill>
                <a:srgbClr val="003D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  <a:p>
            <a:pPr algn="ctr">
              <a:defRPr/>
            </a:pPr>
            <a:endParaRPr lang="ru-RU" sz="800" b="1" dirty="0">
              <a:solidFill>
                <a:srgbClr val="800000"/>
              </a:solidFill>
              <a:latin typeface="Arial Black" pitchFamily="34" charset="0"/>
              <a:cs typeface="+mn-cs"/>
            </a:endParaRPr>
          </a:p>
          <a:p>
            <a:pPr algn="ctr">
              <a:defRPr/>
            </a:pPr>
            <a:r>
              <a:rPr lang="ru-RU" sz="2800" b="1" dirty="0" err="1">
                <a:solidFill>
                  <a:srgbClr val="800000"/>
                </a:solidFill>
                <a:latin typeface="Arial Black" pitchFamily="34" charset="0"/>
                <a:cs typeface="+mn-cs"/>
              </a:rPr>
              <a:t>C</a:t>
            </a:r>
            <a:r>
              <a:rPr lang="ru-RU" sz="2800" b="1" dirty="0" err="1">
                <a:solidFill>
                  <a:srgbClr val="003D86"/>
                </a:solidFill>
                <a:latin typeface="Arial Black" pitchFamily="34" charset="0"/>
                <a:cs typeface="+mn-cs"/>
              </a:rPr>
              <a:t>ustoms</a:t>
            </a:r>
            <a:r>
              <a:rPr lang="ru-RU" sz="2800" b="1" dirty="0" err="1">
                <a:solidFill>
                  <a:srgbClr val="800000"/>
                </a:solidFill>
                <a:latin typeface="Arial Black" pitchFamily="34" charset="0"/>
                <a:cs typeface="+mn-cs"/>
              </a:rPr>
              <a:t>&amp;</a:t>
            </a:r>
            <a:r>
              <a:rPr lang="ru-RU" sz="2800" b="1" dirty="0" err="1">
                <a:solidFill>
                  <a:srgbClr val="003D86"/>
                </a:solidFill>
                <a:latin typeface="Arial Black" pitchFamily="34" charset="0"/>
                <a:cs typeface="+mn-cs"/>
              </a:rPr>
              <a:t>Corporate</a:t>
            </a:r>
            <a:r>
              <a:rPr lang="ru-RU" sz="2800" b="1" dirty="0" err="1">
                <a:solidFill>
                  <a:srgbClr val="800000"/>
                </a:solidFill>
                <a:latin typeface="Arial Black" pitchFamily="34" charset="0"/>
                <a:cs typeface="+mn-cs"/>
              </a:rPr>
              <a:t>L</a:t>
            </a:r>
            <a:r>
              <a:rPr lang="ru-RU" sz="2800" b="1" dirty="0" err="1">
                <a:solidFill>
                  <a:srgbClr val="003D86"/>
                </a:solidFill>
                <a:latin typeface="Arial Black" pitchFamily="34" charset="0"/>
                <a:cs typeface="+mn-cs"/>
              </a:rPr>
              <a:t>awyers</a:t>
            </a:r>
            <a:endParaRPr lang="ru-RU" sz="2800" b="1" dirty="0">
              <a:solidFill>
                <a:srgbClr val="003D86"/>
              </a:solidFill>
              <a:latin typeface="Arial Black" pitchFamily="34" charset="0"/>
              <a:cs typeface="+mn-cs"/>
            </a:endParaRPr>
          </a:p>
          <a:p>
            <a:pPr algn="ctr">
              <a:defRPr/>
            </a:pPr>
            <a:r>
              <a:rPr lang="ru-RU" sz="1600" b="1" i="1" dirty="0">
                <a:solidFill>
                  <a:srgbClr val="003366"/>
                </a:solidFill>
                <a:latin typeface="Arial Black" pitchFamily="34" charset="0"/>
                <a:cs typeface="+mn-cs"/>
              </a:rPr>
              <a:t> +7 (495) 410-21-83,</a:t>
            </a:r>
            <a:br>
              <a:rPr lang="ru-RU" sz="1600" b="1" i="1" dirty="0">
                <a:solidFill>
                  <a:srgbClr val="003366"/>
                </a:solidFill>
                <a:latin typeface="Arial Black" pitchFamily="34" charset="0"/>
                <a:cs typeface="+mn-cs"/>
              </a:rPr>
            </a:br>
            <a:r>
              <a:rPr lang="ru-RU" sz="1600" b="1" i="1" dirty="0">
                <a:solidFill>
                  <a:srgbClr val="003366"/>
                </a:solidFill>
                <a:latin typeface="Arial Black" pitchFamily="34" charset="0"/>
                <a:cs typeface="+mn-cs"/>
              </a:rPr>
              <a:t> +7 </a:t>
            </a:r>
            <a:r>
              <a:rPr lang="ru-RU" sz="1600" b="1" i="1" dirty="0" smtClean="0">
                <a:solidFill>
                  <a:srgbClr val="003366"/>
                </a:solidFill>
                <a:latin typeface="Arial Black" pitchFamily="34" charset="0"/>
                <a:cs typeface="+mn-cs"/>
              </a:rPr>
              <a:t>(985) 4114306,</a:t>
            </a:r>
            <a:endParaRPr lang="ru-RU" sz="1600" b="1" i="1" dirty="0">
              <a:solidFill>
                <a:srgbClr val="003366"/>
              </a:solidFill>
              <a:latin typeface="Arial Black" pitchFamily="34" charset="0"/>
              <a:cs typeface="+mn-cs"/>
            </a:endParaRPr>
          </a:p>
          <a:p>
            <a:pPr algn="ctr">
              <a:defRPr/>
            </a:pPr>
            <a:endParaRPr lang="ru-RU" sz="1600" b="1" dirty="0">
              <a:solidFill>
                <a:srgbClr val="003D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e-mail</a:t>
            </a:r>
            <a:r>
              <a:rPr lang="ru-RU" sz="16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16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customs@customs.su</a:t>
            </a:r>
            <a:endParaRPr lang="ru-RU" sz="1600" b="1" dirty="0">
              <a:solidFill>
                <a:srgbClr val="003D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  <a:p>
            <a:pPr algn="ctr">
              <a:lnSpc>
                <a:spcPct val="80000"/>
              </a:lnSpc>
              <a:defRPr/>
            </a:pPr>
            <a:endParaRPr lang="ru-RU" sz="16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Website</a:t>
            </a:r>
            <a:r>
              <a:rPr lang="ru-RU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:  </a:t>
            </a:r>
            <a:r>
              <a:rPr lang="en-US" sz="16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www.accl.ru</a:t>
            </a:r>
            <a:endParaRPr lang="ru-RU" sz="1600" b="1" dirty="0">
              <a:solidFill>
                <a:srgbClr val="003D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ru-RU" sz="2400" b="1" dirty="0">
              <a:solidFill>
                <a:srgbClr val="003D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ru-RU" sz="2400" b="1" dirty="0">
              <a:solidFill>
                <a:srgbClr val="003D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ru-RU" sz="2400" b="1" dirty="0">
              <a:solidFill>
                <a:srgbClr val="003D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3132138" y="6381750"/>
            <a:ext cx="2514600" cy="3317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5370" name="Рисунок 13" descr="999999999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725"/>
            <a:ext cx="81724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924800" y="641667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altLang="en-US" sz="1200" smtClean="0">
              <a:solidFill>
                <a:srgbClr val="000000"/>
              </a:solidFill>
              <a:cs typeface="Arial" charset="0"/>
            </a:endParaRPr>
          </a:p>
          <a:p>
            <a:endParaRPr lang="ru-RU" altLang="en-US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1" name="Содержимое 10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2908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FF0000"/>
                </a:solidFill>
              </a:rPr>
              <a:t>  </a:t>
            </a:r>
            <a:endParaRPr lang="ru-RU" sz="6000" smtClean="0">
              <a:solidFill>
                <a:srgbClr val="002850"/>
              </a:solidFill>
            </a:endParaRP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7172" name="Номер слайда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altLang="en-US" sz="12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1476375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b="1" i="1" dirty="0">
              <a:solidFill>
                <a:srgbClr val="003D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65" name="Прямоугольник 10"/>
          <p:cNvSpPr>
            <a:spLocks noChangeArrowheads="1"/>
          </p:cNvSpPr>
          <p:nvPr/>
        </p:nvSpPr>
        <p:spPr bwMode="auto">
          <a:xfrm>
            <a:off x="0" y="692696"/>
            <a:ext cx="810101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defRPr/>
            </a:pP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International partnership of law companies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 </a:t>
            </a:r>
            <a:r>
              <a:rPr lang="ru-RU" sz="1600" b="1" dirty="0">
                <a:solidFill>
                  <a:srgbClr val="800000"/>
                </a:solidFill>
                <a:latin typeface="Arial Black" pitchFamily="34" charset="0"/>
              </a:rPr>
              <a:t>Customs &amp; Corporate Lawyers</a:t>
            </a:r>
            <a:r>
              <a:rPr lang="ru-RU" sz="1600" b="1" dirty="0">
                <a:solidFill>
                  <a:srgbClr val="003D86"/>
                </a:solidFill>
                <a:latin typeface="Arial Black" pitchFamily="34" charset="0"/>
              </a:rPr>
              <a:t>,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based on the principles of observance of high professional standards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and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commitment to the interests of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our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clients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 </a:t>
            </a:r>
            <a:r>
              <a:rPr lang="ru-RU" sz="1600" b="1" dirty="0">
                <a:solidFill>
                  <a:srgbClr val="003D86"/>
                </a:solidFill>
                <a:latin typeface="Arial Black" pitchFamily="34" charset="0"/>
              </a:rPr>
              <a:t>-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is a partnership network of highly professional law companies from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Eurasian countries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as well as a number of countries, their traditional foreign trade partners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.</a:t>
            </a:r>
            <a:r>
              <a:rPr lang="ru-RU" sz="1600" b="1" dirty="0">
                <a:solidFill>
                  <a:srgbClr val="003D86"/>
                </a:solidFill>
                <a:latin typeface="Arial Black" pitchFamily="34" charset="0"/>
              </a:rPr>
              <a:t> </a:t>
            </a:r>
          </a:p>
          <a:p>
            <a:pPr indent="273050" algn="just">
              <a:defRPr/>
            </a:pP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As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it is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known, only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professionalism,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long-term and successful experience of work, as well as an extensive practice allow lawyers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to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solve effectively the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issues and problems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,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encountered by investors, foreign companies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and foreign representative offices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,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companies-participants of foreign trade activities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,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as well as national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companies, conducting business abroad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. </a:t>
            </a:r>
            <a:endParaRPr lang="ru-RU" sz="1600" b="1" dirty="0">
              <a:solidFill>
                <a:srgbClr val="003D86"/>
              </a:solidFill>
              <a:latin typeface="Arial Black" pitchFamily="34" charset="0"/>
            </a:endParaRPr>
          </a:p>
          <a:p>
            <a:pPr indent="273050" algn="just">
              <a:defRPr/>
            </a:pPr>
            <a:r>
              <a:rPr lang="ru-RU" sz="1600" b="1" dirty="0">
                <a:solidFill>
                  <a:srgbClr val="003D86"/>
                </a:solidFill>
                <a:latin typeface="Arial Black" pitchFamily="34" charset="0"/>
              </a:rPr>
              <a:t>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However, as experience shows,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it is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becoming more and more important to have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an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opportunity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to provide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clients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with high quality services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in support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businesses outside national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jurisdiction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. </a:t>
            </a:r>
            <a:endParaRPr lang="ru-RU" sz="1600" b="1" dirty="0">
              <a:solidFill>
                <a:srgbClr val="003D86"/>
              </a:solidFill>
              <a:latin typeface="Arial Black" pitchFamily="34" charset="0"/>
            </a:endParaRPr>
          </a:p>
          <a:p>
            <a:pPr indent="273050" algn="just">
              <a:defRPr/>
            </a:pP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The reality is that the law companies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become more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important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and are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able to offer its clients high-quality services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to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support of projects beyond their national jurisdictions, especially, in the wider limits of their economic regions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.</a:t>
            </a:r>
            <a:endParaRPr lang="ru-RU" sz="1600" b="1" dirty="0">
              <a:solidFill>
                <a:srgbClr val="003D86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79565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8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>
              <a:defRPr/>
            </a:pPr>
            <a:r>
              <a:rPr lang="en-US" sz="20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ABOUT THE PROJECT</a:t>
            </a:r>
            <a:endParaRPr lang="ru-RU" sz="20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2987675" y="6308725"/>
            <a:ext cx="2514600" cy="333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924800" y="641667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altLang="en-US" sz="1200" smtClean="0">
              <a:solidFill>
                <a:srgbClr val="000000"/>
              </a:solidFill>
              <a:cs typeface="Arial" charset="0"/>
            </a:endParaRPr>
          </a:p>
          <a:p>
            <a:endParaRPr lang="ru-RU" altLang="en-US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Содержимое 10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2908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FF0000"/>
                </a:solidFill>
              </a:rPr>
              <a:t>  </a:t>
            </a:r>
            <a:endParaRPr lang="ru-RU" sz="6000" smtClean="0">
              <a:solidFill>
                <a:srgbClr val="002850"/>
              </a:solidFill>
            </a:endParaRP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8196" name="Номер слайда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altLang="en-US" sz="12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60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b="1" i="1" dirty="0">
              <a:solidFill>
                <a:srgbClr val="003D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052736"/>
            <a:ext cx="8143900" cy="34624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44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ctr" eaLnBrk="0" hangingPunct="0">
              <a:defRPr/>
            </a:pPr>
            <a:endParaRPr lang="ru-RU" sz="44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ctr" eaLnBrk="0" hangingPunct="0">
              <a:defRPr/>
            </a:pPr>
            <a:endParaRPr lang="ru-RU" sz="44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r" eaLnBrk="0" hangingPunct="0">
              <a:defRPr/>
            </a:pPr>
            <a:endParaRPr lang="ru-RU" sz="1100" b="1" i="1" dirty="0">
              <a:solidFill>
                <a:srgbClr val="1F497D">
                  <a:lumMod val="50000"/>
                </a:srgbClr>
              </a:solidFill>
            </a:endParaRPr>
          </a:p>
          <a:p>
            <a:pPr algn="r" eaLnBrk="0" hangingPunct="0">
              <a:defRPr/>
            </a:pPr>
            <a:endParaRPr lang="ru-RU" sz="1100" b="1" i="1" dirty="0">
              <a:solidFill>
                <a:srgbClr val="1F497D">
                  <a:lumMod val="50000"/>
                </a:srgbClr>
              </a:solidFill>
            </a:endParaRPr>
          </a:p>
          <a:p>
            <a:pPr algn="r" eaLnBrk="0" hangingPunct="0">
              <a:defRPr/>
            </a:pPr>
            <a:endParaRPr lang="ru-RU" sz="1100" b="1" i="1" dirty="0">
              <a:solidFill>
                <a:srgbClr val="1F497D">
                  <a:lumMod val="50000"/>
                </a:srgbClr>
              </a:solidFill>
            </a:endParaRPr>
          </a:p>
          <a:p>
            <a:pPr algn="ctr" eaLnBrk="0" hangingPunct="0">
              <a:defRPr/>
            </a:pPr>
            <a:endParaRPr lang="ru-RU" sz="5400" b="1" cap="all" dirty="0">
              <a:ln w="0">
                <a:solidFill>
                  <a:srgbClr val="990000"/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80279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8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>
              <a:defRPr/>
            </a:pPr>
            <a:r>
              <a:rPr lang="en-US" sz="20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ABOUT THE PROJECT</a:t>
            </a:r>
            <a:endParaRPr lang="ru-RU" sz="20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0" y="620713"/>
            <a:ext cx="8172450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/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Taking into account the foregoing realities of the modern world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,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for this project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a big association of professional law companies was created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,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 which is able to implement large and complicated projects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,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and to support the important private interests of clients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. </a:t>
            </a:r>
            <a:endParaRPr lang="ru-RU" sz="1600" b="1" dirty="0">
              <a:solidFill>
                <a:srgbClr val="003D86"/>
              </a:solidFill>
              <a:latin typeface="Arial Black" pitchFamily="34" charset="0"/>
            </a:endParaRPr>
          </a:p>
          <a:p>
            <a:pPr indent="273050" algn="just"/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The necessary quality of legal assistance of the participating companies of the </a:t>
            </a:r>
            <a:r>
              <a:rPr lang="ru-RU" sz="1600" b="1" dirty="0" smtClean="0">
                <a:solidFill>
                  <a:srgbClr val="800000"/>
                </a:solidFill>
                <a:latin typeface="Arial Black" pitchFamily="34" charset="0"/>
              </a:rPr>
              <a:t>Customs </a:t>
            </a:r>
            <a:r>
              <a:rPr lang="ru-RU" sz="1600" b="1" dirty="0">
                <a:solidFill>
                  <a:srgbClr val="800000"/>
                </a:solidFill>
                <a:latin typeface="Arial Black" pitchFamily="34" charset="0"/>
              </a:rPr>
              <a:t>&amp; Corporate Lawyers</a:t>
            </a:r>
            <a:r>
              <a:rPr lang="ru-RU" sz="1600" b="1" dirty="0">
                <a:solidFill>
                  <a:srgbClr val="003D86"/>
                </a:solidFill>
                <a:latin typeface="Arial Black" pitchFamily="34" charset="0"/>
              </a:rPr>
              <a:t> 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 provided by certain basic standards (by the way, one of the most demanding), including ethical, which were established for lawyers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,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offering legal services to clients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. </a:t>
            </a:r>
            <a:endParaRPr lang="ru-RU" sz="1600" b="1" dirty="0">
              <a:solidFill>
                <a:srgbClr val="003D86"/>
              </a:solidFill>
              <a:latin typeface="Arial Black" pitchFamily="34" charset="0"/>
            </a:endParaRPr>
          </a:p>
          <a:p>
            <a:pPr indent="273050" algn="just"/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As a result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,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the participants of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 </a:t>
            </a:r>
            <a:r>
              <a:rPr lang="ru-RU" sz="1600" b="1" dirty="0" smtClean="0">
                <a:solidFill>
                  <a:srgbClr val="800000"/>
                </a:solidFill>
                <a:latin typeface="Arial Black" pitchFamily="34" charset="0"/>
              </a:rPr>
              <a:t>Customs &amp; Corporate Lawyers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 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 can not only exchange services and clients, but also use universal base standards of clients relationship, disciplinary and clear pricing policy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,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that has not only strengthen reputation of companies of network,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but actually created new services and guarantees for clients.</a:t>
            </a:r>
            <a:endParaRPr lang="ru-RU" sz="1600" b="1" dirty="0" smtClean="0">
              <a:solidFill>
                <a:srgbClr val="003D86"/>
              </a:solidFill>
              <a:latin typeface="Arial Black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    </a:t>
            </a:r>
            <a:endParaRPr lang="ru-RU" sz="1600" b="1" dirty="0">
              <a:solidFill>
                <a:srgbClr val="003D86"/>
              </a:solidFill>
              <a:latin typeface="Arial Black" pitchFamily="34" charset="0"/>
            </a:endParaRPr>
          </a:p>
          <a:p>
            <a:pPr algn="just"/>
            <a:r>
              <a:rPr lang="ru-RU" sz="1600" b="1" dirty="0">
                <a:solidFill>
                  <a:srgbClr val="003D86"/>
                </a:solidFill>
                <a:latin typeface="Arial Black" pitchFamily="34" charset="0"/>
              </a:rPr>
              <a:t>     </a:t>
            </a:r>
          </a:p>
          <a:p>
            <a:endParaRPr lang="ru-RU" sz="1300" b="1" dirty="0">
              <a:solidFill>
                <a:srgbClr val="003D86"/>
              </a:solidFill>
            </a:endParaRPr>
          </a:p>
        </p:txBody>
      </p:sp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3276600" y="6308725"/>
            <a:ext cx="2514600" cy="333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8202" name="Рисунок 17" descr="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525"/>
            <a:ext cx="817245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172400" cy="57606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000" dirty="0" smtClean="0">
                <a:solidFill>
                  <a:srgbClr val="800000"/>
                </a:solidFill>
                <a:latin typeface="Arial Black" pitchFamily="34" charset="0"/>
              </a:rPr>
              <a:t>Why is IT BENEFICIAL FOR our CLIENTS?</a:t>
            </a:r>
            <a:endParaRPr lang="ru-RU" sz="20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0" y="836613"/>
            <a:ext cx="8027988" cy="573405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pPr algn="just" eaLnBrk="1" hangingPunct="1"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endParaRPr lang="ru-RU" sz="1200" dirty="0" smtClean="0"/>
          </a:p>
          <a:p>
            <a:pPr algn="just" eaLnBrk="1" hangingPunct="1">
              <a:defRPr/>
            </a:pPr>
            <a:r>
              <a:rPr lang="ru-RU" sz="1200" dirty="0" smtClean="0"/>
              <a:t>			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765175"/>
            <a:ext cx="7777163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3050" algn="just"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Clients of any companies of network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600" b="1" dirty="0">
                <a:solidFill>
                  <a:srgbClr val="800000"/>
                </a:solidFill>
                <a:latin typeface="Arial Black" pitchFamily="34" charset="0"/>
              </a:rPr>
              <a:t>Customs &amp; Corporate Lawyers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have the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opportunity to get outside of their home country legal or consulting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services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conforming to the highest quality standards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You need just to contact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 company in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your country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having a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logotype on this emblem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: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273050" algn="just">
              <a:defRPr/>
            </a:pP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273050" algn="just">
              <a:defRPr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273050" algn="just"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273050" algn="just">
              <a:defRPr/>
            </a:pPr>
            <a:endParaRPr lang="ru-RU" sz="1600" b="1" dirty="0">
              <a:solidFill>
                <a:srgbClr val="003D86"/>
              </a:solidFill>
              <a:latin typeface="Arial Black" pitchFamily="34" charset="0"/>
            </a:endParaRPr>
          </a:p>
          <a:p>
            <a:pPr indent="273050" algn="just">
              <a:defRPr/>
            </a:pPr>
            <a:endParaRPr lang="ru-RU" sz="1600" b="1" dirty="0">
              <a:solidFill>
                <a:srgbClr val="003D86"/>
              </a:solidFill>
              <a:latin typeface="Arial Black" pitchFamily="34" charset="0"/>
            </a:endParaRPr>
          </a:p>
          <a:p>
            <a:pPr indent="273050" algn="just">
              <a:defRPr/>
            </a:pPr>
            <a:endParaRPr lang="ru-RU" sz="1600" b="1" dirty="0">
              <a:solidFill>
                <a:srgbClr val="003D86"/>
              </a:solidFill>
              <a:latin typeface="Arial Black" pitchFamily="34" charset="0"/>
            </a:endParaRPr>
          </a:p>
          <a:p>
            <a:pPr indent="273050" algn="just">
              <a:defRPr/>
            </a:pPr>
            <a:endParaRPr lang="en-US" sz="1600" b="1" dirty="0" smtClean="0">
              <a:solidFill>
                <a:srgbClr val="003D86"/>
              </a:solidFill>
              <a:latin typeface="Arial Black" pitchFamily="34" charset="0"/>
            </a:endParaRPr>
          </a:p>
          <a:p>
            <a:pPr indent="273050" algn="just">
              <a:defRPr/>
            </a:pP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So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, for example, a client from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New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York, if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it is necessary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, can quickly and efficiently get quality legal services in Russia (or in any other country or region of the planet, where there is another company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of the network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) without even leaving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his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country.</a:t>
            </a:r>
            <a:endParaRPr lang="ru-RU" sz="1600" b="1" dirty="0">
              <a:solidFill>
                <a:srgbClr val="003D86"/>
              </a:solidFill>
              <a:latin typeface="Arial Black" pitchFamily="34" charset="0"/>
            </a:endParaRPr>
          </a:p>
          <a:p>
            <a:pPr indent="273050" algn="just">
              <a:defRPr/>
            </a:pP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It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gets special practical sense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,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if we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consider,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that professional network of law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companies </a:t>
            </a:r>
            <a:r>
              <a:rPr lang="ru-RU" sz="1600" b="1" dirty="0">
                <a:solidFill>
                  <a:srgbClr val="003D86"/>
                </a:solidFill>
                <a:latin typeface="Arial Black" pitchFamily="34" charset="0"/>
              </a:rPr>
              <a:t> </a:t>
            </a:r>
            <a:r>
              <a:rPr lang="ru-RU" sz="1600" b="1" dirty="0">
                <a:solidFill>
                  <a:srgbClr val="800000"/>
                </a:solidFill>
                <a:latin typeface="Arial Black" pitchFamily="34" charset="0"/>
              </a:rPr>
              <a:t>Customs &amp; Corporate Lawyers</a:t>
            </a:r>
            <a:r>
              <a:rPr lang="ru-RU" sz="1600" b="1" dirty="0">
                <a:solidFill>
                  <a:srgbClr val="003D86"/>
                </a:solidFill>
                <a:latin typeface="Arial Black" pitchFamily="34" charset="0"/>
              </a:rPr>
              <a:t> 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 allows to execute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tasks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set by the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client, </a:t>
            </a:r>
            <a:r>
              <a:rPr lang="en-US" sz="1600" b="1" dirty="0">
                <a:solidFill>
                  <a:srgbClr val="003D86"/>
                </a:solidFill>
                <a:latin typeface="Arial Black" pitchFamily="34" charset="0"/>
              </a:rPr>
              <a:t>operational, with all the nuances of local and international legislation and law enforcement practice.</a:t>
            </a:r>
            <a:endParaRPr lang="ru-RU" sz="1600" b="1" dirty="0">
              <a:solidFill>
                <a:srgbClr val="003D86"/>
              </a:solidFill>
              <a:latin typeface="Arial Black" pitchFamily="34" charset="0"/>
            </a:endParaRPr>
          </a:p>
          <a:p>
            <a:pPr indent="273050" algn="just">
              <a:defRPr/>
            </a:pPr>
            <a:endParaRPr lang="ru-RU" sz="1600" b="1" dirty="0">
              <a:solidFill>
                <a:srgbClr val="003D86"/>
              </a:solidFill>
              <a:latin typeface="Arial Black" pitchFamily="34" charset="0"/>
            </a:endParaRPr>
          </a:p>
          <a:p>
            <a:pPr indent="273050" algn="just">
              <a:defRPr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273050" algn="just">
              <a:defRPr/>
            </a:pPr>
            <a:r>
              <a:rPr lang="ru-RU" sz="1600" dirty="0">
                <a:latin typeface="Arial Black" pitchFamily="34" charset="0"/>
              </a:rPr>
              <a:t> </a:t>
            </a:r>
          </a:p>
          <a:p>
            <a:pPr indent="273050" algn="just">
              <a:defRPr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273050" algn="just">
              <a:defRPr/>
            </a:pPr>
            <a:endParaRPr lang="ru-RU" sz="1600" dirty="0"/>
          </a:p>
        </p:txBody>
      </p:sp>
      <p:pic>
        <p:nvPicPr>
          <p:cNvPr id="9222" name="Рисунок 6" descr="logo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81010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White">
          <a:xfrm>
            <a:off x="2987675" y="6381750"/>
            <a:ext cx="2514600" cy="3317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924800" y="641667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altLang="en-US" sz="1200" smtClean="0">
              <a:solidFill>
                <a:srgbClr val="000000"/>
              </a:solidFill>
              <a:cs typeface="Arial" charset="0"/>
            </a:endParaRPr>
          </a:p>
          <a:p>
            <a:endParaRPr lang="ru-RU" altLang="en-US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3" name="Содержимое 10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2908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FF0000"/>
                </a:solidFill>
              </a:rPr>
              <a:t>  </a:t>
            </a:r>
            <a:endParaRPr lang="ru-RU" sz="6000" smtClean="0">
              <a:solidFill>
                <a:srgbClr val="002850"/>
              </a:solidFill>
            </a:endParaRP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10244" name="Номер слайда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altLang="en-US" sz="12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158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b="1" i="1" dirty="0">
              <a:solidFill>
                <a:srgbClr val="003D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052736"/>
            <a:ext cx="8143900" cy="143116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0" hangingPunct="0">
              <a:defRPr/>
            </a:pPr>
            <a:endParaRPr lang="ru-RU" sz="1100" b="1" i="1" dirty="0">
              <a:solidFill>
                <a:srgbClr val="1F497D">
                  <a:lumMod val="50000"/>
                </a:srgbClr>
              </a:solidFill>
            </a:endParaRPr>
          </a:p>
          <a:p>
            <a:pPr algn="r" eaLnBrk="0" hangingPunct="0">
              <a:defRPr/>
            </a:pPr>
            <a:endParaRPr lang="ru-RU" sz="1100" b="1" i="1" dirty="0">
              <a:solidFill>
                <a:srgbClr val="1F497D">
                  <a:lumMod val="50000"/>
                </a:srgbClr>
              </a:solidFill>
            </a:endParaRPr>
          </a:p>
          <a:p>
            <a:pPr algn="r" eaLnBrk="0" hangingPunct="0">
              <a:defRPr/>
            </a:pPr>
            <a:endParaRPr lang="ru-RU" sz="1100" b="1" i="1" dirty="0">
              <a:solidFill>
                <a:srgbClr val="1F497D">
                  <a:lumMod val="50000"/>
                </a:srgbClr>
              </a:solidFill>
            </a:endParaRPr>
          </a:p>
          <a:p>
            <a:pPr algn="ctr" eaLnBrk="0" hangingPunct="0">
              <a:defRPr/>
            </a:pPr>
            <a:endParaRPr lang="ru-RU" sz="5400" b="1" cap="all" dirty="0">
              <a:ln w="0">
                <a:solidFill>
                  <a:srgbClr val="990000"/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2" descr="C:\Users\User\Desktop\презентация CCL\IP_Search_10262012_123rf_8820323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509120"/>
            <a:ext cx="7992888" cy="1628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0" y="0"/>
            <a:ext cx="81724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TRADEMARK/</a:t>
            </a:r>
            <a:b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</a:b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SERVICE MARK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White">
          <a:xfrm>
            <a:off x="2339752" y="980728"/>
            <a:ext cx="3384376" cy="516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179512" y="1772816"/>
            <a:ext cx="7705725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    </a:t>
            </a:r>
            <a:r>
              <a:rPr lang="en-US" sz="1600" b="1" dirty="0" smtClean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Partnership</a:t>
            </a:r>
            <a:r>
              <a:rPr lang="ru-RU" sz="1600" b="1" dirty="0" smtClean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1600" b="1" dirty="0" smtClean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network</a:t>
            </a:r>
            <a:r>
              <a:rPr lang="ru-RU" sz="1600" b="1" dirty="0" smtClean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Customs &amp; Corporate Lawyers </a:t>
            </a:r>
            <a:r>
              <a:rPr lang="en-US" sz="16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is the owner of the exclusive right to use this service </a:t>
            </a:r>
            <a:r>
              <a:rPr lang="en-US" sz="1600" b="1" dirty="0" smtClean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mark</a:t>
            </a:r>
            <a:r>
              <a:rPr lang="ru-RU" sz="1600" b="1" dirty="0" smtClean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16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registered in the countries of the European Union, North America, CIS and </a:t>
            </a:r>
            <a:r>
              <a:rPr lang="en-US" sz="1600" b="1" dirty="0" smtClean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number of other </a:t>
            </a:r>
            <a:r>
              <a:rPr lang="en-US" sz="16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countries, as well as the owner of the corresponding commercial name as a means of individualization.</a:t>
            </a:r>
            <a:endParaRPr lang="ru-RU" sz="1600" b="1" dirty="0">
              <a:solidFill>
                <a:srgbClr val="003D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  <a:p>
            <a:pPr algn="just">
              <a:defRPr/>
            </a:pPr>
            <a:r>
              <a:rPr lang="en-US" sz="1600" b="1" dirty="0" smtClean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That allows to </a:t>
            </a:r>
            <a:r>
              <a:rPr lang="en-US" sz="16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offer highly qualified legal services </a:t>
            </a:r>
            <a:r>
              <a:rPr lang="en-US" sz="1600" b="1" dirty="0" smtClean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all around the world </a:t>
            </a:r>
            <a:r>
              <a:rPr lang="en-US" sz="16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under a single brand, protected by international and national </a:t>
            </a:r>
            <a:r>
              <a:rPr lang="en-US" sz="1600" b="1" dirty="0" smtClean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legislations</a:t>
            </a:r>
            <a:r>
              <a:rPr lang="ru-RU" sz="1600" b="1" dirty="0" smtClean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,  </a:t>
            </a:r>
            <a:r>
              <a:rPr lang="en-US" sz="1600" b="1" dirty="0" smtClean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providing</a:t>
            </a:r>
            <a:r>
              <a:rPr lang="ru-RU" sz="1600" b="1" dirty="0" smtClean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additional guarantees to our clients </a:t>
            </a:r>
            <a:r>
              <a:rPr lang="en-US" sz="16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in  the reliability and quality of legal services.</a:t>
            </a:r>
            <a:endParaRPr lang="ru-RU" sz="1600" b="1" dirty="0">
              <a:solidFill>
                <a:srgbClr val="003D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  <a:p>
            <a:pPr algn="ctr">
              <a:defRPr/>
            </a:pPr>
            <a:endParaRPr lang="ru-RU" sz="1600" b="1" dirty="0">
              <a:solidFill>
                <a:srgbClr val="003D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  <a:p>
            <a:pPr algn="just">
              <a:defRPr/>
            </a:pPr>
            <a:endParaRPr lang="ru-RU" sz="1600" dirty="0">
              <a:solidFill>
                <a:srgbClr val="003D86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102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blackWhite">
          <a:xfrm>
            <a:off x="2919413" y="6288088"/>
            <a:ext cx="2514600" cy="331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755576" y="692696"/>
            <a:ext cx="6913562" cy="518457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KEY PRACTICES OF COMPANIES OF </a:t>
            </a:r>
          </a:p>
          <a:p>
            <a:pPr algn="l" eaLnBrk="1" hangingPunct="1"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CUSTOMS &amp; CORPORATE LAWYERS:</a:t>
            </a: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US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legal support of investment projects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tax law and tax disputes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corporate practice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commercial/M&amp;A practice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antimonopoly regulation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land law, real estate and construction practice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practice on commercial dispute resolution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intellectual property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banking practice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customs law and foreign trade regulation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administrative - legal support of business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and criminal-juridical protection of business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3059113" y="6308725"/>
            <a:ext cx="2514600" cy="333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560840" cy="116411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800000"/>
                </a:solidFill>
              </a:rPr>
              <a:t/>
            </a:r>
            <a:br>
              <a:rPr lang="ru-RU" sz="2000" dirty="0" smtClean="0">
                <a:solidFill>
                  <a:srgbClr val="800000"/>
                </a:solidFill>
              </a:rPr>
            </a:br>
            <a:r>
              <a:rPr lang="ru-RU" sz="2000" dirty="0" smtClean="0">
                <a:solidFill>
                  <a:srgbClr val="800000"/>
                </a:solidFill>
              </a:rPr>
              <a:t/>
            </a:r>
            <a:br>
              <a:rPr lang="ru-RU" sz="2000" dirty="0" smtClean="0">
                <a:solidFill>
                  <a:srgbClr val="800000"/>
                </a:solidFill>
              </a:rPr>
            </a:br>
            <a:r>
              <a:rPr lang="ru-RU" sz="2000" dirty="0" smtClean="0">
                <a:solidFill>
                  <a:srgbClr val="800000"/>
                </a:solidFill>
              </a:rPr>
              <a:t/>
            </a:r>
            <a:br>
              <a:rPr lang="ru-RU" sz="2000" dirty="0" smtClean="0">
                <a:solidFill>
                  <a:srgbClr val="800000"/>
                </a:solidFill>
              </a:rPr>
            </a:br>
            <a:r>
              <a:rPr lang="en-US" sz="2000" dirty="0" smtClean="0">
                <a:solidFill>
                  <a:srgbClr val="800000"/>
                </a:solidFill>
                <a:latin typeface="Arial Black" pitchFamily="34" charset="0"/>
              </a:rPr>
              <a:t> our professionals are in demand and represented in :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68313" y="1052513"/>
            <a:ext cx="7416800" cy="5111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Customs Policy Council of the Chamber of Commerce and Industry of the Russian Federation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International Commercial Arbitration Court at the CCI of Russia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Maritime Arbitration Commission at the Russian Chamber of Commerce and Industry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Public Council under the Federal Accreditation Service of Russia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London International Court of Arbitration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Kazakhstan International Arbitration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Kuala Lumpur Regional Arbitration Center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German Institute of Arbitration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Asian and Pacific Lawyers Association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Business Council for Cooperation with Switzerland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Business Council for Cooperation with Croatia</a:t>
            </a:r>
            <a:endParaRPr lang="ru-RU" sz="11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ru-RU" sz="1600" b="1" dirty="0" smtClean="0">
              <a:solidFill>
                <a:srgbClr val="800000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 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2916238" y="6165850"/>
            <a:ext cx="2514600" cy="3317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2294" name="Рисунок 8" descr="121212121212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6700"/>
            <a:ext cx="81724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824536" cy="43204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Our approach is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:</a:t>
            </a:r>
            <a:r>
              <a:rPr lang="ru-RU" sz="1800" dirty="0" smtClean="0">
                <a:solidFill>
                  <a:srgbClr val="003D86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003D86"/>
                </a:solidFill>
                <a:latin typeface="Arial Black" pitchFamily="34" charset="0"/>
              </a:rPr>
            </a:br>
            <a:endParaRPr lang="ru-RU" sz="1800" dirty="0">
              <a:solidFill>
                <a:srgbClr val="003D86"/>
              </a:solidFill>
              <a:latin typeface="Arial Black" pitchFamily="34" charset="0"/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0" y="764704"/>
            <a:ext cx="7921004" cy="3312368"/>
          </a:xfrm>
        </p:spPr>
        <p:txBody>
          <a:bodyPr/>
          <a:lstStyle/>
          <a:p>
            <a:pPr eaLnBrk="1" hangingPunct="1">
              <a:defRPr/>
            </a:pPr>
            <a:endParaRPr lang="ru-RU" sz="16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+mj-ea"/>
              <a:cs typeface="+mj-cs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Arial Black" pitchFamily="34" charset="0"/>
              </a:rPr>
              <a:t>CUSTOMER FOCUS</a:t>
            </a:r>
            <a:r>
              <a:rPr lang="ru-RU" sz="1600" dirty="0" smtClean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we provide services in accordance with the needs and expectations of all clients are in interested jurisdictions</a:t>
            </a:r>
            <a:endParaRPr lang="ru-RU" sz="1600" dirty="0" smtClean="0">
              <a:solidFill>
                <a:srgbClr val="003D86"/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endParaRPr lang="ru-RU" sz="400" b="1" dirty="0" smtClean="0">
              <a:solidFill>
                <a:srgbClr val="003D86"/>
              </a:solidFill>
              <a:latin typeface="Arial Black" pitchFamily="34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Arial Black" pitchFamily="34" charset="0"/>
              </a:rPr>
              <a:t>FLEXIBILITY</a:t>
            </a: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 algn="just" eaLnBrk="1" hangingPunct="1">
              <a:defRPr/>
            </a:pP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we are closely cooperating with the companies-partners around the world in integrated teams, providing integrated services («without seam»)</a:t>
            </a:r>
            <a:endParaRPr lang="ru-RU" sz="1600" dirty="0" smtClean="0">
              <a:solidFill>
                <a:srgbClr val="003D86"/>
              </a:solidFill>
              <a:latin typeface="Arial Black" pitchFamily="34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ru-RU" sz="800" dirty="0" smtClean="0">
              <a:solidFill>
                <a:srgbClr val="003D86"/>
              </a:solidFill>
              <a:latin typeface="Arial Black" pitchFamily="34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Arial Black" pitchFamily="34" charset="0"/>
              </a:rPr>
              <a:t>CONFIDENTIALITY</a:t>
            </a:r>
            <a:r>
              <a:rPr lang="ru-RU" sz="1600" b="1" dirty="0" smtClean="0">
                <a:solidFill>
                  <a:srgbClr val="800000"/>
                </a:solidFill>
                <a:latin typeface="Arial Black" pitchFamily="34" charset="0"/>
              </a:rPr>
              <a:t> 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the circumstances and information which have been entrusted to us by the client in connection with our professional activity shall not be disclosed under any circumstances</a:t>
            </a:r>
            <a:r>
              <a:rPr lang="ru-RU" sz="1600" dirty="0" smtClean="0">
                <a:solidFill>
                  <a:srgbClr val="003D86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2843213" y="6308725"/>
            <a:ext cx="2916237" cy="385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3318" name="Рисунок 6" descr="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163"/>
            <a:ext cx="8172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924800" y="641667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altLang="en-US" sz="1200" smtClean="0">
              <a:solidFill>
                <a:srgbClr val="000000"/>
              </a:solidFill>
              <a:cs typeface="Arial" charset="0"/>
            </a:endParaRPr>
          </a:p>
          <a:p>
            <a:endParaRPr lang="ru-RU" altLang="en-US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39" name="Содержимое 10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2908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 </a:t>
            </a:r>
            <a:endParaRPr lang="ru-RU" sz="6000" dirty="0" smtClean="0">
              <a:solidFill>
                <a:srgbClr val="002850"/>
              </a:solidFill>
            </a:endParaRP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14340" name="Номер слайда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altLang="en-US" sz="12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60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D8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b="1" i="1" dirty="0">
              <a:solidFill>
                <a:srgbClr val="003D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052736"/>
            <a:ext cx="8143900" cy="34624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44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ctr" eaLnBrk="0" hangingPunct="0">
              <a:defRPr/>
            </a:pPr>
            <a:endParaRPr lang="ru-RU" sz="44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ctr" eaLnBrk="0" hangingPunct="0">
              <a:defRPr/>
            </a:pPr>
            <a:endParaRPr lang="ru-RU" sz="44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r" eaLnBrk="0" hangingPunct="0">
              <a:defRPr/>
            </a:pPr>
            <a:endParaRPr lang="ru-RU" sz="1100" b="1" i="1" dirty="0">
              <a:solidFill>
                <a:srgbClr val="1F497D">
                  <a:lumMod val="50000"/>
                </a:srgbClr>
              </a:solidFill>
            </a:endParaRPr>
          </a:p>
          <a:p>
            <a:pPr algn="r" eaLnBrk="0" hangingPunct="0">
              <a:defRPr/>
            </a:pPr>
            <a:endParaRPr lang="ru-RU" sz="1100" b="1" i="1" dirty="0">
              <a:solidFill>
                <a:srgbClr val="1F497D">
                  <a:lumMod val="50000"/>
                </a:srgbClr>
              </a:solidFill>
            </a:endParaRPr>
          </a:p>
          <a:p>
            <a:pPr algn="r" eaLnBrk="0" hangingPunct="0">
              <a:defRPr/>
            </a:pPr>
            <a:endParaRPr lang="ru-RU" sz="1100" b="1" i="1" dirty="0">
              <a:solidFill>
                <a:srgbClr val="1F497D">
                  <a:lumMod val="50000"/>
                </a:srgbClr>
              </a:solidFill>
            </a:endParaRPr>
          </a:p>
          <a:p>
            <a:pPr algn="ctr" eaLnBrk="0" hangingPunct="0">
              <a:defRPr/>
            </a:pPr>
            <a:endParaRPr lang="ru-RU" sz="5400" b="1" cap="all" dirty="0">
              <a:ln w="0">
                <a:solidFill>
                  <a:srgbClr val="990000"/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343" name="Прямоугольник 13"/>
          <p:cNvSpPr>
            <a:spLocks noChangeArrowheads="1"/>
          </p:cNvSpPr>
          <p:nvPr/>
        </p:nvSpPr>
        <p:spPr bwMode="auto">
          <a:xfrm>
            <a:off x="251520" y="404664"/>
            <a:ext cx="78501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b="1" u="sng" dirty="0" smtClean="0">
                <a:solidFill>
                  <a:srgbClr val="800000"/>
                </a:solidFill>
                <a:latin typeface="Arial Black" pitchFamily="34" charset="0"/>
              </a:rPr>
              <a:t>OUR PRIORITIES </a:t>
            </a:r>
            <a:r>
              <a:rPr lang="ru-RU" sz="1600" b="1" u="sng" dirty="0" smtClean="0">
                <a:solidFill>
                  <a:srgbClr val="800000"/>
                </a:solidFill>
                <a:latin typeface="Arial Black" pitchFamily="34" charset="0"/>
              </a:rPr>
              <a:t>:</a:t>
            </a:r>
            <a:r>
              <a:rPr lang="ru-RU" sz="1600" b="1" dirty="0">
                <a:solidFill>
                  <a:srgbClr val="800000"/>
                </a:solidFill>
                <a:latin typeface="Arial Black" pitchFamily="34" charset="0"/>
              </a:rPr>
              <a:t> </a:t>
            </a:r>
          </a:p>
          <a:p>
            <a:pPr algn="just"/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Service quality, responsibility, efficiency, individual approach and complex legal support</a:t>
            </a:r>
            <a:endParaRPr lang="ru-RU" sz="1600" b="1" dirty="0" smtClean="0">
              <a:solidFill>
                <a:srgbClr val="003D86"/>
              </a:solidFill>
              <a:latin typeface="Arial Black" pitchFamily="34" charset="0"/>
            </a:endParaRPr>
          </a:p>
          <a:p>
            <a:pPr algn="just"/>
            <a:endParaRPr lang="ru-RU" sz="400" b="1" dirty="0">
              <a:solidFill>
                <a:srgbClr val="003D86"/>
              </a:solidFill>
              <a:latin typeface="Arial Black" pitchFamily="34" charset="0"/>
            </a:endParaRPr>
          </a:p>
          <a:p>
            <a:pPr algn="just"/>
            <a:r>
              <a:rPr lang="en-US" sz="1600" b="1" u="sng" dirty="0" smtClean="0">
                <a:solidFill>
                  <a:srgbClr val="800000"/>
                </a:solidFill>
                <a:latin typeface="Arial Black" pitchFamily="34" charset="0"/>
              </a:rPr>
              <a:t>OUR MAIN VALUE </a:t>
            </a:r>
            <a:r>
              <a:rPr lang="ru-RU" sz="1600" b="1" u="sng" dirty="0" smtClean="0">
                <a:solidFill>
                  <a:srgbClr val="800000"/>
                </a:solidFill>
                <a:latin typeface="Arial Black" pitchFamily="34" charset="0"/>
              </a:rPr>
              <a:t>:</a:t>
            </a:r>
            <a:r>
              <a:rPr lang="ru-RU" sz="1600" b="1" dirty="0">
                <a:solidFill>
                  <a:srgbClr val="800000"/>
                </a:solidFill>
                <a:latin typeface="Arial Black" pitchFamily="34" charset="0"/>
              </a:rPr>
              <a:t> </a:t>
            </a:r>
          </a:p>
          <a:p>
            <a:pPr algn="just"/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Our employees. Our lawyers and attorneys, recognized experts in their field of law. We constantly expand our services in order to provide our clients calm and confident business development</a:t>
            </a:r>
            <a:endParaRPr lang="ru-RU" sz="1600" b="1" dirty="0" smtClean="0">
              <a:solidFill>
                <a:srgbClr val="003D86"/>
              </a:solidFill>
              <a:latin typeface="Arial Black" pitchFamily="34" charset="0"/>
            </a:endParaRPr>
          </a:p>
          <a:p>
            <a:pPr algn="just"/>
            <a:endParaRPr lang="ru-RU" sz="400" b="1" dirty="0">
              <a:solidFill>
                <a:srgbClr val="003D86"/>
              </a:solidFill>
              <a:latin typeface="Arial Black" pitchFamily="34" charset="0"/>
            </a:endParaRPr>
          </a:p>
          <a:p>
            <a:pPr algn="just"/>
            <a:r>
              <a:rPr lang="en-US" sz="1600" b="1" u="sng" dirty="0" smtClean="0">
                <a:solidFill>
                  <a:srgbClr val="800000"/>
                </a:solidFill>
                <a:latin typeface="Arial Black" pitchFamily="34" charset="0"/>
              </a:rPr>
              <a:t>OUR MAIN ACHIEVEMENT </a:t>
            </a:r>
            <a:r>
              <a:rPr lang="ru-RU" sz="1600" b="1" dirty="0" smtClean="0">
                <a:solidFill>
                  <a:srgbClr val="800000"/>
                </a:solidFill>
                <a:latin typeface="Arial Black" pitchFamily="34" charset="0"/>
              </a:rPr>
              <a:t>:</a:t>
            </a:r>
            <a:endParaRPr lang="ru-RU" sz="1600" b="1" dirty="0">
              <a:solidFill>
                <a:srgbClr val="800000"/>
              </a:solidFill>
              <a:latin typeface="Arial Black" pitchFamily="34" charset="0"/>
            </a:endParaRPr>
          </a:p>
          <a:p>
            <a:pPr algn="just"/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Clients satisfied with the result of our work</a:t>
            </a:r>
            <a:r>
              <a:rPr lang="ru-RU" sz="1600" b="1" dirty="0" smtClean="0">
                <a:solidFill>
                  <a:srgbClr val="003D86"/>
                </a:solidFill>
                <a:latin typeface="Arial Black" pitchFamily="34" charset="0"/>
              </a:rPr>
              <a:t>. </a:t>
            </a:r>
            <a:endParaRPr lang="ru-RU" sz="1600" b="1" dirty="0">
              <a:solidFill>
                <a:srgbClr val="003D86"/>
              </a:solidFill>
              <a:latin typeface="Arial Black" pitchFamily="34" charset="0"/>
            </a:endParaRPr>
          </a:p>
          <a:p>
            <a:pPr algn="just"/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We strongly believe in a long-term cooperation based on understanding and mutual success. Every client is valuable for us, whether </a:t>
            </a:r>
            <a:r>
              <a:rPr lang="en-US" sz="1600" b="1" smtClean="0">
                <a:solidFill>
                  <a:srgbClr val="003D86"/>
                </a:solidFill>
                <a:latin typeface="Arial Black" pitchFamily="34" charset="0"/>
              </a:rPr>
              <a:t>developing a Russian </a:t>
            </a:r>
            <a:r>
              <a:rPr lang="en-US" sz="1600" b="1" dirty="0" smtClean="0">
                <a:solidFill>
                  <a:srgbClr val="003D86"/>
                </a:solidFill>
                <a:latin typeface="Arial Black" pitchFamily="34" charset="0"/>
              </a:rPr>
              <a:t>company or international corporations</a:t>
            </a:r>
            <a:endParaRPr lang="ru-RU" sz="1600" b="1" dirty="0">
              <a:solidFill>
                <a:srgbClr val="003D86"/>
              </a:solidFill>
              <a:latin typeface="Arial Black" pitchFamily="34" charset="0"/>
            </a:endParaRP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2987675" y="6308725"/>
            <a:ext cx="2514600" cy="333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4345" name="Рисунок 10" descr="Yerevan-panorama-in-sundown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163"/>
            <a:ext cx="81724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писание проекта (краткая презентация сети)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Brainstorming Session</Template>
  <TotalTime>3616</TotalTime>
  <Words>545</Words>
  <Application>Microsoft Office PowerPoint</Application>
  <PresentationFormat>Экран (4:3)</PresentationFormat>
  <Paragraphs>140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Times New Roman</vt:lpstr>
      <vt:lpstr>Trebuchet MS</vt:lpstr>
      <vt:lpstr>Wingdings</vt:lpstr>
      <vt:lpstr>Wingdings 2</vt:lpstr>
      <vt:lpstr>описание проекта (краткая презентация сети)1</vt:lpstr>
      <vt:lpstr>Презентация PowerPoint</vt:lpstr>
      <vt:lpstr>Презентация PowerPoint</vt:lpstr>
      <vt:lpstr>Презентация PowerPoint</vt:lpstr>
      <vt:lpstr>Why is IT BENEFICIAL FOR our CLIENTS?</vt:lpstr>
      <vt:lpstr>Презентация PowerPoint</vt:lpstr>
      <vt:lpstr>Презентация PowerPoint</vt:lpstr>
      <vt:lpstr>    our professionals are in demand and represented in :  </vt:lpstr>
      <vt:lpstr>Our approach is : 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Константин</cp:lastModifiedBy>
  <cp:revision>218</cp:revision>
  <cp:lastPrinted>2023-04-06T01:44:46Z</cp:lastPrinted>
  <dcterms:created xsi:type="dcterms:W3CDTF">2010-01-21T07:36:32Z</dcterms:created>
  <dcterms:modified xsi:type="dcterms:W3CDTF">2024-07-01T14:19:42Z</dcterms:modified>
</cp:coreProperties>
</file>