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1" r:id="rId3"/>
    <p:sldId id="262" r:id="rId4"/>
    <p:sldId id="259" r:id="rId5"/>
    <p:sldId id="260" r:id="rId6"/>
    <p:sldId id="263" r:id="rId7"/>
    <p:sldId id="26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33" userDrawn="1">
          <p15:clr>
            <a:srgbClr val="A4A3A4"/>
          </p15:clr>
        </p15:guide>
        <p15:guide id="2" pos="6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FFF5"/>
    <a:srgbClr val="66FFCC"/>
    <a:srgbClr val="00B4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4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598" y="114"/>
      </p:cViewPr>
      <p:guideLst>
        <p:guide orient="horz" pos="4133"/>
        <p:guide pos="6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9D7788-FE8B-4294-8BC9-3638871EC807}" type="doc">
      <dgm:prSet loTypeId="urn:microsoft.com/office/officeart/2005/8/layout/h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6CF60DEF-BD81-45DA-B3A2-18A10D91D343}">
      <dgm:prSet phldrT="[Текст]" custT="1"/>
      <dgm:spPr/>
      <dgm:t>
        <a:bodyPr/>
        <a:lstStyle/>
        <a:p>
          <a:r>
            <a:rPr lang="ru-RU" sz="19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Адрес (местоположение)</a:t>
          </a:r>
          <a:endParaRPr lang="ru-RU" sz="1900" dirty="0">
            <a:solidFill>
              <a:srgbClr val="00B478"/>
            </a:solidFill>
          </a:endParaRPr>
        </a:p>
      </dgm:t>
    </dgm:pt>
    <dgm:pt modelId="{07B6A6E0-8165-4A56-8132-8547CEC9834B}" type="parTrans" cxnId="{6C171368-D46C-4F8C-8819-CE5604A20948}">
      <dgm:prSet/>
      <dgm:spPr/>
      <dgm:t>
        <a:bodyPr/>
        <a:lstStyle/>
        <a:p>
          <a:endParaRPr lang="ru-RU" sz="1900"/>
        </a:p>
      </dgm:t>
    </dgm:pt>
    <dgm:pt modelId="{E72FEE40-5D2D-4D43-BDB7-A40DB370B349}" type="sibTrans" cxnId="{6C171368-D46C-4F8C-8819-CE5604A20948}">
      <dgm:prSet/>
      <dgm:spPr/>
      <dgm:t>
        <a:bodyPr/>
        <a:lstStyle/>
        <a:p>
          <a:endParaRPr lang="ru-RU" sz="1900"/>
        </a:p>
      </dgm:t>
    </dgm:pt>
    <dgm:pt modelId="{5C17A9D6-FDC3-4C1A-9E7C-38566B98871C}">
      <dgm:prSet phldrT="[Текст]" custT="1"/>
      <dgm:spPr/>
      <dgm:t>
        <a:bodyPr/>
        <a:lstStyle/>
        <a:p>
          <a:r>
            <a:rPr lang="ru-RU" sz="1900" dirty="0">
              <a:latin typeface="Bahnschrift Light SemiCondensed" panose="020B0502040204020203" pitchFamily="34" charset="0"/>
            </a:rPr>
            <a:t>Калужская область, </a:t>
          </a:r>
          <a:br>
            <a:rPr lang="ru-RU" sz="1900" dirty="0">
              <a:latin typeface="Bahnschrift Light SemiCondensed" panose="020B0502040204020203" pitchFamily="34" charset="0"/>
            </a:rPr>
          </a:br>
          <a:r>
            <a:rPr lang="ru-RU" sz="1900" dirty="0">
              <a:latin typeface="Bahnschrift Light SemiCondensed" panose="020B0502040204020203" pitchFamily="34" charset="0"/>
            </a:rPr>
            <a:t>г. Людиново, </a:t>
          </a:r>
          <a:br>
            <a:rPr lang="ru-RU" sz="1900" dirty="0">
              <a:latin typeface="Bahnschrift Light SemiCondensed" panose="020B0502040204020203" pitchFamily="34" charset="0"/>
            </a:rPr>
          </a:br>
          <a:r>
            <a:rPr lang="ru-RU" sz="1900" dirty="0">
              <a:latin typeface="Bahnschrift Light SemiCondensed" panose="020B0502040204020203" pitchFamily="34" charset="0"/>
            </a:rPr>
            <a:t>ул. Осипенко, 75</a:t>
          </a:r>
          <a:endParaRPr lang="ru-RU" sz="1900" dirty="0"/>
        </a:p>
      </dgm:t>
    </dgm:pt>
    <dgm:pt modelId="{65112CAE-80F4-413A-901C-A3CC78171773}" type="parTrans" cxnId="{0900A049-D344-4F60-911B-2595F82DEB45}">
      <dgm:prSet/>
      <dgm:spPr/>
      <dgm:t>
        <a:bodyPr/>
        <a:lstStyle/>
        <a:p>
          <a:endParaRPr lang="ru-RU" sz="1900"/>
        </a:p>
      </dgm:t>
    </dgm:pt>
    <dgm:pt modelId="{7011FFBF-5444-4362-8A03-1139EB0255FC}" type="sibTrans" cxnId="{0900A049-D344-4F60-911B-2595F82DEB45}">
      <dgm:prSet/>
      <dgm:spPr/>
      <dgm:t>
        <a:bodyPr/>
        <a:lstStyle/>
        <a:p>
          <a:endParaRPr lang="ru-RU" sz="1900"/>
        </a:p>
      </dgm:t>
    </dgm:pt>
    <dgm:pt modelId="{8722D777-B85E-4477-ADAE-7E1338214731}">
      <dgm:prSet phldrT="[Текст]" custT="1"/>
      <dgm:spPr/>
      <dgm:t>
        <a:bodyPr/>
        <a:lstStyle/>
        <a:p>
          <a:r>
            <a:rPr lang="ru-RU" sz="19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Основные характеристики</a:t>
          </a:r>
          <a:endParaRPr lang="ru-RU" sz="1900" dirty="0">
            <a:solidFill>
              <a:srgbClr val="00B478"/>
            </a:solidFill>
          </a:endParaRPr>
        </a:p>
      </dgm:t>
    </dgm:pt>
    <dgm:pt modelId="{B4D55D7A-F7AE-4DA6-9088-316EB70D3C6B}" type="parTrans" cxnId="{CCAF8F12-A77E-4C6F-8091-292DB852F9F7}">
      <dgm:prSet/>
      <dgm:spPr/>
      <dgm:t>
        <a:bodyPr/>
        <a:lstStyle/>
        <a:p>
          <a:endParaRPr lang="ru-RU" sz="1900"/>
        </a:p>
      </dgm:t>
    </dgm:pt>
    <dgm:pt modelId="{80C52C7C-9419-40E4-AB28-DCDA37D1AF84}" type="sibTrans" cxnId="{CCAF8F12-A77E-4C6F-8091-292DB852F9F7}">
      <dgm:prSet/>
      <dgm:spPr/>
      <dgm:t>
        <a:bodyPr/>
        <a:lstStyle/>
        <a:p>
          <a:endParaRPr lang="ru-RU" sz="1900"/>
        </a:p>
      </dgm:t>
    </dgm:pt>
    <dgm:pt modelId="{60280BA2-0386-4424-BC80-E3EFF12B7789}">
      <dgm:prSet phldrT="[Текст]" custT="1"/>
      <dgm:spPr/>
      <dgm:t>
        <a:bodyPr/>
        <a:lstStyle/>
        <a:p>
          <a:r>
            <a:rPr lang="ru-RU" sz="1900" dirty="0">
              <a:latin typeface="Bahnschrift Light SemiCondensed" panose="020B0502040204020203" pitchFamily="34" charset="0"/>
            </a:rPr>
            <a:t>Общая площадь 3 участков – </a:t>
          </a:r>
          <a:br>
            <a:rPr lang="ru-RU" sz="1900" dirty="0">
              <a:latin typeface="Bahnschrift Light SemiCondensed" panose="020B0502040204020203" pitchFamily="34" charset="0"/>
            </a:rPr>
          </a:br>
          <a:r>
            <a:rPr lang="ru-RU" sz="1900" dirty="0">
              <a:latin typeface="Bahnschrift Light SemiCondensed" panose="020B0502040204020203" pitchFamily="34" charset="0"/>
            </a:rPr>
            <a:t>59 383 кв. м</a:t>
          </a:r>
          <a:endParaRPr lang="ru-RU" sz="1900" dirty="0"/>
        </a:p>
      </dgm:t>
    </dgm:pt>
    <dgm:pt modelId="{DBEB8FF4-91B3-4437-ADE2-E8192A824F97}" type="parTrans" cxnId="{6A4E0A6B-969D-4F3B-8AAE-D4B4F5A15464}">
      <dgm:prSet/>
      <dgm:spPr/>
      <dgm:t>
        <a:bodyPr/>
        <a:lstStyle/>
        <a:p>
          <a:endParaRPr lang="ru-RU" sz="1900"/>
        </a:p>
      </dgm:t>
    </dgm:pt>
    <dgm:pt modelId="{CFF2ECC3-7657-4CA7-AAD8-761DA1CA5798}" type="sibTrans" cxnId="{6A4E0A6B-969D-4F3B-8AAE-D4B4F5A15464}">
      <dgm:prSet/>
      <dgm:spPr/>
      <dgm:t>
        <a:bodyPr/>
        <a:lstStyle/>
        <a:p>
          <a:endParaRPr lang="ru-RU" sz="1900"/>
        </a:p>
      </dgm:t>
    </dgm:pt>
    <dgm:pt modelId="{5F0ABB42-9DC8-44DB-92EF-BB68DF8F6DE6}">
      <dgm:prSet phldrT="[Текст]" custT="1"/>
      <dgm:spPr/>
      <dgm:t>
        <a:bodyPr/>
        <a:lstStyle/>
        <a:p>
          <a:r>
            <a:rPr lang="ru-RU" sz="1900" kern="1200" dirty="0">
              <a:solidFill>
                <a:srgbClr val="00B478"/>
              </a:solidFill>
              <a:latin typeface="Bahnschrift Light SemiCondensed" panose="020B0502040204020203" pitchFamily="34" charset="0"/>
              <a:ea typeface="+mn-ea"/>
              <a:cs typeface="+mn-cs"/>
            </a:rPr>
            <a:t>Количество участков</a:t>
          </a:r>
        </a:p>
      </dgm:t>
    </dgm:pt>
    <dgm:pt modelId="{B64BC2CA-7082-4F2D-BFC7-B8379147BCC9}" type="parTrans" cxnId="{0EC094DB-5B52-42ED-88DB-E0C894ADA66F}">
      <dgm:prSet/>
      <dgm:spPr/>
      <dgm:t>
        <a:bodyPr/>
        <a:lstStyle/>
        <a:p>
          <a:endParaRPr lang="ru-RU" sz="1900"/>
        </a:p>
      </dgm:t>
    </dgm:pt>
    <dgm:pt modelId="{97C6074C-F5B7-40CD-B411-01204A68085D}" type="sibTrans" cxnId="{0EC094DB-5B52-42ED-88DB-E0C894ADA66F}">
      <dgm:prSet/>
      <dgm:spPr/>
      <dgm:t>
        <a:bodyPr/>
        <a:lstStyle/>
        <a:p>
          <a:endParaRPr lang="ru-RU" sz="1900"/>
        </a:p>
      </dgm:t>
    </dgm:pt>
    <dgm:pt modelId="{E719BF2C-213C-4754-93E9-82E8CB2FEC04}">
      <dgm:prSet phldrT="[Текст]" custT="1"/>
      <dgm:spPr/>
      <dgm:t>
        <a:bodyPr/>
        <a:lstStyle/>
        <a:p>
          <a:r>
            <a:rPr lang="ru-RU" sz="1900" dirty="0">
              <a:latin typeface="Bahnschrift Light SemiCondensed" panose="020B0502040204020203" pitchFamily="34" charset="0"/>
            </a:rPr>
            <a:t>3 шт.</a:t>
          </a:r>
          <a:endParaRPr lang="ru-RU" sz="1900" dirty="0"/>
        </a:p>
      </dgm:t>
    </dgm:pt>
    <dgm:pt modelId="{1994707A-FF45-4A62-B62B-9792822A220C}" type="parTrans" cxnId="{993C5058-5837-4C21-9E99-E1B27DA077CD}">
      <dgm:prSet/>
      <dgm:spPr/>
      <dgm:t>
        <a:bodyPr/>
        <a:lstStyle/>
        <a:p>
          <a:endParaRPr lang="ru-RU" sz="1900"/>
        </a:p>
      </dgm:t>
    </dgm:pt>
    <dgm:pt modelId="{2FB2F7EF-C97B-4710-9719-F45B20355E15}" type="sibTrans" cxnId="{993C5058-5837-4C21-9E99-E1B27DA077CD}">
      <dgm:prSet/>
      <dgm:spPr/>
      <dgm:t>
        <a:bodyPr/>
        <a:lstStyle/>
        <a:p>
          <a:endParaRPr lang="ru-RU" sz="1900"/>
        </a:p>
      </dgm:t>
    </dgm:pt>
    <dgm:pt modelId="{C6D8534F-C002-4BA1-81D9-6699451A12EA}">
      <dgm:prSet phldrT="[Текст]" custT="1"/>
      <dgm:spPr/>
      <dgm:t>
        <a:bodyPr/>
        <a:lstStyle/>
        <a:p>
          <a:r>
            <a:rPr lang="ru-RU" sz="19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Кадастровые номера</a:t>
          </a:r>
          <a:endParaRPr lang="ru-RU" sz="1900" dirty="0"/>
        </a:p>
      </dgm:t>
    </dgm:pt>
    <dgm:pt modelId="{4182EE75-FC98-4F1C-9DCF-385AB9164674}" type="parTrans" cxnId="{12FBB269-24B8-471C-9DA3-F1CC597DCF1D}">
      <dgm:prSet/>
      <dgm:spPr/>
      <dgm:t>
        <a:bodyPr/>
        <a:lstStyle/>
        <a:p>
          <a:endParaRPr lang="ru-RU"/>
        </a:p>
      </dgm:t>
    </dgm:pt>
    <dgm:pt modelId="{CA71D366-013B-48DE-93CA-5935A6E9A820}" type="sibTrans" cxnId="{12FBB269-24B8-471C-9DA3-F1CC597DCF1D}">
      <dgm:prSet/>
      <dgm:spPr/>
      <dgm:t>
        <a:bodyPr/>
        <a:lstStyle/>
        <a:p>
          <a:endParaRPr lang="ru-RU"/>
        </a:p>
      </dgm:t>
    </dgm:pt>
    <dgm:pt modelId="{374C8C80-E19A-4536-B5FD-228C552054E3}">
      <dgm:prSet phldrT="[Текст]" custT="1"/>
      <dgm:spPr/>
      <dgm:t>
        <a:bodyPr/>
        <a:lstStyle/>
        <a:p>
          <a:r>
            <a:rPr lang="ru-RU" sz="1900" dirty="0"/>
            <a:t>40:28:020108:341</a:t>
          </a:r>
        </a:p>
      </dgm:t>
    </dgm:pt>
    <dgm:pt modelId="{1A8B52E8-F5B9-47B9-BF13-AAC060CA7ECB}" type="parTrans" cxnId="{C620627A-EB61-45C4-9C81-CA5F00283DDD}">
      <dgm:prSet/>
      <dgm:spPr/>
      <dgm:t>
        <a:bodyPr/>
        <a:lstStyle/>
        <a:p>
          <a:endParaRPr lang="ru-RU"/>
        </a:p>
      </dgm:t>
    </dgm:pt>
    <dgm:pt modelId="{7DEC2493-2799-4112-9B2E-24330498EAB1}" type="sibTrans" cxnId="{C620627A-EB61-45C4-9C81-CA5F00283DDD}">
      <dgm:prSet/>
      <dgm:spPr/>
      <dgm:t>
        <a:bodyPr/>
        <a:lstStyle/>
        <a:p>
          <a:endParaRPr lang="ru-RU"/>
        </a:p>
      </dgm:t>
    </dgm:pt>
    <dgm:pt modelId="{D49FA0A8-ACAA-4851-AA13-559421389607}">
      <dgm:prSet phldrT="[Текст]" custT="1"/>
      <dgm:spPr/>
      <dgm:t>
        <a:bodyPr/>
        <a:lstStyle/>
        <a:p>
          <a:r>
            <a:rPr lang="ru-RU" sz="1900" dirty="0"/>
            <a:t>40:28:020108:342</a:t>
          </a:r>
        </a:p>
      </dgm:t>
    </dgm:pt>
    <dgm:pt modelId="{11C2E8F2-D07C-4437-8F9B-CAD919BDFB57}" type="parTrans" cxnId="{CA8E435E-ED0D-430B-8173-1D833EEBDBBB}">
      <dgm:prSet/>
      <dgm:spPr/>
      <dgm:t>
        <a:bodyPr/>
        <a:lstStyle/>
        <a:p>
          <a:endParaRPr lang="ru-RU"/>
        </a:p>
      </dgm:t>
    </dgm:pt>
    <dgm:pt modelId="{4FDFDE0D-7624-43D4-9AE5-0FA6A51FEA2C}" type="sibTrans" cxnId="{CA8E435E-ED0D-430B-8173-1D833EEBDBBB}">
      <dgm:prSet/>
      <dgm:spPr/>
      <dgm:t>
        <a:bodyPr/>
        <a:lstStyle/>
        <a:p>
          <a:endParaRPr lang="ru-RU"/>
        </a:p>
      </dgm:t>
    </dgm:pt>
    <dgm:pt modelId="{93042533-0F3A-4E78-A122-7C248923610F}">
      <dgm:prSet phldrT="[Текст]" custT="1"/>
      <dgm:spPr/>
      <dgm:t>
        <a:bodyPr/>
        <a:lstStyle/>
        <a:p>
          <a:r>
            <a:rPr lang="ru-RU" sz="1900" dirty="0"/>
            <a:t>40:28:020108:12</a:t>
          </a:r>
        </a:p>
      </dgm:t>
    </dgm:pt>
    <dgm:pt modelId="{9CCFDA37-B58F-4894-AE33-68B1F8F7B021}" type="parTrans" cxnId="{DEB6AEDD-0B37-4BF3-9EE3-FC56AA9C45C3}">
      <dgm:prSet/>
      <dgm:spPr/>
      <dgm:t>
        <a:bodyPr/>
        <a:lstStyle/>
        <a:p>
          <a:endParaRPr lang="ru-RU"/>
        </a:p>
      </dgm:t>
    </dgm:pt>
    <dgm:pt modelId="{CF66FA9C-0157-4E0F-B253-54EDE444B4FA}" type="sibTrans" cxnId="{DEB6AEDD-0B37-4BF3-9EE3-FC56AA9C45C3}">
      <dgm:prSet/>
      <dgm:spPr/>
      <dgm:t>
        <a:bodyPr/>
        <a:lstStyle/>
        <a:p>
          <a:endParaRPr lang="ru-RU"/>
        </a:p>
      </dgm:t>
    </dgm:pt>
    <dgm:pt modelId="{51E3960D-16CA-4A9A-B1ED-66B32068EF2A}" type="pres">
      <dgm:prSet presAssocID="{299D7788-FE8B-4294-8BC9-3638871EC807}" presName="Name0" presStyleCnt="0">
        <dgm:presLayoutVars>
          <dgm:dir/>
          <dgm:animLvl val="lvl"/>
          <dgm:resizeHandles val="exact"/>
        </dgm:presLayoutVars>
      </dgm:prSet>
      <dgm:spPr/>
    </dgm:pt>
    <dgm:pt modelId="{79820AD8-18FC-44B7-BF2C-79E601CA9414}" type="pres">
      <dgm:prSet presAssocID="{6CF60DEF-BD81-45DA-B3A2-18A10D91D343}" presName="composite" presStyleCnt="0"/>
      <dgm:spPr/>
    </dgm:pt>
    <dgm:pt modelId="{E681731C-8E8B-4570-A6A0-AAB73E954086}" type="pres">
      <dgm:prSet presAssocID="{6CF60DEF-BD81-45DA-B3A2-18A10D91D34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1073F668-9692-4E20-86D3-A48F5172E6E0}" type="pres">
      <dgm:prSet presAssocID="{6CF60DEF-BD81-45DA-B3A2-18A10D91D343}" presName="desTx" presStyleLbl="alignAccFollowNode1" presStyleIdx="0" presStyleCnt="4">
        <dgm:presLayoutVars>
          <dgm:bulletEnabled val="1"/>
        </dgm:presLayoutVars>
      </dgm:prSet>
      <dgm:spPr/>
    </dgm:pt>
    <dgm:pt modelId="{DAF83C81-0BD1-4B80-B731-CDA6566EE2D1}" type="pres">
      <dgm:prSet presAssocID="{E72FEE40-5D2D-4D43-BDB7-A40DB370B349}" presName="space" presStyleCnt="0"/>
      <dgm:spPr/>
    </dgm:pt>
    <dgm:pt modelId="{EDB9AA21-9385-4722-966A-83BF67D19C70}" type="pres">
      <dgm:prSet presAssocID="{8722D777-B85E-4477-ADAE-7E1338214731}" presName="composite" presStyleCnt="0"/>
      <dgm:spPr/>
    </dgm:pt>
    <dgm:pt modelId="{D7E6FD17-CDB3-40BF-88FE-1A1572F65266}" type="pres">
      <dgm:prSet presAssocID="{8722D777-B85E-4477-ADAE-7E133821473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F55868A4-6443-414A-B7F9-2ECCA441235F}" type="pres">
      <dgm:prSet presAssocID="{8722D777-B85E-4477-ADAE-7E1338214731}" presName="desTx" presStyleLbl="alignAccFollowNode1" presStyleIdx="1" presStyleCnt="4">
        <dgm:presLayoutVars>
          <dgm:bulletEnabled val="1"/>
        </dgm:presLayoutVars>
      </dgm:prSet>
      <dgm:spPr/>
    </dgm:pt>
    <dgm:pt modelId="{2BB27CBF-AF3D-44C1-9081-06D0781265D2}" type="pres">
      <dgm:prSet presAssocID="{80C52C7C-9419-40E4-AB28-DCDA37D1AF84}" presName="space" presStyleCnt="0"/>
      <dgm:spPr/>
    </dgm:pt>
    <dgm:pt modelId="{151A1110-19BF-4B7B-84A6-AD1C1385049A}" type="pres">
      <dgm:prSet presAssocID="{5F0ABB42-9DC8-44DB-92EF-BB68DF8F6DE6}" presName="composite" presStyleCnt="0"/>
      <dgm:spPr/>
    </dgm:pt>
    <dgm:pt modelId="{1F652452-1F0F-480A-97E1-87063712807C}" type="pres">
      <dgm:prSet presAssocID="{5F0ABB42-9DC8-44DB-92EF-BB68DF8F6DE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A783C96-5CB8-4808-8FB9-C2B9FDCA1990}" type="pres">
      <dgm:prSet presAssocID="{5F0ABB42-9DC8-44DB-92EF-BB68DF8F6DE6}" presName="desTx" presStyleLbl="alignAccFollowNode1" presStyleIdx="2" presStyleCnt="4">
        <dgm:presLayoutVars>
          <dgm:bulletEnabled val="1"/>
        </dgm:presLayoutVars>
      </dgm:prSet>
      <dgm:spPr/>
    </dgm:pt>
    <dgm:pt modelId="{5680C03E-6320-4045-BEBD-0FC1BBBA3EC8}" type="pres">
      <dgm:prSet presAssocID="{97C6074C-F5B7-40CD-B411-01204A68085D}" presName="space" presStyleCnt="0"/>
      <dgm:spPr/>
    </dgm:pt>
    <dgm:pt modelId="{0CCCF0D4-A668-4FC5-AD7F-6E668EEF8960}" type="pres">
      <dgm:prSet presAssocID="{C6D8534F-C002-4BA1-81D9-6699451A12EA}" presName="composite" presStyleCnt="0"/>
      <dgm:spPr/>
    </dgm:pt>
    <dgm:pt modelId="{A4A28859-3D37-46E6-83F4-D1F28DA7703E}" type="pres">
      <dgm:prSet presAssocID="{C6D8534F-C002-4BA1-81D9-6699451A12EA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C6F9080A-EE5A-4659-825A-D1CAD63FAEDE}" type="pres">
      <dgm:prSet presAssocID="{C6D8534F-C002-4BA1-81D9-6699451A12EA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CCAF8F12-A77E-4C6F-8091-292DB852F9F7}" srcId="{299D7788-FE8B-4294-8BC9-3638871EC807}" destId="{8722D777-B85E-4477-ADAE-7E1338214731}" srcOrd="1" destOrd="0" parTransId="{B4D55D7A-F7AE-4DA6-9088-316EB70D3C6B}" sibTransId="{80C52C7C-9419-40E4-AB28-DCDA37D1AF84}"/>
    <dgm:cxn modelId="{E72C6C20-FA10-499B-B8CF-4BB2876C612D}" type="presOf" srcId="{299D7788-FE8B-4294-8BC9-3638871EC807}" destId="{51E3960D-16CA-4A9A-B1ED-66B32068EF2A}" srcOrd="0" destOrd="0" presId="urn:microsoft.com/office/officeart/2005/8/layout/hList1"/>
    <dgm:cxn modelId="{5F7F0A21-2F78-42FD-9F1B-326C176A467E}" type="presOf" srcId="{5F0ABB42-9DC8-44DB-92EF-BB68DF8F6DE6}" destId="{1F652452-1F0F-480A-97E1-87063712807C}" srcOrd="0" destOrd="0" presId="urn:microsoft.com/office/officeart/2005/8/layout/hList1"/>
    <dgm:cxn modelId="{9B21AA3F-85B5-48A3-847A-177B0A7CBC56}" type="presOf" srcId="{5C17A9D6-FDC3-4C1A-9E7C-38566B98871C}" destId="{1073F668-9692-4E20-86D3-A48F5172E6E0}" srcOrd="0" destOrd="0" presId="urn:microsoft.com/office/officeart/2005/8/layout/hList1"/>
    <dgm:cxn modelId="{CA8E435E-ED0D-430B-8173-1D833EEBDBBB}" srcId="{C6D8534F-C002-4BA1-81D9-6699451A12EA}" destId="{D49FA0A8-ACAA-4851-AA13-559421389607}" srcOrd="1" destOrd="0" parTransId="{11C2E8F2-D07C-4437-8F9B-CAD919BDFB57}" sibTransId="{4FDFDE0D-7624-43D4-9AE5-0FA6A51FEA2C}"/>
    <dgm:cxn modelId="{6C171368-D46C-4F8C-8819-CE5604A20948}" srcId="{299D7788-FE8B-4294-8BC9-3638871EC807}" destId="{6CF60DEF-BD81-45DA-B3A2-18A10D91D343}" srcOrd="0" destOrd="0" parTransId="{07B6A6E0-8165-4A56-8132-8547CEC9834B}" sibTransId="{E72FEE40-5D2D-4D43-BDB7-A40DB370B349}"/>
    <dgm:cxn modelId="{0900A049-D344-4F60-911B-2595F82DEB45}" srcId="{6CF60DEF-BD81-45DA-B3A2-18A10D91D343}" destId="{5C17A9D6-FDC3-4C1A-9E7C-38566B98871C}" srcOrd="0" destOrd="0" parTransId="{65112CAE-80F4-413A-901C-A3CC78171773}" sibTransId="{7011FFBF-5444-4362-8A03-1139EB0255FC}"/>
    <dgm:cxn modelId="{12FBB269-24B8-471C-9DA3-F1CC597DCF1D}" srcId="{299D7788-FE8B-4294-8BC9-3638871EC807}" destId="{C6D8534F-C002-4BA1-81D9-6699451A12EA}" srcOrd="3" destOrd="0" parTransId="{4182EE75-FC98-4F1C-9DCF-385AB9164674}" sibTransId="{CA71D366-013B-48DE-93CA-5935A6E9A820}"/>
    <dgm:cxn modelId="{6A4E0A6B-969D-4F3B-8AAE-D4B4F5A15464}" srcId="{8722D777-B85E-4477-ADAE-7E1338214731}" destId="{60280BA2-0386-4424-BC80-E3EFF12B7789}" srcOrd="0" destOrd="0" parTransId="{DBEB8FF4-91B3-4437-ADE2-E8192A824F97}" sibTransId="{CFF2ECC3-7657-4CA7-AAD8-761DA1CA5798}"/>
    <dgm:cxn modelId="{F2872B4B-D0F8-44B3-9DD0-8F67CEC67197}" type="presOf" srcId="{60280BA2-0386-4424-BC80-E3EFF12B7789}" destId="{F55868A4-6443-414A-B7F9-2ECCA441235F}" srcOrd="0" destOrd="0" presId="urn:microsoft.com/office/officeart/2005/8/layout/hList1"/>
    <dgm:cxn modelId="{C46E2552-269C-49CE-A935-CE2171B50C30}" type="presOf" srcId="{D49FA0A8-ACAA-4851-AA13-559421389607}" destId="{C6F9080A-EE5A-4659-825A-D1CAD63FAEDE}" srcOrd="0" destOrd="1" presId="urn:microsoft.com/office/officeart/2005/8/layout/hList1"/>
    <dgm:cxn modelId="{993C5058-5837-4C21-9E99-E1B27DA077CD}" srcId="{5F0ABB42-9DC8-44DB-92EF-BB68DF8F6DE6}" destId="{E719BF2C-213C-4754-93E9-82E8CB2FEC04}" srcOrd="0" destOrd="0" parTransId="{1994707A-FF45-4A62-B62B-9792822A220C}" sibTransId="{2FB2F7EF-C97B-4710-9719-F45B20355E15}"/>
    <dgm:cxn modelId="{C620627A-EB61-45C4-9C81-CA5F00283DDD}" srcId="{C6D8534F-C002-4BA1-81D9-6699451A12EA}" destId="{374C8C80-E19A-4536-B5FD-228C552054E3}" srcOrd="0" destOrd="0" parTransId="{1A8B52E8-F5B9-47B9-BF13-AAC060CA7ECB}" sibTransId="{7DEC2493-2799-4112-9B2E-24330498EAB1}"/>
    <dgm:cxn modelId="{AB340396-B042-4AE5-AD11-2AEBB479EDA7}" type="presOf" srcId="{8722D777-B85E-4477-ADAE-7E1338214731}" destId="{D7E6FD17-CDB3-40BF-88FE-1A1572F65266}" srcOrd="0" destOrd="0" presId="urn:microsoft.com/office/officeart/2005/8/layout/hList1"/>
    <dgm:cxn modelId="{CAF3F5B0-39CA-4911-9A48-9C654F360D7C}" type="presOf" srcId="{93042533-0F3A-4E78-A122-7C248923610F}" destId="{C6F9080A-EE5A-4659-825A-D1CAD63FAEDE}" srcOrd="0" destOrd="2" presId="urn:microsoft.com/office/officeart/2005/8/layout/hList1"/>
    <dgm:cxn modelId="{EC4835BB-AD13-4299-957A-9849116F355F}" type="presOf" srcId="{E719BF2C-213C-4754-93E9-82E8CB2FEC04}" destId="{EA783C96-5CB8-4808-8FB9-C2B9FDCA1990}" srcOrd="0" destOrd="0" presId="urn:microsoft.com/office/officeart/2005/8/layout/hList1"/>
    <dgm:cxn modelId="{1F886BBD-D1E0-4C1B-8F0E-85A027162274}" type="presOf" srcId="{C6D8534F-C002-4BA1-81D9-6699451A12EA}" destId="{A4A28859-3D37-46E6-83F4-D1F28DA7703E}" srcOrd="0" destOrd="0" presId="urn:microsoft.com/office/officeart/2005/8/layout/hList1"/>
    <dgm:cxn modelId="{B328E4D3-3F3C-4560-999D-1FFF4E51EC01}" type="presOf" srcId="{6CF60DEF-BD81-45DA-B3A2-18A10D91D343}" destId="{E681731C-8E8B-4570-A6A0-AAB73E954086}" srcOrd="0" destOrd="0" presId="urn:microsoft.com/office/officeart/2005/8/layout/hList1"/>
    <dgm:cxn modelId="{19C85FDA-2ADD-4691-BC94-91EE2D0F27FD}" type="presOf" srcId="{374C8C80-E19A-4536-B5FD-228C552054E3}" destId="{C6F9080A-EE5A-4659-825A-D1CAD63FAEDE}" srcOrd="0" destOrd="0" presId="urn:microsoft.com/office/officeart/2005/8/layout/hList1"/>
    <dgm:cxn modelId="{0EC094DB-5B52-42ED-88DB-E0C894ADA66F}" srcId="{299D7788-FE8B-4294-8BC9-3638871EC807}" destId="{5F0ABB42-9DC8-44DB-92EF-BB68DF8F6DE6}" srcOrd="2" destOrd="0" parTransId="{B64BC2CA-7082-4F2D-BFC7-B8379147BCC9}" sibTransId="{97C6074C-F5B7-40CD-B411-01204A68085D}"/>
    <dgm:cxn modelId="{DEB6AEDD-0B37-4BF3-9EE3-FC56AA9C45C3}" srcId="{C6D8534F-C002-4BA1-81D9-6699451A12EA}" destId="{93042533-0F3A-4E78-A122-7C248923610F}" srcOrd="2" destOrd="0" parTransId="{9CCFDA37-B58F-4894-AE33-68B1F8F7B021}" sibTransId="{CF66FA9C-0157-4E0F-B253-54EDE444B4FA}"/>
    <dgm:cxn modelId="{4FE78CFE-9FFD-44A2-8041-CC93CAABDAE2}" type="presParOf" srcId="{51E3960D-16CA-4A9A-B1ED-66B32068EF2A}" destId="{79820AD8-18FC-44B7-BF2C-79E601CA9414}" srcOrd="0" destOrd="0" presId="urn:microsoft.com/office/officeart/2005/8/layout/hList1"/>
    <dgm:cxn modelId="{503EC541-B6E9-446E-9C09-AA93527652E4}" type="presParOf" srcId="{79820AD8-18FC-44B7-BF2C-79E601CA9414}" destId="{E681731C-8E8B-4570-A6A0-AAB73E954086}" srcOrd="0" destOrd="0" presId="urn:microsoft.com/office/officeart/2005/8/layout/hList1"/>
    <dgm:cxn modelId="{A9001E4E-AE38-45BE-B71D-731F6EE06858}" type="presParOf" srcId="{79820AD8-18FC-44B7-BF2C-79E601CA9414}" destId="{1073F668-9692-4E20-86D3-A48F5172E6E0}" srcOrd="1" destOrd="0" presId="urn:microsoft.com/office/officeart/2005/8/layout/hList1"/>
    <dgm:cxn modelId="{A2FF0869-1A16-4356-80BE-CF6ADE4439DA}" type="presParOf" srcId="{51E3960D-16CA-4A9A-B1ED-66B32068EF2A}" destId="{DAF83C81-0BD1-4B80-B731-CDA6566EE2D1}" srcOrd="1" destOrd="0" presId="urn:microsoft.com/office/officeart/2005/8/layout/hList1"/>
    <dgm:cxn modelId="{63F0447B-8309-4797-9580-100D6EEC0C77}" type="presParOf" srcId="{51E3960D-16CA-4A9A-B1ED-66B32068EF2A}" destId="{EDB9AA21-9385-4722-966A-83BF67D19C70}" srcOrd="2" destOrd="0" presId="urn:microsoft.com/office/officeart/2005/8/layout/hList1"/>
    <dgm:cxn modelId="{FEFB5483-54D0-41EB-996B-C98DA6356A50}" type="presParOf" srcId="{EDB9AA21-9385-4722-966A-83BF67D19C70}" destId="{D7E6FD17-CDB3-40BF-88FE-1A1572F65266}" srcOrd="0" destOrd="0" presId="urn:microsoft.com/office/officeart/2005/8/layout/hList1"/>
    <dgm:cxn modelId="{F1965375-1E3C-4534-A3F8-035EB45F7E18}" type="presParOf" srcId="{EDB9AA21-9385-4722-966A-83BF67D19C70}" destId="{F55868A4-6443-414A-B7F9-2ECCA441235F}" srcOrd="1" destOrd="0" presId="urn:microsoft.com/office/officeart/2005/8/layout/hList1"/>
    <dgm:cxn modelId="{B3BF3599-F6E3-471C-B502-E4001AD9072E}" type="presParOf" srcId="{51E3960D-16CA-4A9A-B1ED-66B32068EF2A}" destId="{2BB27CBF-AF3D-44C1-9081-06D0781265D2}" srcOrd="3" destOrd="0" presId="urn:microsoft.com/office/officeart/2005/8/layout/hList1"/>
    <dgm:cxn modelId="{78D0AEF8-0EC2-49BE-8FE4-53BD0B3AABCB}" type="presParOf" srcId="{51E3960D-16CA-4A9A-B1ED-66B32068EF2A}" destId="{151A1110-19BF-4B7B-84A6-AD1C1385049A}" srcOrd="4" destOrd="0" presId="urn:microsoft.com/office/officeart/2005/8/layout/hList1"/>
    <dgm:cxn modelId="{CC1B1028-82BE-4DFC-B210-F38A18040F7F}" type="presParOf" srcId="{151A1110-19BF-4B7B-84A6-AD1C1385049A}" destId="{1F652452-1F0F-480A-97E1-87063712807C}" srcOrd="0" destOrd="0" presId="urn:microsoft.com/office/officeart/2005/8/layout/hList1"/>
    <dgm:cxn modelId="{7BFDF981-308A-49CA-9746-15E96EC26A3D}" type="presParOf" srcId="{151A1110-19BF-4B7B-84A6-AD1C1385049A}" destId="{EA783C96-5CB8-4808-8FB9-C2B9FDCA1990}" srcOrd="1" destOrd="0" presId="urn:microsoft.com/office/officeart/2005/8/layout/hList1"/>
    <dgm:cxn modelId="{B59E1874-F028-4F23-8E5A-71900A7752F2}" type="presParOf" srcId="{51E3960D-16CA-4A9A-B1ED-66B32068EF2A}" destId="{5680C03E-6320-4045-BEBD-0FC1BBBA3EC8}" srcOrd="5" destOrd="0" presId="urn:microsoft.com/office/officeart/2005/8/layout/hList1"/>
    <dgm:cxn modelId="{D2363591-63B4-4F7A-9850-09D21EDC59A7}" type="presParOf" srcId="{51E3960D-16CA-4A9A-B1ED-66B32068EF2A}" destId="{0CCCF0D4-A668-4FC5-AD7F-6E668EEF8960}" srcOrd="6" destOrd="0" presId="urn:microsoft.com/office/officeart/2005/8/layout/hList1"/>
    <dgm:cxn modelId="{68FF90AE-8E09-4662-9274-C283C1417C89}" type="presParOf" srcId="{0CCCF0D4-A668-4FC5-AD7F-6E668EEF8960}" destId="{A4A28859-3D37-46E6-83F4-D1F28DA7703E}" srcOrd="0" destOrd="0" presId="urn:microsoft.com/office/officeart/2005/8/layout/hList1"/>
    <dgm:cxn modelId="{310A798F-BFEC-4F9A-9CF3-4B6A4CD314FE}" type="presParOf" srcId="{0CCCF0D4-A668-4FC5-AD7F-6E668EEF8960}" destId="{C6F9080A-EE5A-4659-825A-D1CAD63FAED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9D7788-FE8B-4294-8BC9-3638871EC807}" type="doc">
      <dgm:prSet loTypeId="urn:microsoft.com/office/officeart/2005/8/layout/h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6CF60DEF-BD81-45DA-B3A2-18A10D91D343}">
      <dgm:prSet phldrT="[Текст]" custT="1"/>
      <dgm:spPr/>
      <dgm:t>
        <a:bodyPr/>
        <a:lstStyle/>
        <a:p>
          <a:r>
            <a:rPr lang="ru-RU" sz="19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Категория земель</a:t>
          </a:r>
          <a:endParaRPr lang="ru-RU" sz="1900" dirty="0">
            <a:solidFill>
              <a:srgbClr val="00B478"/>
            </a:solidFill>
          </a:endParaRPr>
        </a:p>
      </dgm:t>
    </dgm:pt>
    <dgm:pt modelId="{07B6A6E0-8165-4A56-8132-8547CEC9834B}" type="parTrans" cxnId="{6C171368-D46C-4F8C-8819-CE5604A20948}">
      <dgm:prSet/>
      <dgm:spPr/>
      <dgm:t>
        <a:bodyPr/>
        <a:lstStyle/>
        <a:p>
          <a:endParaRPr lang="ru-RU" sz="1900"/>
        </a:p>
      </dgm:t>
    </dgm:pt>
    <dgm:pt modelId="{E72FEE40-5D2D-4D43-BDB7-A40DB370B349}" type="sibTrans" cxnId="{6C171368-D46C-4F8C-8819-CE5604A20948}">
      <dgm:prSet/>
      <dgm:spPr/>
      <dgm:t>
        <a:bodyPr/>
        <a:lstStyle/>
        <a:p>
          <a:endParaRPr lang="ru-RU" sz="1900"/>
        </a:p>
      </dgm:t>
    </dgm:pt>
    <dgm:pt modelId="{5C17A9D6-FDC3-4C1A-9E7C-38566B98871C}">
      <dgm:prSet phldrT="[Текст]" custT="1"/>
      <dgm:spPr/>
      <dgm:t>
        <a:bodyPr/>
        <a:lstStyle/>
        <a:p>
          <a:r>
            <a:rPr lang="ru-RU" sz="1900" dirty="0">
              <a:latin typeface="Bahnschrift Light SemiCondensed" panose="020B0502040204020203" pitchFamily="34" charset="0"/>
            </a:rPr>
            <a:t>Земли населенных пунктов</a:t>
          </a:r>
          <a:endParaRPr lang="ru-RU" sz="1900" dirty="0"/>
        </a:p>
      </dgm:t>
    </dgm:pt>
    <dgm:pt modelId="{65112CAE-80F4-413A-901C-A3CC78171773}" type="parTrans" cxnId="{0900A049-D344-4F60-911B-2595F82DEB45}">
      <dgm:prSet/>
      <dgm:spPr/>
      <dgm:t>
        <a:bodyPr/>
        <a:lstStyle/>
        <a:p>
          <a:endParaRPr lang="ru-RU" sz="1900"/>
        </a:p>
      </dgm:t>
    </dgm:pt>
    <dgm:pt modelId="{7011FFBF-5444-4362-8A03-1139EB0255FC}" type="sibTrans" cxnId="{0900A049-D344-4F60-911B-2595F82DEB45}">
      <dgm:prSet/>
      <dgm:spPr/>
      <dgm:t>
        <a:bodyPr/>
        <a:lstStyle/>
        <a:p>
          <a:endParaRPr lang="ru-RU" sz="1900"/>
        </a:p>
      </dgm:t>
    </dgm:pt>
    <dgm:pt modelId="{8722D777-B85E-4477-ADAE-7E1338214731}">
      <dgm:prSet phldrT="[Текст]" custT="1"/>
      <dgm:spPr/>
      <dgm:t>
        <a:bodyPr/>
        <a:lstStyle/>
        <a:p>
          <a:r>
            <a:rPr lang="ru-RU" sz="19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Вид разрешенного использования</a:t>
          </a:r>
          <a:endParaRPr lang="ru-RU" sz="1900" dirty="0">
            <a:solidFill>
              <a:srgbClr val="00B478"/>
            </a:solidFill>
          </a:endParaRPr>
        </a:p>
      </dgm:t>
    </dgm:pt>
    <dgm:pt modelId="{B4D55D7A-F7AE-4DA6-9088-316EB70D3C6B}" type="parTrans" cxnId="{CCAF8F12-A77E-4C6F-8091-292DB852F9F7}">
      <dgm:prSet/>
      <dgm:spPr/>
      <dgm:t>
        <a:bodyPr/>
        <a:lstStyle/>
        <a:p>
          <a:endParaRPr lang="ru-RU" sz="1900"/>
        </a:p>
      </dgm:t>
    </dgm:pt>
    <dgm:pt modelId="{80C52C7C-9419-40E4-AB28-DCDA37D1AF84}" type="sibTrans" cxnId="{CCAF8F12-A77E-4C6F-8091-292DB852F9F7}">
      <dgm:prSet/>
      <dgm:spPr/>
      <dgm:t>
        <a:bodyPr/>
        <a:lstStyle/>
        <a:p>
          <a:endParaRPr lang="ru-RU" sz="1900"/>
        </a:p>
      </dgm:t>
    </dgm:pt>
    <dgm:pt modelId="{60280BA2-0386-4424-BC80-E3EFF12B7789}">
      <dgm:prSet phldrT="[Текст]" custT="1"/>
      <dgm:spPr/>
      <dgm:t>
        <a:bodyPr/>
        <a:lstStyle/>
        <a:p>
          <a:r>
            <a:rPr lang="ru-RU" sz="1900" dirty="0">
              <a:latin typeface="Bahnschrift Light SemiCondensed" panose="020B0502040204020203" pitchFamily="34" charset="0"/>
            </a:rPr>
            <a:t>Земли под промышленными объектами (земельные участки заводов)</a:t>
          </a:r>
          <a:endParaRPr lang="ru-RU" sz="1900" dirty="0"/>
        </a:p>
      </dgm:t>
    </dgm:pt>
    <dgm:pt modelId="{DBEB8FF4-91B3-4437-ADE2-E8192A824F97}" type="parTrans" cxnId="{6A4E0A6B-969D-4F3B-8AAE-D4B4F5A15464}">
      <dgm:prSet/>
      <dgm:spPr/>
      <dgm:t>
        <a:bodyPr/>
        <a:lstStyle/>
        <a:p>
          <a:endParaRPr lang="ru-RU" sz="1900"/>
        </a:p>
      </dgm:t>
    </dgm:pt>
    <dgm:pt modelId="{CFF2ECC3-7657-4CA7-AAD8-761DA1CA5798}" type="sibTrans" cxnId="{6A4E0A6B-969D-4F3B-8AAE-D4B4F5A15464}">
      <dgm:prSet/>
      <dgm:spPr/>
      <dgm:t>
        <a:bodyPr/>
        <a:lstStyle/>
        <a:p>
          <a:endParaRPr lang="ru-RU" sz="1900"/>
        </a:p>
      </dgm:t>
    </dgm:pt>
    <dgm:pt modelId="{5F0ABB42-9DC8-44DB-92EF-BB68DF8F6DE6}">
      <dgm:prSet phldrT="[Текст]" custT="1"/>
      <dgm:spPr/>
      <dgm:t>
        <a:bodyPr/>
        <a:lstStyle/>
        <a:p>
          <a:r>
            <a:rPr lang="ru-RU" sz="19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Количество зданий и площадок</a:t>
          </a:r>
        </a:p>
      </dgm:t>
    </dgm:pt>
    <dgm:pt modelId="{B64BC2CA-7082-4F2D-BFC7-B8379147BCC9}" type="parTrans" cxnId="{0EC094DB-5B52-42ED-88DB-E0C894ADA66F}">
      <dgm:prSet/>
      <dgm:spPr/>
      <dgm:t>
        <a:bodyPr/>
        <a:lstStyle/>
        <a:p>
          <a:endParaRPr lang="ru-RU" sz="1900"/>
        </a:p>
      </dgm:t>
    </dgm:pt>
    <dgm:pt modelId="{97C6074C-F5B7-40CD-B411-01204A68085D}" type="sibTrans" cxnId="{0EC094DB-5B52-42ED-88DB-E0C894ADA66F}">
      <dgm:prSet/>
      <dgm:spPr/>
      <dgm:t>
        <a:bodyPr/>
        <a:lstStyle/>
        <a:p>
          <a:endParaRPr lang="ru-RU" sz="1900"/>
        </a:p>
      </dgm:t>
    </dgm:pt>
    <dgm:pt modelId="{E719BF2C-213C-4754-93E9-82E8CB2FEC04}">
      <dgm:prSet phldrT="[Текст]" custT="1"/>
      <dgm:spPr/>
      <dgm:t>
        <a:bodyPr/>
        <a:lstStyle/>
        <a:p>
          <a:r>
            <a:rPr lang="ru-RU" sz="1900" dirty="0">
              <a:latin typeface="Bahnschrift Light SemiCondensed" panose="020B0502040204020203" pitchFamily="34" charset="0"/>
            </a:rPr>
            <a:t>24 шт.</a:t>
          </a:r>
          <a:endParaRPr lang="ru-RU" sz="1900" dirty="0"/>
        </a:p>
      </dgm:t>
    </dgm:pt>
    <dgm:pt modelId="{1994707A-FF45-4A62-B62B-9792822A220C}" type="parTrans" cxnId="{993C5058-5837-4C21-9E99-E1B27DA077CD}">
      <dgm:prSet/>
      <dgm:spPr/>
      <dgm:t>
        <a:bodyPr/>
        <a:lstStyle/>
        <a:p>
          <a:endParaRPr lang="ru-RU" sz="1900"/>
        </a:p>
      </dgm:t>
    </dgm:pt>
    <dgm:pt modelId="{2FB2F7EF-C97B-4710-9719-F45B20355E15}" type="sibTrans" cxnId="{993C5058-5837-4C21-9E99-E1B27DA077CD}">
      <dgm:prSet/>
      <dgm:spPr/>
      <dgm:t>
        <a:bodyPr/>
        <a:lstStyle/>
        <a:p>
          <a:endParaRPr lang="ru-RU" sz="1900"/>
        </a:p>
      </dgm:t>
    </dgm:pt>
    <dgm:pt modelId="{C6D8534F-C002-4BA1-81D9-6699451A12EA}">
      <dgm:prSet phldrT="[Текст]" custT="1"/>
      <dgm:spPr/>
      <dgm:t>
        <a:bodyPr/>
        <a:lstStyle/>
        <a:p>
          <a:r>
            <a:rPr lang="ru-RU" sz="19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Общая площадь помещений</a:t>
          </a:r>
          <a:endParaRPr lang="ru-RU" sz="1900" dirty="0"/>
        </a:p>
      </dgm:t>
    </dgm:pt>
    <dgm:pt modelId="{4182EE75-FC98-4F1C-9DCF-385AB9164674}" type="parTrans" cxnId="{12FBB269-24B8-471C-9DA3-F1CC597DCF1D}">
      <dgm:prSet/>
      <dgm:spPr/>
      <dgm:t>
        <a:bodyPr/>
        <a:lstStyle/>
        <a:p>
          <a:endParaRPr lang="ru-RU"/>
        </a:p>
      </dgm:t>
    </dgm:pt>
    <dgm:pt modelId="{CA71D366-013B-48DE-93CA-5935A6E9A820}" type="sibTrans" cxnId="{12FBB269-24B8-471C-9DA3-F1CC597DCF1D}">
      <dgm:prSet/>
      <dgm:spPr/>
      <dgm:t>
        <a:bodyPr/>
        <a:lstStyle/>
        <a:p>
          <a:endParaRPr lang="ru-RU"/>
        </a:p>
      </dgm:t>
    </dgm:pt>
    <dgm:pt modelId="{374C8C80-E19A-4536-B5FD-228C552054E3}">
      <dgm:prSet phldrT="[Текст]" custT="1"/>
      <dgm:spPr/>
      <dgm:t>
        <a:bodyPr/>
        <a:lstStyle/>
        <a:p>
          <a:r>
            <a:rPr lang="ru-RU" sz="1900" dirty="0">
              <a:latin typeface="Bahnschrift Light SemiCondensed" panose="020B0502040204020203" pitchFamily="34" charset="0"/>
            </a:rPr>
            <a:t>12 469 кв. м</a:t>
          </a:r>
          <a:endParaRPr lang="ru-RU" sz="1900" dirty="0"/>
        </a:p>
      </dgm:t>
    </dgm:pt>
    <dgm:pt modelId="{1A8B52E8-F5B9-47B9-BF13-AAC060CA7ECB}" type="parTrans" cxnId="{C620627A-EB61-45C4-9C81-CA5F00283DDD}">
      <dgm:prSet/>
      <dgm:spPr/>
      <dgm:t>
        <a:bodyPr/>
        <a:lstStyle/>
        <a:p>
          <a:endParaRPr lang="ru-RU"/>
        </a:p>
      </dgm:t>
    </dgm:pt>
    <dgm:pt modelId="{7DEC2493-2799-4112-9B2E-24330498EAB1}" type="sibTrans" cxnId="{C620627A-EB61-45C4-9C81-CA5F00283DDD}">
      <dgm:prSet/>
      <dgm:spPr/>
      <dgm:t>
        <a:bodyPr/>
        <a:lstStyle/>
        <a:p>
          <a:endParaRPr lang="ru-RU"/>
        </a:p>
      </dgm:t>
    </dgm:pt>
    <dgm:pt modelId="{51E3960D-16CA-4A9A-B1ED-66B32068EF2A}" type="pres">
      <dgm:prSet presAssocID="{299D7788-FE8B-4294-8BC9-3638871EC807}" presName="Name0" presStyleCnt="0">
        <dgm:presLayoutVars>
          <dgm:dir/>
          <dgm:animLvl val="lvl"/>
          <dgm:resizeHandles val="exact"/>
        </dgm:presLayoutVars>
      </dgm:prSet>
      <dgm:spPr/>
    </dgm:pt>
    <dgm:pt modelId="{79820AD8-18FC-44B7-BF2C-79E601CA9414}" type="pres">
      <dgm:prSet presAssocID="{6CF60DEF-BD81-45DA-B3A2-18A10D91D343}" presName="composite" presStyleCnt="0"/>
      <dgm:spPr/>
    </dgm:pt>
    <dgm:pt modelId="{E681731C-8E8B-4570-A6A0-AAB73E954086}" type="pres">
      <dgm:prSet presAssocID="{6CF60DEF-BD81-45DA-B3A2-18A10D91D34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1073F668-9692-4E20-86D3-A48F5172E6E0}" type="pres">
      <dgm:prSet presAssocID="{6CF60DEF-BD81-45DA-B3A2-18A10D91D343}" presName="desTx" presStyleLbl="alignAccFollowNode1" presStyleIdx="0" presStyleCnt="4">
        <dgm:presLayoutVars>
          <dgm:bulletEnabled val="1"/>
        </dgm:presLayoutVars>
      </dgm:prSet>
      <dgm:spPr/>
    </dgm:pt>
    <dgm:pt modelId="{DAF83C81-0BD1-4B80-B731-CDA6566EE2D1}" type="pres">
      <dgm:prSet presAssocID="{E72FEE40-5D2D-4D43-BDB7-A40DB370B349}" presName="space" presStyleCnt="0"/>
      <dgm:spPr/>
    </dgm:pt>
    <dgm:pt modelId="{EDB9AA21-9385-4722-966A-83BF67D19C70}" type="pres">
      <dgm:prSet presAssocID="{8722D777-B85E-4477-ADAE-7E1338214731}" presName="composite" presStyleCnt="0"/>
      <dgm:spPr/>
    </dgm:pt>
    <dgm:pt modelId="{D7E6FD17-CDB3-40BF-88FE-1A1572F65266}" type="pres">
      <dgm:prSet presAssocID="{8722D777-B85E-4477-ADAE-7E133821473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F55868A4-6443-414A-B7F9-2ECCA441235F}" type="pres">
      <dgm:prSet presAssocID="{8722D777-B85E-4477-ADAE-7E1338214731}" presName="desTx" presStyleLbl="alignAccFollowNode1" presStyleIdx="1" presStyleCnt="4">
        <dgm:presLayoutVars>
          <dgm:bulletEnabled val="1"/>
        </dgm:presLayoutVars>
      </dgm:prSet>
      <dgm:spPr/>
    </dgm:pt>
    <dgm:pt modelId="{2BB27CBF-AF3D-44C1-9081-06D0781265D2}" type="pres">
      <dgm:prSet presAssocID="{80C52C7C-9419-40E4-AB28-DCDA37D1AF84}" presName="space" presStyleCnt="0"/>
      <dgm:spPr/>
    </dgm:pt>
    <dgm:pt modelId="{151A1110-19BF-4B7B-84A6-AD1C1385049A}" type="pres">
      <dgm:prSet presAssocID="{5F0ABB42-9DC8-44DB-92EF-BB68DF8F6DE6}" presName="composite" presStyleCnt="0"/>
      <dgm:spPr/>
    </dgm:pt>
    <dgm:pt modelId="{1F652452-1F0F-480A-97E1-87063712807C}" type="pres">
      <dgm:prSet presAssocID="{5F0ABB42-9DC8-44DB-92EF-BB68DF8F6DE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A783C96-5CB8-4808-8FB9-C2B9FDCA1990}" type="pres">
      <dgm:prSet presAssocID="{5F0ABB42-9DC8-44DB-92EF-BB68DF8F6DE6}" presName="desTx" presStyleLbl="alignAccFollowNode1" presStyleIdx="2" presStyleCnt="4">
        <dgm:presLayoutVars>
          <dgm:bulletEnabled val="1"/>
        </dgm:presLayoutVars>
      </dgm:prSet>
      <dgm:spPr/>
    </dgm:pt>
    <dgm:pt modelId="{5680C03E-6320-4045-BEBD-0FC1BBBA3EC8}" type="pres">
      <dgm:prSet presAssocID="{97C6074C-F5B7-40CD-B411-01204A68085D}" presName="space" presStyleCnt="0"/>
      <dgm:spPr/>
    </dgm:pt>
    <dgm:pt modelId="{0CCCF0D4-A668-4FC5-AD7F-6E668EEF8960}" type="pres">
      <dgm:prSet presAssocID="{C6D8534F-C002-4BA1-81D9-6699451A12EA}" presName="composite" presStyleCnt="0"/>
      <dgm:spPr/>
    </dgm:pt>
    <dgm:pt modelId="{A4A28859-3D37-46E6-83F4-D1F28DA7703E}" type="pres">
      <dgm:prSet presAssocID="{C6D8534F-C002-4BA1-81D9-6699451A12EA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C6F9080A-EE5A-4659-825A-D1CAD63FAEDE}" type="pres">
      <dgm:prSet presAssocID="{C6D8534F-C002-4BA1-81D9-6699451A12EA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CCAF8F12-A77E-4C6F-8091-292DB852F9F7}" srcId="{299D7788-FE8B-4294-8BC9-3638871EC807}" destId="{8722D777-B85E-4477-ADAE-7E1338214731}" srcOrd="1" destOrd="0" parTransId="{B4D55D7A-F7AE-4DA6-9088-316EB70D3C6B}" sibTransId="{80C52C7C-9419-40E4-AB28-DCDA37D1AF84}"/>
    <dgm:cxn modelId="{E72C6C20-FA10-499B-B8CF-4BB2876C612D}" type="presOf" srcId="{299D7788-FE8B-4294-8BC9-3638871EC807}" destId="{51E3960D-16CA-4A9A-B1ED-66B32068EF2A}" srcOrd="0" destOrd="0" presId="urn:microsoft.com/office/officeart/2005/8/layout/hList1"/>
    <dgm:cxn modelId="{5F7F0A21-2F78-42FD-9F1B-326C176A467E}" type="presOf" srcId="{5F0ABB42-9DC8-44DB-92EF-BB68DF8F6DE6}" destId="{1F652452-1F0F-480A-97E1-87063712807C}" srcOrd="0" destOrd="0" presId="urn:microsoft.com/office/officeart/2005/8/layout/hList1"/>
    <dgm:cxn modelId="{9B21AA3F-85B5-48A3-847A-177B0A7CBC56}" type="presOf" srcId="{5C17A9D6-FDC3-4C1A-9E7C-38566B98871C}" destId="{1073F668-9692-4E20-86D3-A48F5172E6E0}" srcOrd="0" destOrd="0" presId="urn:microsoft.com/office/officeart/2005/8/layout/hList1"/>
    <dgm:cxn modelId="{6C171368-D46C-4F8C-8819-CE5604A20948}" srcId="{299D7788-FE8B-4294-8BC9-3638871EC807}" destId="{6CF60DEF-BD81-45DA-B3A2-18A10D91D343}" srcOrd="0" destOrd="0" parTransId="{07B6A6E0-8165-4A56-8132-8547CEC9834B}" sibTransId="{E72FEE40-5D2D-4D43-BDB7-A40DB370B349}"/>
    <dgm:cxn modelId="{0900A049-D344-4F60-911B-2595F82DEB45}" srcId="{6CF60DEF-BD81-45DA-B3A2-18A10D91D343}" destId="{5C17A9D6-FDC3-4C1A-9E7C-38566B98871C}" srcOrd="0" destOrd="0" parTransId="{65112CAE-80F4-413A-901C-A3CC78171773}" sibTransId="{7011FFBF-5444-4362-8A03-1139EB0255FC}"/>
    <dgm:cxn modelId="{12FBB269-24B8-471C-9DA3-F1CC597DCF1D}" srcId="{299D7788-FE8B-4294-8BC9-3638871EC807}" destId="{C6D8534F-C002-4BA1-81D9-6699451A12EA}" srcOrd="3" destOrd="0" parTransId="{4182EE75-FC98-4F1C-9DCF-385AB9164674}" sibTransId="{CA71D366-013B-48DE-93CA-5935A6E9A820}"/>
    <dgm:cxn modelId="{6A4E0A6B-969D-4F3B-8AAE-D4B4F5A15464}" srcId="{8722D777-B85E-4477-ADAE-7E1338214731}" destId="{60280BA2-0386-4424-BC80-E3EFF12B7789}" srcOrd="0" destOrd="0" parTransId="{DBEB8FF4-91B3-4437-ADE2-E8192A824F97}" sibTransId="{CFF2ECC3-7657-4CA7-AAD8-761DA1CA5798}"/>
    <dgm:cxn modelId="{F2872B4B-D0F8-44B3-9DD0-8F67CEC67197}" type="presOf" srcId="{60280BA2-0386-4424-BC80-E3EFF12B7789}" destId="{F55868A4-6443-414A-B7F9-2ECCA441235F}" srcOrd="0" destOrd="0" presId="urn:microsoft.com/office/officeart/2005/8/layout/hList1"/>
    <dgm:cxn modelId="{993C5058-5837-4C21-9E99-E1B27DA077CD}" srcId="{5F0ABB42-9DC8-44DB-92EF-BB68DF8F6DE6}" destId="{E719BF2C-213C-4754-93E9-82E8CB2FEC04}" srcOrd="0" destOrd="0" parTransId="{1994707A-FF45-4A62-B62B-9792822A220C}" sibTransId="{2FB2F7EF-C97B-4710-9719-F45B20355E15}"/>
    <dgm:cxn modelId="{C620627A-EB61-45C4-9C81-CA5F00283DDD}" srcId="{C6D8534F-C002-4BA1-81D9-6699451A12EA}" destId="{374C8C80-E19A-4536-B5FD-228C552054E3}" srcOrd="0" destOrd="0" parTransId="{1A8B52E8-F5B9-47B9-BF13-AAC060CA7ECB}" sibTransId="{7DEC2493-2799-4112-9B2E-24330498EAB1}"/>
    <dgm:cxn modelId="{AB340396-B042-4AE5-AD11-2AEBB479EDA7}" type="presOf" srcId="{8722D777-B85E-4477-ADAE-7E1338214731}" destId="{D7E6FD17-CDB3-40BF-88FE-1A1572F65266}" srcOrd="0" destOrd="0" presId="urn:microsoft.com/office/officeart/2005/8/layout/hList1"/>
    <dgm:cxn modelId="{EC4835BB-AD13-4299-957A-9849116F355F}" type="presOf" srcId="{E719BF2C-213C-4754-93E9-82E8CB2FEC04}" destId="{EA783C96-5CB8-4808-8FB9-C2B9FDCA1990}" srcOrd="0" destOrd="0" presId="urn:microsoft.com/office/officeart/2005/8/layout/hList1"/>
    <dgm:cxn modelId="{1F886BBD-D1E0-4C1B-8F0E-85A027162274}" type="presOf" srcId="{C6D8534F-C002-4BA1-81D9-6699451A12EA}" destId="{A4A28859-3D37-46E6-83F4-D1F28DA7703E}" srcOrd="0" destOrd="0" presId="urn:microsoft.com/office/officeart/2005/8/layout/hList1"/>
    <dgm:cxn modelId="{B328E4D3-3F3C-4560-999D-1FFF4E51EC01}" type="presOf" srcId="{6CF60DEF-BD81-45DA-B3A2-18A10D91D343}" destId="{E681731C-8E8B-4570-A6A0-AAB73E954086}" srcOrd="0" destOrd="0" presId="urn:microsoft.com/office/officeart/2005/8/layout/hList1"/>
    <dgm:cxn modelId="{19C85FDA-2ADD-4691-BC94-91EE2D0F27FD}" type="presOf" srcId="{374C8C80-E19A-4536-B5FD-228C552054E3}" destId="{C6F9080A-EE5A-4659-825A-D1CAD63FAEDE}" srcOrd="0" destOrd="0" presId="urn:microsoft.com/office/officeart/2005/8/layout/hList1"/>
    <dgm:cxn modelId="{0EC094DB-5B52-42ED-88DB-E0C894ADA66F}" srcId="{299D7788-FE8B-4294-8BC9-3638871EC807}" destId="{5F0ABB42-9DC8-44DB-92EF-BB68DF8F6DE6}" srcOrd="2" destOrd="0" parTransId="{B64BC2CA-7082-4F2D-BFC7-B8379147BCC9}" sibTransId="{97C6074C-F5B7-40CD-B411-01204A68085D}"/>
    <dgm:cxn modelId="{4FE78CFE-9FFD-44A2-8041-CC93CAABDAE2}" type="presParOf" srcId="{51E3960D-16CA-4A9A-B1ED-66B32068EF2A}" destId="{79820AD8-18FC-44B7-BF2C-79E601CA9414}" srcOrd="0" destOrd="0" presId="urn:microsoft.com/office/officeart/2005/8/layout/hList1"/>
    <dgm:cxn modelId="{503EC541-B6E9-446E-9C09-AA93527652E4}" type="presParOf" srcId="{79820AD8-18FC-44B7-BF2C-79E601CA9414}" destId="{E681731C-8E8B-4570-A6A0-AAB73E954086}" srcOrd="0" destOrd="0" presId="urn:microsoft.com/office/officeart/2005/8/layout/hList1"/>
    <dgm:cxn modelId="{A9001E4E-AE38-45BE-B71D-731F6EE06858}" type="presParOf" srcId="{79820AD8-18FC-44B7-BF2C-79E601CA9414}" destId="{1073F668-9692-4E20-86D3-A48F5172E6E0}" srcOrd="1" destOrd="0" presId="urn:microsoft.com/office/officeart/2005/8/layout/hList1"/>
    <dgm:cxn modelId="{A2FF0869-1A16-4356-80BE-CF6ADE4439DA}" type="presParOf" srcId="{51E3960D-16CA-4A9A-B1ED-66B32068EF2A}" destId="{DAF83C81-0BD1-4B80-B731-CDA6566EE2D1}" srcOrd="1" destOrd="0" presId="urn:microsoft.com/office/officeart/2005/8/layout/hList1"/>
    <dgm:cxn modelId="{63F0447B-8309-4797-9580-100D6EEC0C77}" type="presParOf" srcId="{51E3960D-16CA-4A9A-B1ED-66B32068EF2A}" destId="{EDB9AA21-9385-4722-966A-83BF67D19C70}" srcOrd="2" destOrd="0" presId="urn:microsoft.com/office/officeart/2005/8/layout/hList1"/>
    <dgm:cxn modelId="{FEFB5483-54D0-41EB-996B-C98DA6356A50}" type="presParOf" srcId="{EDB9AA21-9385-4722-966A-83BF67D19C70}" destId="{D7E6FD17-CDB3-40BF-88FE-1A1572F65266}" srcOrd="0" destOrd="0" presId="urn:microsoft.com/office/officeart/2005/8/layout/hList1"/>
    <dgm:cxn modelId="{F1965375-1E3C-4534-A3F8-035EB45F7E18}" type="presParOf" srcId="{EDB9AA21-9385-4722-966A-83BF67D19C70}" destId="{F55868A4-6443-414A-B7F9-2ECCA441235F}" srcOrd="1" destOrd="0" presId="urn:microsoft.com/office/officeart/2005/8/layout/hList1"/>
    <dgm:cxn modelId="{B3BF3599-F6E3-471C-B502-E4001AD9072E}" type="presParOf" srcId="{51E3960D-16CA-4A9A-B1ED-66B32068EF2A}" destId="{2BB27CBF-AF3D-44C1-9081-06D0781265D2}" srcOrd="3" destOrd="0" presId="urn:microsoft.com/office/officeart/2005/8/layout/hList1"/>
    <dgm:cxn modelId="{78D0AEF8-0EC2-49BE-8FE4-53BD0B3AABCB}" type="presParOf" srcId="{51E3960D-16CA-4A9A-B1ED-66B32068EF2A}" destId="{151A1110-19BF-4B7B-84A6-AD1C1385049A}" srcOrd="4" destOrd="0" presId="urn:microsoft.com/office/officeart/2005/8/layout/hList1"/>
    <dgm:cxn modelId="{CC1B1028-82BE-4DFC-B210-F38A18040F7F}" type="presParOf" srcId="{151A1110-19BF-4B7B-84A6-AD1C1385049A}" destId="{1F652452-1F0F-480A-97E1-87063712807C}" srcOrd="0" destOrd="0" presId="urn:microsoft.com/office/officeart/2005/8/layout/hList1"/>
    <dgm:cxn modelId="{7BFDF981-308A-49CA-9746-15E96EC26A3D}" type="presParOf" srcId="{151A1110-19BF-4B7B-84A6-AD1C1385049A}" destId="{EA783C96-5CB8-4808-8FB9-C2B9FDCA1990}" srcOrd="1" destOrd="0" presId="urn:microsoft.com/office/officeart/2005/8/layout/hList1"/>
    <dgm:cxn modelId="{B59E1874-F028-4F23-8E5A-71900A7752F2}" type="presParOf" srcId="{51E3960D-16CA-4A9A-B1ED-66B32068EF2A}" destId="{5680C03E-6320-4045-BEBD-0FC1BBBA3EC8}" srcOrd="5" destOrd="0" presId="urn:microsoft.com/office/officeart/2005/8/layout/hList1"/>
    <dgm:cxn modelId="{D2363591-63B4-4F7A-9850-09D21EDC59A7}" type="presParOf" srcId="{51E3960D-16CA-4A9A-B1ED-66B32068EF2A}" destId="{0CCCF0D4-A668-4FC5-AD7F-6E668EEF8960}" srcOrd="6" destOrd="0" presId="urn:microsoft.com/office/officeart/2005/8/layout/hList1"/>
    <dgm:cxn modelId="{68FF90AE-8E09-4662-9274-C283C1417C89}" type="presParOf" srcId="{0CCCF0D4-A668-4FC5-AD7F-6E668EEF8960}" destId="{A4A28859-3D37-46E6-83F4-D1F28DA7703E}" srcOrd="0" destOrd="0" presId="urn:microsoft.com/office/officeart/2005/8/layout/hList1"/>
    <dgm:cxn modelId="{310A798F-BFEC-4F9A-9CF3-4B6A4CD314FE}" type="presParOf" srcId="{0CCCF0D4-A668-4FC5-AD7F-6E668EEF8960}" destId="{C6F9080A-EE5A-4659-825A-D1CAD63FAED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81731C-8E8B-4570-A6A0-AAB73E954086}">
      <dsp:nvSpPr>
        <dsp:cNvPr id="0" name=""/>
        <dsp:cNvSpPr/>
      </dsp:nvSpPr>
      <dsp:spPr>
        <a:xfrm>
          <a:off x="3718" y="18021"/>
          <a:ext cx="2236027" cy="894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Адрес (местоположение)</a:t>
          </a:r>
          <a:endParaRPr lang="ru-RU" sz="1900" kern="1200" dirty="0">
            <a:solidFill>
              <a:srgbClr val="00B478"/>
            </a:solidFill>
          </a:endParaRPr>
        </a:p>
      </dsp:txBody>
      <dsp:txXfrm>
        <a:off x="3718" y="18021"/>
        <a:ext cx="2236027" cy="894411"/>
      </dsp:txXfrm>
    </dsp:sp>
    <dsp:sp modelId="{1073F668-9692-4E20-86D3-A48F5172E6E0}">
      <dsp:nvSpPr>
        <dsp:cNvPr id="0" name=""/>
        <dsp:cNvSpPr/>
      </dsp:nvSpPr>
      <dsp:spPr>
        <a:xfrm>
          <a:off x="3718" y="912432"/>
          <a:ext cx="2236027" cy="16689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latin typeface="Bahnschrift Light SemiCondensed" panose="020B0502040204020203" pitchFamily="34" charset="0"/>
            </a:rPr>
            <a:t>Калужская область, </a:t>
          </a:r>
          <a:br>
            <a:rPr lang="ru-RU" sz="1900" kern="1200" dirty="0">
              <a:latin typeface="Bahnschrift Light SemiCondensed" panose="020B0502040204020203" pitchFamily="34" charset="0"/>
            </a:rPr>
          </a:br>
          <a:r>
            <a:rPr lang="ru-RU" sz="1900" kern="1200" dirty="0">
              <a:latin typeface="Bahnschrift Light SemiCondensed" panose="020B0502040204020203" pitchFamily="34" charset="0"/>
            </a:rPr>
            <a:t>г. Людиново, </a:t>
          </a:r>
          <a:br>
            <a:rPr lang="ru-RU" sz="1900" kern="1200" dirty="0">
              <a:latin typeface="Bahnschrift Light SemiCondensed" panose="020B0502040204020203" pitchFamily="34" charset="0"/>
            </a:rPr>
          </a:br>
          <a:r>
            <a:rPr lang="ru-RU" sz="1900" kern="1200" dirty="0">
              <a:latin typeface="Bahnschrift Light SemiCondensed" panose="020B0502040204020203" pitchFamily="34" charset="0"/>
            </a:rPr>
            <a:t>ул. Осипенко, 75</a:t>
          </a:r>
          <a:endParaRPr lang="ru-RU" sz="1900" kern="1200" dirty="0"/>
        </a:p>
      </dsp:txBody>
      <dsp:txXfrm>
        <a:off x="3718" y="912432"/>
        <a:ext cx="2236027" cy="1668960"/>
      </dsp:txXfrm>
    </dsp:sp>
    <dsp:sp modelId="{D7E6FD17-CDB3-40BF-88FE-1A1572F65266}">
      <dsp:nvSpPr>
        <dsp:cNvPr id="0" name=""/>
        <dsp:cNvSpPr/>
      </dsp:nvSpPr>
      <dsp:spPr>
        <a:xfrm>
          <a:off x="2552790" y="18021"/>
          <a:ext cx="2236027" cy="894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Основные характеристики</a:t>
          </a:r>
          <a:endParaRPr lang="ru-RU" sz="1900" kern="1200" dirty="0">
            <a:solidFill>
              <a:srgbClr val="00B478"/>
            </a:solidFill>
          </a:endParaRPr>
        </a:p>
      </dsp:txBody>
      <dsp:txXfrm>
        <a:off x="2552790" y="18021"/>
        <a:ext cx="2236027" cy="894411"/>
      </dsp:txXfrm>
    </dsp:sp>
    <dsp:sp modelId="{F55868A4-6443-414A-B7F9-2ECCA441235F}">
      <dsp:nvSpPr>
        <dsp:cNvPr id="0" name=""/>
        <dsp:cNvSpPr/>
      </dsp:nvSpPr>
      <dsp:spPr>
        <a:xfrm>
          <a:off x="2552790" y="912432"/>
          <a:ext cx="2236027" cy="16689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latin typeface="Bahnschrift Light SemiCondensed" panose="020B0502040204020203" pitchFamily="34" charset="0"/>
            </a:rPr>
            <a:t>Общая площадь 3 участков – </a:t>
          </a:r>
          <a:br>
            <a:rPr lang="ru-RU" sz="1900" kern="1200" dirty="0">
              <a:latin typeface="Bahnschrift Light SemiCondensed" panose="020B0502040204020203" pitchFamily="34" charset="0"/>
            </a:rPr>
          </a:br>
          <a:r>
            <a:rPr lang="ru-RU" sz="1900" kern="1200" dirty="0">
              <a:latin typeface="Bahnschrift Light SemiCondensed" panose="020B0502040204020203" pitchFamily="34" charset="0"/>
            </a:rPr>
            <a:t>59 383 кв. м</a:t>
          </a:r>
          <a:endParaRPr lang="ru-RU" sz="1900" kern="1200" dirty="0"/>
        </a:p>
      </dsp:txBody>
      <dsp:txXfrm>
        <a:off x="2552790" y="912432"/>
        <a:ext cx="2236027" cy="1668960"/>
      </dsp:txXfrm>
    </dsp:sp>
    <dsp:sp modelId="{1F652452-1F0F-480A-97E1-87063712807C}">
      <dsp:nvSpPr>
        <dsp:cNvPr id="0" name=""/>
        <dsp:cNvSpPr/>
      </dsp:nvSpPr>
      <dsp:spPr>
        <a:xfrm>
          <a:off x="5101862" y="18021"/>
          <a:ext cx="2236027" cy="894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B478"/>
              </a:solidFill>
              <a:latin typeface="Bahnschrift Light SemiCondensed" panose="020B0502040204020203" pitchFamily="34" charset="0"/>
              <a:ea typeface="+mn-ea"/>
              <a:cs typeface="+mn-cs"/>
            </a:rPr>
            <a:t>Количество участков</a:t>
          </a:r>
        </a:p>
      </dsp:txBody>
      <dsp:txXfrm>
        <a:off x="5101862" y="18021"/>
        <a:ext cx="2236027" cy="894411"/>
      </dsp:txXfrm>
    </dsp:sp>
    <dsp:sp modelId="{EA783C96-5CB8-4808-8FB9-C2B9FDCA1990}">
      <dsp:nvSpPr>
        <dsp:cNvPr id="0" name=""/>
        <dsp:cNvSpPr/>
      </dsp:nvSpPr>
      <dsp:spPr>
        <a:xfrm>
          <a:off x="5101862" y="912432"/>
          <a:ext cx="2236027" cy="16689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latin typeface="Bahnschrift Light SemiCondensed" panose="020B0502040204020203" pitchFamily="34" charset="0"/>
            </a:rPr>
            <a:t>3 шт.</a:t>
          </a:r>
          <a:endParaRPr lang="ru-RU" sz="1900" kern="1200" dirty="0"/>
        </a:p>
      </dsp:txBody>
      <dsp:txXfrm>
        <a:off x="5101862" y="912432"/>
        <a:ext cx="2236027" cy="1668960"/>
      </dsp:txXfrm>
    </dsp:sp>
    <dsp:sp modelId="{A4A28859-3D37-46E6-83F4-D1F28DA7703E}">
      <dsp:nvSpPr>
        <dsp:cNvPr id="0" name=""/>
        <dsp:cNvSpPr/>
      </dsp:nvSpPr>
      <dsp:spPr>
        <a:xfrm>
          <a:off x="7650934" y="18021"/>
          <a:ext cx="2236027" cy="894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Кадастровые номера</a:t>
          </a:r>
          <a:endParaRPr lang="ru-RU" sz="1900" kern="1200" dirty="0"/>
        </a:p>
      </dsp:txBody>
      <dsp:txXfrm>
        <a:off x="7650934" y="18021"/>
        <a:ext cx="2236027" cy="894411"/>
      </dsp:txXfrm>
    </dsp:sp>
    <dsp:sp modelId="{C6F9080A-EE5A-4659-825A-D1CAD63FAEDE}">
      <dsp:nvSpPr>
        <dsp:cNvPr id="0" name=""/>
        <dsp:cNvSpPr/>
      </dsp:nvSpPr>
      <dsp:spPr>
        <a:xfrm>
          <a:off x="7650934" y="912432"/>
          <a:ext cx="2236027" cy="16689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40:28:020108:341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40:28:020108:342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40:28:020108:12</a:t>
          </a:r>
        </a:p>
      </dsp:txBody>
      <dsp:txXfrm>
        <a:off x="7650934" y="912432"/>
        <a:ext cx="2236027" cy="16689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81731C-8E8B-4570-A6A0-AAB73E954086}">
      <dsp:nvSpPr>
        <dsp:cNvPr id="0" name=""/>
        <dsp:cNvSpPr/>
      </dsp:nvSpPr>
      <dsp:spPr>
        <a:xfrm>
          <a:off x="3718" y="18021"/>
          <a:ext cx="2236027" cy="894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Категория земель</a:t>
          </a:r>
          <a:endParaRPr lang="ru-RU" sz="1900" kern="1200" dirty="0">
            <a:solidFill>
              <a:srgbClr val="00B478"/>
            </a:solidFill>
          </a:endParaRPr>
        </a:p>
      </dsp:txBody>
      <dsp:txXfrm>
        <a:off x="3718" y="18021"/>
        <a:ext cx="2236027" cy="894411"/>
      </dsp:txXfrm>
    </dsp:sp>
    <dsp:sp modelId="{1073F668-9692-4E20-86D3-A48F5172E6E0}">
      <dsp:nvSpPr>
        <dsp:cNvPr id="0" name=""/>
        <dsp:cNvSpPr/>
      </dsp:nvSpPr>
      <dsp:spPr>
        <a:xfrm>
          <a:off x="3718" y="912432"/>
          <a:ext cx="2236027" cy="16689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latin typeface="Bahnschrift Light SemiCondensed" panose="020B0502040204020203" pitchFamily="34" charset="0"/>
            </a:rPr>
            <a:t>Земли населенных пунктов</a:t>
          </a:r>
          <a:endParaRPr lang="ru-RU" sz="1900" kern="1200" dirty="0"/>
        </a:p>
      </dsp:txBody>
      <dsp:txXfrm>
        <a:off x="3718" y="912432"/>
        <a:ext cx="2236027" cy="1668960"/>
      </dsp:txXfrm>
    </dsp:sp>
    <dsp:sp modelId="{D7E6FD17-CDB3-40BF-88FE-1A1572F65266}">
      <dsp:nvSpPr>
        <dsp:cNvPr id="0" name=""/>
        <dsp:cNvSpPr/>
      </dsp:nvSpPr>
      <dsp:spPr>
        <a:xfrm>
          <a:off x="2552790" y="18021"/>
          <a:ext cx="2236027" cy="894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Вид разрешенного использования</a:t>
          </a:r>
          <a:endParaRPr lang="ru-RU" sz="1900" kern="1200" dirty="0">
            <a:solidFill>
              <a:srgbClr val="00B478"/>
            </a:solidFill>
          </a:endParaRPr>
        </a:p>
      </dsp:txBody>
      <dsp:txXfrm>
        <a:off x="2552790" y="18021"/>
        <a:ext cx="2236027" cy="894411"/>
      </dsp:txXfrm>
    </dsp:sp>
    <dsp:sp modelId="{F55868A4-6443-414A-B7F9-2ECCA441235F}">
      <dsp:nvSpPr>
        <dsp:cNvPr id="0" name=""/>
        <dsp:cNvSpPr/>
      </dsp:nvSpPr>
      <dsp:spPr>
        <a:xfrm>
          <a:off x="2552790" y="912432"/>
          <a:ext cx="2236027" cy="16689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latin typeface="Bahnschrift Light SemiCondensed" panose="020B0502040204020203" pitchFamily="34" charset="0"/>
            </a:rPr>
            <a:t>Земли под промышленными объектами (земельные участки заводов)</a:t>
          </a:r>
          <a:endParaRPr lang="ru-RU" sz="1900" kern="1200" dirty="0"/>
        </a:p>
      </dsp:txBody>
      <dsp:txXfrm>
        <a:off x="2552790" y="912432"/>
        <a:ext cx="2236027" cy="1668960"/>
      </dsp:txXfrm>
    </dsp:sp>
    <dsp:sp modelId="{1F652452-1F0F-480A-97E1-87063712807C}">
      <dsp:nvSpPr>
        <dsp:cNvPr id="0" name=""/>
        <dsp:cNvSpPr/>
      </dsp:nvSpPr>
      <dsp:spPr>
        <a:xfrm>
          <a:off x="5101862" y="18021"/>
          <a:ext cx="2236027" cy="894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Количество зданий и площадок</a:t>
          </a:r>
        </a:p>
      </dsp:txBody>
      <dsp:txXfrm>
        <a:off x="5101862" y="18021"/>
        <a:ext cx="2236027" cy="894411"/>
      </dsp:txXfrm>
    </dsp:sp>
    <dsp:sp modelId="{EA783C96-5CB8-4808-8FB9-C2B9FDCA1990}">
      <dsp:nvSpPr>
        <dsp:cNvPr id="0" name=""/>
        <dsp:cNvSpPr/>
      </dsp:nvSpPr>
      <dsp:spPr>
        <a:xfrm>
          <a:off x="5101862" y="912432"/>
          <a:ext cx="2236027" cy="16689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latin typeface="Bahnschrift Light SemiCondensed" panose="020B0502040204020203" pitchFamily="34" charset="0"/>
            </a:rPr>
            <a:t>24 шт.</a:t>
          </a:r>
          <a:endParaRPr lang="ru-RU" sz="1900" kern="1200" dirty="0"/>
        </a:p>
      </dsp:txBody>
      <dsp:txXfrm>
        <a:off x="5101862" y="912432"/>
        <a:ext cx="2236027" cy="1668960"/>
      </dsp:txXfrm>
    </dsp:sp>
    <dsp:sp modelId="{A4A28859-3D37-46E6-83F4-D1F28DA7703E}">
      <dsp:nvSpPr>
        <dsp:cNvPr id="0" name=""/>
        <dsp:cNvSpPr/>
      </dsp:nvSpPr>
      <dsp:spPr>
        <a:xfrm>
          <a:off x="7650934" y="18021"/>
          <a:ext cx="2236027" cy="894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B478"/>
              </a:solidFill>
              <a:latin typeface="Bahnschrift Light SemiCondensed" panose="020B0502040204020203" pitchFamily="34" charset="0"/>
            </a:rPr>
            <a:t>Общая площадь помещений</a:t>
          </a:r>
          <a:endParaRPr lang="ru-RU" sz="1900" kern="1200" dirty="0"/>
        </a:p>
      </dsp:txBody>
      <dsp:txXfrm>
        <a:off x="7650934" y="18021"/>
        <a:ext cx="2236027" cy="894411"/>
      </dsp:txXfrm>
    </dsp:sp>
    <dsp:sp modelId="{C6F9080A-EE5A-4659-825A-D1CAD63FAEDE}">
      <dsp:nvSpPr>
        <dsp:cNvPr id="0" name=""/>
        <dsp:cNvSpPr/>
      </dsp:nvSpPr>
      <dsp:spPr>
        <a:xfrm>
          <a:off x="7650934" y="912432"/>
          <a:ext cx="2236027" cy="166896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latin typeface="Bahnschrift Light SemiCondensed" panose="020B0502040204020203" pitchFamily="34" charset="0"/>
            </a:rPr>
            <a:t>12 469 кв. м</a:t>
          </a:r>
          <a:endParaRPr lang="ru-RU" sz="1900" kern="1200" dirty="0"/>
        </a:p>
      </dsp:txBody>
      <dsp:txXfrm>
        <a:off x="7650934" y="912432"/>
        <a:ext cx="2236027" cy="1668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FB5A9D-2C58-4545-AE6F-49F3E9FB6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A0EBB8-FEF6-4C5B-AD74-4229A06FF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1BDA03-E54C-4396-B578-3EAD7FD78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6FD8EF-D9CE-4345-8A55-0898F1F0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D6E1C5-A82D-4FC4-966E-A433D7375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131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5B04B7-F523-43A9-8C72-6E2BC7EC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F1C992-64B7-4148-926C-148D9457F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31A2A6-9AA0-4DF9-92A7-068C2A014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C34AD8-9939-4ED1-9C33-2710E54AB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F426D9-7A6C-4708-AA7A-17F813EF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185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5A8907-90BB-4883-9C7E-4EC29B0A0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BA7EED-C5BE-4830-8E00-6BAD6CEF1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208519-F23D-4920-AD2F-BAC43D90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32FC1B-4F6B-436C-8BF3-34EB76E82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902FB3-1136-440C-B4EB-4575DD3E3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68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3F4A45-473E-40BC-8071-9A9ED6CE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C9CC49-FE01-4126-BFCD-CD298394A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E7B717-5FBD-4B56-A508-3CB567455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C78F11-6346-40BF-AEAF-D43BF980D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8F78A2-905F-4077-922A-57CA0F7B2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0F4531-F25A-4502-9012-930F338D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272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1E6F30-D452-40CD-8F8A-FFCBC6165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311F6A-E2E7-4ED4-96CE-585236F00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307358-0245-4AA5-9C71-A99E88B8D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1BE2371-A303-4783-BCDC-A90EBA482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7BD134C-A60F-468E-85B4-C26B55312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ED45795-38D6-4E9C-A971-B39BD9C54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F026381-8699-4781-A377-FB8A4615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E128728-F9AB-47C0-928A-D71E0C46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214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C3D3E4-F6BC-43B7-AE93-24070624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89EF1C-1C77-4E88-9010-58783AAE1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5D961F5-4FAE-49A5-9F9B-D9025A12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7E2FCF-7AC0-4797-AEEA-0C75AE127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820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09BFB3-DD2D-4685-9737-3789917B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E487F7-011B-42B7-BCAF-73F9C066A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87D85E-3171-4E41-A4E5-897D2135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328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40EBE-F1A2-4B01-A84A-94A40E85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F9A5B0-548A-4489-972C-AAAC308B5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1DB329-5450-4811-BCDF-ACA9D88A06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B5DB69-0438-438B-856E-D2857A322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38C428-3FB5-4771-AEB5-41EA10DA7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4B76BD-C98E-435B-BABD-05B84610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64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93089D-568D-4BE5-830E-37140B47A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7F4A15F-0F6A-44D8-8D5D-0B8506F89C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87BF44-02E0-4554-82E5-225724AB8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8586DB-CB70-446C-9B57-4D9E6378F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EAFF22-56A9-4743-9A66-ABF11E8AE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B4B90D-01D5-41A5-B5B5-F1A9E3F49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84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F39E15-7996-4030-8A35-7F06E319B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20162F-1568-4490-BAAD-596A112B4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22EB83-CF01-400E-B872-37ADD0F71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D854AF-547D-4E05-B125-FE7C6CA39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53DC2A-4E04-40E7-9122-CB53FCD43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319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82DC610-8D5F-4813-9898-C692A283EE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24D6D4-6010-40DB-A67C-B7ED6B9EA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0BA83A-2C32-4622-BF08-51418CC76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4BCE19-EBB8-423B-BAB5-6CCC1442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DFC7E5-34FD-47B0-A7CB-F162FF601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42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68CD0-1420-429E-BEE7-61F6EF49C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115023-236D-4AF8-B8F7-88F631348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D9A40F-7357-44FE-BB9A-B346393058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51EA-64B8-47D7-AC4F-2009B52ADE45}" type="datetimeFigureOut">
              <a:rPr lang="ru-RU" smtClean="0"/>
              <a:t>08.07.2025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A0A1A1-405B-41F9-8BE6-34BE0B81C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7B8F08-54F3-4D05-8CCE-120495737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E0C23-3997-405D-AC4F-69124BC496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09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4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9535AD-79BE-4592-81E9-173D57274BCD}"/>
              </a:ext>
            </a:extLst>
          </p:cNvPr>
          <p:cNvSpPr txBox="1"/>
          <p:nvPr/>
        </p:nvSpPr>
        <p:spPr>
          <a:xfrm>
            <a:off x="2630424" y="1755648"/>
            <a:ext cx="69311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ПРЕДЛОЖЕНИЕ О ПРОДАЖЕ  </a:t>
            </a:r>
            <a:br>
              <a:rPr lang="ru-RU" sz="2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</a:br>
            <a:r>
              <a:rPr lang="ru-RU" sz="36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ПРОИЗВОДСТВЕННОГО КОМПЛЕКСА</a:t>
            </a:r>
            <a:endParaRPr lang="ru-RU" sz="24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7E6D6C9-EA99-4DE5-8174-0D39254405AF}"/>
              </a:ext>
            </a:extLst>
          </p:cNvPr>
          <p:cNvSpPr/>
          <p:nvPr/>
        </p:nvSpPr>
        <p:spPr>
          <a:xfrm>
            <a:off x="973056" y="5507367"/>
            <a:ext cx="6131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Адрес: Калужская область, </a:t>
            </a:r>
            <a:br>
              <a:rPr lang="ru-RU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г. Людиново, ул. Осипенко, 75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7E091BD-5A88-4FF4-B403-53A298636E2D}"/>
              </a:ext>
            </a:extLst>
          </p:cNvPr>
          <p:cNvSpPr/>
          <p:nvPr/>
        </p:nvSpPr>
        <p:spPr>
          <a:xfrm>
            <a:off x="6569456" y="523036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Цена: </a:t>
            </a:r>
            <a:r>
              <a:rPr lang="ru-RU" sz="5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206 179 000 руб. 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F43AF18-2E10-47ED-8768-6DB6E88F28DF}"/>
              </a:ext>
            </a:extLst>
          </p:cNvPr>
          <p:cNvCxnSpPr>
            <a:cxnSpLocks/>
          </p:cNvCxnSpPr>
          <p:nvPr/>
        </p:nvCxnSpPr>
        <p:spPr>
          <a:xfrm>
            <a:off x="8812943" y="2913999"/>
            <a:ext cx="2811863" cy="0"/>
          </a:xfrm>
          <a:prstGeom prst="line">
            <a:avLst/>
          </a:prstGeom>
          <a:ln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D29F5D4-B133-4524-89C4-2E0A0A2B1703}"/>
              </a:ext>
            </a:extLst>
          </p:cNvPr>
          <p:cNvCxnSpPr>
            <a:cxnSpLocks/>
          </p:cNvCxnSpPr>
          <p:nvPr/>
        </p:nvCxnSpPr>
        <p:spPr>
          <a:xfrm>
            <a:off x="533725" y="2226427"/>
            <a:ext cx="2383141" cy="0"/>
          </a:xfrm>
          <a:prstGeom prst="line">
            <a:avLst/>
          </a:prstGeom>
          <a:ln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563F985-B725-4250-9867-99BA474CDC1C}"/>
              </a:ext>
            </a:extLst>
          </p:cNvPr>
          <p:cNvGrpSpPr/>
          <p:nvPr/>
        </p:nvGrpSpPr>
        <p:grpSpPr>
          <a:xfrm flipH="1">
            <a:off x="533725" y="6130747"/>
            <a:ext cx="428721" cy="430391"/>
            <a:chOff x="11266098" y="6183588"/>
            <a:chExt cx="428721" cy="430391"/>
          </a:xfrm>
        </p:grpSpPr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28659611-42E9-419D-8200-E408DDAFAEE1}"/>
                </a:ext>
              </a:extLst>
            </p:cNvPr>
            <p:cNvCxnSpPr>
              <a:cxnSpLocks/>
            </p:cNvCxnSpPr>
            <p:nvPr/>
          </p:nvCxnSpPr>
          <p:spPr>
            <a:xfrm>
              <a:off x="11266098" y="6613979"/>
              <a:ext cx="428721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827AF95A-E0DD-4C1F-BE4F-6202E9DF37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480132" y="6397949"/>
              <a:ext cx="428721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522C453-79EB-4E55-A601-A781A6ADC706}"/>
              </a:ext>
            </a:extLst>
          </p:cNvPr>
          <p:cNvGrpSpPr/>
          <p:nvPr/>
        </p:nvGrpSpPr>
        <p:grpSpPr>
          <a:xfrm rot="16200000">
            <a:off x="11195250" y="489106"/>
            <a:ext cx="428721" cy="430391"/>
            <a:chOff x="11266098" y="6183588"/>
            <a:chExt cx="428721" cy="430391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FEA73159-A699-47F6-86DC-2CA7A0208C25}"/>
                </a:ext>
              </a:extLst>
            </p:cNvPr>
            <p:cNvCxnSpPr>
              <a:cxnSpLocks/>
            </p:cNvCxnSpPr>
            <p:nvPr/>
          </p:nvCxnSpPr>
          <p:spPr>
            <a:xfrm>
              <a:off x="11266098" y="6613979"/>
              <a:ext cx="428721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246D9283-9D34-4E03-83E2-BB44E659E00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480132" y="6397949"/>
              <a:ext cx="428721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42935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FD4C31-4A48-41C1-916A-3C61E018612A}"/>
              </a:ext>
            </a:extLst>
          </p:cNvPr>
          <p:cNvSpPr txBox="1"/>
          <p:nvPr/>
        </p:nvSpPr>
        <p:spPr>
          <a:xfrm>
            <a:off x="459445" y="366591"/>
            <a:ext cx="8721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ОБЩИЕ ДАННЫЕ ОБЪЕКТА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FA69531D-275D-4E64-9DC1-B3E35E28CA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2099291"/>
              </p:ext>
            </p:extLst>
          </p:nvPr>
        </p:nvGraphicFramePr>
        <p:xfrm>
          <a:off x="1016800" y="1204831"/>
          <a:ext cx="9890681" cy="2599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4200872-FFE6-4AF7-91CE-57615E9C7D8B}"/>
              </a:ext>
            </a:extLst>
          </p:cNvPr>
          <p:cNvCxnSpPr>
            <a:cxnSpLocks/>
          </p:cNvCxnSpPr>
          <p:nvPr/>
        </p:nvCxnSpPr>
        <p:spPr>
          <a:xfrm>
            <a:off x="343167" y="597423"/>
            <a:ext cx="0" cy="5967764"/>
          </a:xfrm>
          <a:prstGeom prst="line">
            <a:avLst/>
          </a:prstGeom>
          <a:ln>
            <a:solidFill>
              <a:srgbClr val="00B47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BA5597A-7C49-49FB-BC4F-5B66E0D64574}"/>
              </a:ext>
            </a:extLst>
          </p:cNvPr>
          <p:cNvCxnSpPr/>
          <p:nvPr/>
        </p:nvCxnSpPr>
        <p:spPr>
          <a:xfrm>
            <a:off x="3294345" y="597423"/>
            <a:ext cx="8279704" cy="0"/>
          </a:xfrm>
          <a:prstGeom prst="line">
            <a:avLst/>
          </a:prstGeom>
          <a:ln>
            <a:solidFill>
              <a:srgbClr val="00B47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AF113D0-8E80-4544-9A20-58F3C683122E}"/>
              </a:ext>
            </a:extLst>
          </p:cNvPr>
          <p:cNvGrpSpPr/>
          <p:nvPr/>
        </p:nvGrpSpPr>
        <p:grpSpPr>
          <a:xfrm>
            <a:off x="11152720" y="6136465"/>
            <a:ext cx="428721" cy="430391"/>
            <a:chOff x="11266098" y="6183588"/>
            <a:chExt cx="428721" cy="430391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243BA9D8-04F2-46FF-B892-0E38B786A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266098" y="6613979"/>
              <a:ext cx="428721" cy="0"/>
            </a:xfrm>
            <a:prstGeom prst="line">
              <a:avLst/>
            </a:prstGeom>
            <a:ln>
              <a:solidFill>
                <a:srgbClr val="00B47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482CA2C4-8D24-45B4-A47C-991BA068571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480132" y="6397949"/>
              <a:ext cx="428721" cy="0"/>
            </a:xfrm>
            <a:prstGeom prst="line">
              <a:avLst/>
            </a:prstGeom>
            <a:ln>
              <a:solidFill>
                <a:srgbClr val="00B47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B770037F-FD7B-4A8C-9458-31329860F4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3674857"/>
              </p:ext>
            </p:extLst>
          </p:nvPr>
        </p:nvGraphicFramePr>
        <p:xfrm>
          <a:off x="1016799" y="3961724"/>
          <a:ext cx="9890681" cy="2599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EBD665A-3BCC-40AC-8995-E2AADFFE466A}"/>
              </a:ext>
            </a:extLst>
          </p:cNvPr>
          <p:cNvCxnSpPr/>
          <p:nvPr/>
        </p:nvCxnSpPr>
        <p:spPr>
          <a:xfrm>
            <a:off x="3446745" y="749823"/>
            <a:ext cx="8279704" cy="0"/>
          </a:xfrm>
          <a:prstGeom prst="line">
            <a:avLst/>
          </a:prstGeom>
          <a:ln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156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FD4C31-4A48-41C1-916A-3C61E018612A}"/>
              </a:ext>
            </a:extLst>
          </p:cNvPr>
          <p:cNvSpPr txBox="1"/>
          <p:nvPr/>
        </p:nvSpPr>
        <p:spPr>
          <a:xfrm>
            <a:off x="459445" y="366591"/>
            <a:ext cx="8721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ФИЗИКО-ГЕОГРАФИЧЕСКИЕ ХАРАКТЕРИСТИКИ ОБЪЕКТА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4200872-FFE6-4AF7-91CE-57615E9C7D8B}"/>
              </a:ext>
            </a:extLst>
          </p:cNvPr>
          <p:cNvCxnSpPr>
            <a:cxnSpLocks/>
          </p:cNvCxnSpPr>
          <p:nvPr/>
        </p:nvCxnSpPr>
        <p:spPr>
          <a:xfrm>
            <a:off x="343167" y="597423"/>
            <a:ext cx="0" cy="5967764"/>
          </a:xfrm>
          <a:prstGeom prst="line">
            <a:avLst/>
          </a:prstGeom>
          <a:ln>
            <a:solidFill>
              <a:srgbClr val="00B47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BA5597A-7C49-49FB-BC4F-5B66E0D64574}"/>
              </a:ext>
            </a:extLst>
          </p:cNvPr>
          <p:cNvCxnSpPr>
            <a:cxnSpLocks/>
          </p:cNvCxnSpPr>
          <p:nvPr/>
        </p:nvCxnSpPr>
        <p:spPr>
          <a:xfrm>
            <a:off x="6250488" y="593597"/>
            <a:ext cx="5317625" cy="0"/>
          </a:xfrm>
          <a:prstGeom prst="line">
            <a:avLst/>
          </a:prstGeom>
          <a:ln>
            <a:solidFill>
              <a:srgbClr val="00B47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AF113D0-8E80-4544-9A20-58F3C683122E}"/>
              </a:ext>
            </a:extLst>
          </p:cNvPr>
          <p:cNvGrpSpPr/>
          <p:nvPr/>
        </p:nvGrpSpPr>
        <p:grpSpPr>
          <a:xfrm>
            <a:off x="11152720" y="6136465"/>
            <a:ext cx="428721" cy="430391"/>
            <a:chOff x="11266098" y="6183588"/>
            <a:chExt cx="428721" cy="430391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243BA9D8-04F2-46FF-B892-0E38B786A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266098" y="6613979"/>
              <a:ext cx="428721" cy="0"/>
            </a:xfrm>
            <a:prstGeom prst="line">
              <a:avLst/>
            </a:prstGeom>
            <a:ln>
              <a:solidFill>
                <a:srgbClr val="00B47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482CA2C4-8D24-45B4-A47C-991BA068571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480132" y="6397949"/>
              <a:ext cx="428721" cy="0"/>
            </a:xfrm>
            <a:prstGeom prst="line">
              <a:avLst/>
            </a:prstGeom>
            <a:ln>
              <a:solidFill>
                <a:srgbClr val="00B47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ACD0D21-5C65-44CE-8D1A-C32992B309A2}"/>
              </a:ext>
            </a:extLst>
          </p:cNvPr>
          <p:cNvSpPr txBox="1"/>
          <p:nvPr/>
        </p:nvSpPr>
        <p:spPr>
          <a:xfrm>
            <a:off x="4537028" y="1527774"/>
            <a:ext cx="69533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B478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Bahnschrift Light SemiCondensed" panose="020B0502040204020203" pitchFamily="34" charset="0"/>
              </a:rPr>
              <a:t>Участок расположен в северо-восточной части г. Людиново</a:t>
            </a:r>
          </a:p>
          <a:p>
            <a:pPr marL="285750" indent="-285750">
              <a:lnSpc>
                <a:spcPct val="150000"/>
              </a:lnSpc>
              <a:buClr>
                <a:srgbClr val="00B478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Bahnschrift Light SemiCondensed" panose="020B0502040204020203" pitchFamily="34" charset="0"/>
              </a:rPr>
              <a:t>Участок находится в </a:t>
            </a:r>
            <a:r>
              <a:rPr lang="en-US" sz="1600" dirty="0">
                <a:latin typeface="Bahnschrift Light SemiCondensed" panose="020B0502040204020203" pitchFamily="34" charset="0"/>
              </a:rPr>
              <a:t>800</a:t>
            </a:r>
            <a:r>
              <a:rPr lang="ru-RU" sz="1600" dirty="0">
                <a:latin typeface="Bahnschrift Light SemiCondensed" panose="020B0502040204020203" pitchFamily="34" charset="0"/>
              </a:rPr>
              <a:t>м от о. </a:t>
            </a:r>
            <a:r>
              <a:rPr lang="ru-RU" sz="1600" dirty="0" err="1">
                <a:latin typeface="Bahnschrift Light SemiCondensed" panose="020B0502040204020203" pitchFamily="34" charset="0"/>
              </a:rPr>
              <a:t>Ломпадь</a:t>
            </a:r>
            <a:r>
              <a:rPr lang="ru-RU" sz="1600" dirty="0">
                <a:latin typeface="Bahnschrift Light SemiCondensed" panose="020B0502040204020203" pitchFamily="34" charset="0"/>
              </a:rPr>
              <a:t> - хорошо обустроенного места отдыха (набережная, лодочная станция, пляж)</a:t>
            </a:r>
          </a:p>
          <a:p>
            <a:pPr marL="285750" indent="-285750">
              <a:lnSpc>
                <a:spcPct val="150000"/>
              </a:lnSpc>
              <a:buClr>
                <a:srgbClr val="00B478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Bahnschrift Light SemiCondensed" panose="020B0502040204020203" pitchFamily="34" charset="0"/>
              </a:rPr>
              <a:t>До участка имеется маршрут общественного транспорта из центра города</a:t>
            </a:r>
          </a:p>
          <a:p>
            <a:pPr marL="285750" indent="-285750">
              <a:lnSpc>
                <a:spcPct val="150000"/>
              </a:lnSpc>
              <a:buClr>
                <a:srgbClr val="00B478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Bahnschrift Light SemiCondensed" panose="020B0502040204020203" pitchFamily="34" charset="0"/>
              </a:rPr>
              <a:t>Объект освоен, незастроенная территория благоустроена, площадки и проезды заасфальтированы либо выложены бетонными плитами</a:t>
            </a:r>
          </a:p>
          <a:p>
            <a:pPr marL="285750" indent="-285750">
              <a:lnSpc>
                <a:spcPct val="150000"/>
              </a:lnSpc>
              <a:buClr>
                <a:srgbClr val="00B478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Bahnschrift Light SemiCondensed" panose="020B0502040204020203" pitchFamily="34" charset="0"/>
              </a:rPr>
              <a:t>На территории участка расположены производственные цеха, складские помещения, административно-бытовые здания, КПП и др.</a:t>
            </a:r>
          </a:p>
          <a:p>
            <a:pPr marL="285750" indent="-285750">
              <a:lnSpc>
                <a:spcPct val="150000"/>
              </a:lnSpc>
              <a:buClr>
                <a:srgbClr val="00B478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Bahnschrift Light SemiCondensed" panose="020B0502040204020203" pitchFamily="34" charset="0"/>
              </a:rPr>
              <a:t>В границах участка расположены согласованные с эксплуатирующими организациями инженерные сети: газоснабжения, водоснабжения</a:t>
            </a:r>
            <a:br>
              <a:rPr lang="ru-RU" sz="1600" dirty="0">
                <a:latin typeface="Bahnschrift Light SemiCondensed" panose="020B0502040204020203" pitchFamily="34" charset="0"/>
              </a:rPr>
            </a:br>
            <a:r>
              <a:rPr lang="ru-RU" sz="1600" dirty="0">
                <a:latin typeface="Bahnschrift Light SemiCondensed" panose="020B0502040204020203" pitchFamily="34" charset="0"/>
              </a:rPr>
              <a:t>и водоотведения, электроснабжения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57EE0F-13EF-4522-86B1-AD0A75625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67" y="1665163"/>
            <a:ext cx="4101029" cy="38301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386604-F2F8-4BC1-B808-D77C4F71E3C8}"/>
              </a:ext>
            </a:extLst>
          </p:cNvPr>
          <p:cNvSpPr txBox="1"/>
          <p:nvPr/>
        </p:nvSpPr>
        <p:spPr>
          <a:xfrm>
            <a:off x="1864899" y="5495030"/>
            <a:ext cx="25792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rgbClr val="00B478"/>
                </a:solidFill>
                <a:latin typeface="Bahnschrift Light" panose="020B0502040204020203" pitchFamily="34" charset="0"/>
              </a:rPr>
              <a:t>о. </a:t>
            </a:r>
            <a:r>
              <a:rPr lang="ru-RU" sz="1050" dirty="0" err="1">
                <a:solidFill>
                  <a:srgbClr val="00B478"/>
                </a:solidFill>
                <a:latin typeface="Bahnschrift Light" panose="020B0502040204020203" pitchFamily="34" charset="0"/>
              </a:rPr>
              <a:t>Ломпадь</a:t>
            </a:r>
            <a:endParaRPr lang="ru-RU" sz="1050" dirty="0">
              <a:solidFill>
                <a:srgbClr val="00B478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58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FD4C31-4A48-41C1-916A-3C61E018612A}"/>
              </a:ext>
            </a:extLst>
          </p:cNvPr>
          <p:cNvSpPr txBox="1"/>
          <p:nvPr/>
        </p:nvSpPr>
        <p:spPr>
          <a:xfrm>
            <a:off x="459445" y="366591"/>
            <a:ext cx="8721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РАСПОЛОЖЕНИЕ УЧАСТКА НА ТЕРРИТОРИИ ЛЮДИНОВО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4200872-FFE6-4AF7-91CE-57615E9C7D8B}"/>
              </a:ext>
            </a:extLst>
          </p:cNvPr>
          <p:cNvCxnSpPr>
            <a:cxnSpLocks/>
          </p:cNvCxnSpPr>
          <p:nvPr/>
        </p:nvCxnSpPr>
        <p:spPr>
          <a:xfrm>
            <a:off x="343167" y="597423"/>
            <a:ext cx="0" cy="5967764"/>
          </a:xfrm>
          <a:prstGeom prst="line">
            <a:avLst/>
          </a:prstGeom>
          <a:ln>
            <a:solidFill>
              <a:srgbClr val="00B47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BA5597A-7C49-49FB-BC4F-5B66E0D64574}"/>
              </a:ext>
            </a:extLst>
          </p:cNvPr>
          <p:cNvCxnSpPr>
            <a:cxnSpLocks/>
          </p:cNvCxnSpPr>
          <p:nvPr/>
        </p:nvCxnSpPr>
        <p:spPr>
          <a:xfrm>
            <a:off x="6180420" y="597423"/>
            <a:ext cx="5387693" cy="0"/>
          </a:xfrm>
          <a:prstGeom prst="line">
            <a:avLst/>
          </a:prstGeom>
          <a:ln>
            <a:solidFill>
              <a:srgbClr val="00B47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AF113D0-8E80-4544-9A20-58F3C683122E}"/>
              </a:ext>
            </a:extLst>
          </p:cNvPr>
          <p:cNvGrpSpPr/>
          <p:nvPr/>
        </p:nvGrpSpPr>
        <p:grpSpPr>
          <a:xfrm>
            <a:off x="11152720" y="6136465"/>
            <a:ext cx="428721" cy="430391"/>
            <a:chOff x="11266098" y="6183588"/>
            <a:chExt cx="428721" cy="430391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243BA9D8-04F2-46FF-B892-0E38B786A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266098" y="6613979"/>
              <a:ext cx="428721" cy="0"/>
            </a:xfrm>
            <a:prstGeom prst="line">
              <a:avLst/>
            </a:prstGeom>
            <a:ln>
              <a:solidFill>
                <a:srgbClr val="00B47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482CA2C4-8D24-45B4-A47C-991BA068571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480132" y="6397949"/>
              <a:ext cx="428721" cy="0"/>
            </a:xfrm>
            <a:prstGeom prst="line">
              <a:avLst/>
            </a:prstGeom>
            <a:ln>
              <a:solidFill>
                <a:srgbClr val="00B47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DD209F-6481-43E5-A0B1-2BCAF68E9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94456"/>
            <a:ext cx="5472102" cy="3653192"/>
          </a:xfrm>
          <a:prstGeom prst="rect">
            <a:avLst/>
          </a:prstGeom>
          <a:ln w="25400">
            <a:solidFill>
              <a:srgbClr val="00B478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DE6E3C-EC78-4DC8-B261-BE33E6847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82" y="1602404"/>
            <a:ext cx="5183161" cy="3653192"/>
          </a:xfrm>
          <a:prstGeom prst="rect">
            <a:avLst/>
          </a:prstGeom>
          <a:ln w="25400">
            <a:solidFill>
              <a:srgbClr val="00B478"/>
            </a:solidFill>
          </a:ln>
        </p:spPr>
      </p:pic>
    </p:spTree>
    <p:extLst>
      <p:ext uri="{BB962C8B-B14F-4D97-AF65-F5344CB8AC3E}">
        <p14:creationId xmlns:p14="http://schemas.microsoft.com/office/powerpoint/2010/main" val="2363015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FD4C31-4A48-41C1-916A-3C61E018612A}"/>
              </a:ext>
            </a:extLst>
          </p:cNvPr>
          <p:cNvSpPr txBox="1"/>
          <p:nvPr/>
        </p:nvSpPr>
        <p:spPr>
          <a:xfrm>
            <a:off x="459445" y="366591"/>
            <a:ext cx="8721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ХАРАКТЕРИСТИКИ ИНФРАСТРУКТУРЫ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4200872-FFE6-4AF7-91CE-57615E9C7D8B}"/>
              </a:ext>
            </a:extLst>
          </p:cNvPr>
          <p:cNvCxnSpPr>
            <a:cxnSpLocks/>
          </p:cNvCxnSpPr>
          <p:nvPr/>
        </p:nvCxnSpPr>
        <p:spPr>
          <a:xfrm>
            <a:off x="343167" y="597423"/>
            <a:ext cx="0" cy="5967764"/>
          </a:xfrm>
          <a:prstGeom prst="line">
            <a:avLst/>
          </a:prstGeom>
          <a:ln>
            <a:solidFill>
              <a:srgbClr val="00B47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BA5597A-7C49-49FB-BC4F-5B66E0D64574}"/>
              </a:ext>
            </a:extLst>
          </p:cNvPr>
          <p:cNvCxnSpPr>
            <a:cxnSpLocks/>
          </p:cNvCxnSpPr>
          <p:nvPr/>
        </p:nvCxnSpPr>
        <p:spPr>
          <a:xfrm>
            <a:off x="4418295" y="597423"/>
            <a:ext cx="7149818" cy="0"/>
          </a:xfrm>
          <a:prstGeom prst="line">
            <a:avLst/>
          </a:prstGeom>
          <a:ln>
            <a:solidFill>
              <a:srgbClr val="00B47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AF113D0-8E80-4544-9A20-58F3C683122E}"/>
              </a:ext>
            </a:extLst>
          </p:cNvPr>
          <p:cNvGrpSpPr/>
          <p:nvPr/>
        </p:nvGrpSpPr>
        <p:grpSpPr>
          <a:xfrm>
            <a:off x="11152720" y="6136465"/>
            <a:ext cx="428721" cy="430391"/>
            <a:chOff x="11266098" y="6183588"/>
            <a:chExt cx="428721" cy="430391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243BA9D8-04F2-46FF-B892-0E38B786A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266098" y="6613979"/>
              <a:ext cx="428721" cy="0"/>
            </a:xfrm>
            <a:prstGeom prst="line">
              <a:avLst/>
            </a:prstGeom>
            <a:ln>
              <a:solidFill>
                <a:srgbClr val="00B47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482CA2C4-8D24-45B4-A47C-991BA068571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480132" y="6397949"/>
              <a:ext cx="428721" cy="0"/>
            </a:xfrm>
            <a:prstGeom prst="line">
              <a:avLst/>
            </a:prstGeom>
            <a:ln>
              <a:solidFill>
                <a:srgbClr val="00B47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92E794E4-B389-46E9-8938-5D912E91A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871" y="3477559"/>
            <a:ext cx="576823" cy="57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EAD44BEE-4F59-4020-BDA0-AA8B55516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3072" y="1836273"/>
            <a:ext cx="942975" cy="61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0BCFE3DD-F438-4006-A280-878E3655B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870" y="1788084"/>
            <a:ext cx="710899" cy="71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20E1D4F-CC5F-47D8-A21D-434F9C85D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0221" y="3370892"/>
            <a:ext cx="790157" cy="79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0" descr="Picture background">
            <a:extLst>
              <a:ext uri="{FF2B5EF4-FFF2-40B4-BE49-F238E27FC236}">
                <a16:creationId xmlns:a16="http://schemas.microsoft.com/office/drawing/2014/main" id="{92C3C60C-B920-489D-ACD1-C7F1AE065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0222" y="4988822"/>
            <a:ext cx="790157" cy="79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88143D7-259D-4F8D-9865-35705E3FFCB5}"/>
              </a:ext>
            </a:extLst>
          </p:cNvPr>
          <p:cNvGrpSpPr/>
          <p:nvPr/>
        </p:nvGrpSpPr>
        <p:grpSpPr>
          <a:xfrm>
            <a:off x="595017" y="5095489"/>
            <a:ext cx="1082492" cy="576823"/>
            <a:chOff x="6850878" y="4486274"/>
            <a:chExt cx="1582739" cy="733425"/>
          </a:xfrm>
        </p:grpSpPr>
        <p:pic>
          <p:nvPicPr>
            <p:cNvPr id="30" name="Picture 22" descr="Picture background">
              <a:extLst>
                <a:ext uri="{FF2B5EF4-FFF2-40B4-BE49-F238E27FC236}">
                  <a16:creationId xmlns:a16="http://schemas.microsoft.com/office/drawing/2014/main" id="{7427046B-45ED-49E5-9034-BB6A4C7566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6616" y="4486274"/>
              <a:ext cx="1397001" cy="733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Picture background">
              <a:extLst>
                <a:ext uri="{FF2B5EF4-FFF2-40B4-BE49-F238E27FC236}">
                  <a16:creationId xmlns:a16="http://schemas.microsoft.com/office/drawing/2014/main" id="{3DFC58A2-ADF7-43B9-B048-063578D4FE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0878" y="4486274"/>
              <a:ext cx="733425" cy="733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09E8456-5DA7-46B9-8C64-84F75ED655F2}"/>
              </a:ext>
            </a:extLst>
          </p:cNvPr>
          <p:cNvSpPr/>
          <p:nvPr/>
        </p:nvSpPr>
        <p:spPr>
          <a:xfrm>
            <a:off x="1519443" y="1451036"/>
            <a:ext cx="481538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B478"/>
                </a:solidFill>
                <a:latin typeface="Bahnschrift Light SemiCondensed" panose="020B0502040204020203" pitchFamily="34" charset="0"/>
              </a:rPr>
              <a:t>Электроснабжение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Поставщик электроэнергии – филиал «Калугаэнерго» </a:t>
            </a:r>
            <a:br>
              <a:rPr lang="ru-RU" sz="1200" dirty="0">
                <a:latin typeface="Bahnschrift Light SemiCondensed" panose="020B0502040204020203" pitchFamily="34" charset="0"/>
              </a:rPr>
            </a:br>
            <a:r>
              <a:rPr lang="ru-RU" sz="1200" dirty="0">
                <a:latin typeface="Bahnschrift Light SemiCondensed" panose="020B0502040204020203" pitchFamily="34" charset="0"/>
              </a:rPr>
              <a:t>АО «МРСК Центра и Поволжья»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Характеристика точек поставки электроэнергии: подстанция ПС 171 «Людиново», фидер № 11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Линия ВЛ-6 </a:t>
            </a:r>
            <a:r>
              <a:rPr lang="ru-RU" sz="1200" dirty="0" err="1">
                <a:latin typeface="Bahnschrift Light SemiCondensed" panose="020B0502040204020203" pitchFamily="34" charset="0"/>
              </a:rPr>
              <a:t>кВ</a:t>
            </a:r>
            <a:r>
              <a:rPr lang="ru-RU" sz="1200" dirty="0">
                <a:latin typeface="Bahnschrift Light SemiCondensed" panose="020B0502040204020203" pitchFamily="34" charset="0"/>
              </a:rPr>
              <a:t>, трансформатор Т1 400 </a:t>
            </a:r>
            <a:r>
              <a:rPr lang="ru-RU" sz="1200" dirty="0" err="1">
                <a:latin typeface="Bahnschrift Light SemiCondensed" panose="020B0502040204020203" pitchFamily="34" charset="0"/>
              </a:rPr>
              <a:t>кВА</a:t>
            </a:r>
            <a:r>
              <a:rPr lang="ru-RU" sz="1200" dirty="0">
                <a:latin typeface="Bahnschrift Light SemiCondensed" panose="020B0502040204020203" pitchFamily="34" charset="0"/>
              </a:rPr>
              <a:t>, трансформатор Т2 – 1000 </a:t>
            </a:r>
            <a:r>
              <a:rPr lang="ru-RU" sz="1200" dirty="0" err="1">
                <a:latin typeface="Bahnschrift Light SemiCondensed" panose="020B0502040204020203" pitchFamily="34" charset="0"/>
              </a:rPr>
              <a:t>кВА</a:t>
            </a:r>
            <a:endParaRPr lang="ru-RU" sz="1200" dirty="0">
              <a:latin typeface="Bahnschrift Light SemiCondensed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Суммарная максимальная мощность в точке поставки - 900 кВт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F52EAD4-5029-4D6B-A190-28B73FF431E7}"/>
              </a:ext>
            </a:extLst>
          </p:cNvPr>
          <p:cNvSpPr/>
          <p:nvPr/>
        </p:nvSpPr>
        <p:spPr>
          <a:xfrm>
            <a:off x="1519443" y="3258139"/>
            <a:ext cx="4431021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00B478"/>
                </a:solidFill>
                <a:latin typeface="Bahnschrift Light SemiCondensed" panose="020B0502040204020203" pitchFamily="34" charset="0"/>
              </a:rPr>
              <a:t>Холодное водоснабжение – централизованное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Поставщик услуги – ГП «</a:t>
            </a:r>
            <a:r>
              <a:rPr lang="ru-RU" sz="1200" dirty="0" err="1">
                <a:latin typeface="Bahnschrift Light SemiCondensed" panose="020B0502040204020203" pitchFamily="34" charset="0"/>
              </a:rPr>
              <a:t>Калугаоблводоканал</a:t>
            </a:r>
            <a:r>
              <a:rPr lang="ru-RU" sz="1200" dirty="0">
                <a:latin typeface="Bahnschrift Light SemiCondensed" panose="020B0502040204020203" pitchFamily="34" charset="0"/>
              </a:rPr>
              <a:t>»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Максимальный часовой объем холодной воды – 1,00 м3/час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Диаметр трубы входа – 150 мм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Гарантированный уровень давления воды – 10 м водяного столба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E71DD2D-1F07-4382-A60F-244B4D8ABFF8}"/>
              </a:ext>
            </a:extLst>
          </p:cNvPr>
          <p:cNvSpPr/>
          <p:nvPr/>
        </p:nvSpPr>
        <p:spPr>
          <a:xfrm>
            <a:off x="1519443" y="4783736"/>
            <a:ext cx="431140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B478"/>
                </a:solidFill>
                <a:latin typeface="Bahnschrift Light SemiCondensed" panose="020B0502040204020203" pitchFamily="34" charset="0"/>
              </a:rPr>
              <a:t>Горячее водоснабжение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Централизованное горячее водоснабжение отсутствует. </a:t>
            </a:r>
            <a:br>
              <a:rPr lang="ru-RU" sz="1200" dirty="0">
                <a:latin typeface="Bahnschrift Light SemiCondensed" panose="020B0502040204020203" pitchFamily="34" charset="0"/>
              </a:rPr>
            </a:br>
            <a:r>
              <a:rPr lang="ru-RU" sz="1200" dirty="0">
                <a:latin typeface="Bahnschrift Light SemiCondensed" panose="020B0502040204020203" pitchFamily="34" charset="0"/>
              </a:rPr>
              <a:t>Есть возможность подключения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В трех зданиях (№ поз. на плане: 1, 2, 8) горячее водоснабжение организовано при помощи электрических водонагревателей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6095E8D-BAFE-4A30-BFBC-1290F9F4ED44}"/>
              </a:ext>
            </a:extLst>
          </p:cNvPr>
          <p:cNvSpPr/>
          <p:nvPr/>
        </p:nvSpPr>
        <p:spPr>
          <a:xfrm>
            <a:off x="7690215" y="1635702"/>
            <a:ext cx="387789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B478"/>
                </a:solidFill>
                <a:latin typeface="Bahnschrift Light SemiCondensed" panose="020B0502040204020203" pitchFamily="34" charset="0"/>
              </a:rPr>
              <a:t>Водоотведение (канализация) – централизованное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Поставщик услуги – ГП «</a:t>
            </a:r>
            <a:r>
              <a:rPr lang="ru-RU" sz="1200" dirty="0" err="1">
                <a:latin typeface="Bahnschrift Light SemiCondensed" panose="020B0502040204020203" pitchFamily="34" charset="0"/>
              </a:rPr>
              <a:t>Калугаоблводоканал</a:t>
            </a:r>
            <a:r>
              <a:rPr lang="ru-RU" sz="1200" dirty="0">
                <a:latin typeface="Bahnschrift Light SemiCondensed" panose="020B0502040204020203" pitchFamily="34" charset="0"/>
              </a:rPr>
              <a:t>»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Максимальный расход сточных вод – 0,43 м3/час </a:t>
            </a:r>
            <a:br>
              <a:rPr lang="ru-RU" sz="1200" dirty="0">
                <a:latin typeface="Bahnschrift Light SemiCondensed" panose="020B0502040204020203" pitchFamily="34" charset="0"/>
              </a:rPr>
            </a:br>
            <a:r>
              <a:rPr lang="ru-RU" sz="1200" dirty="0">
                <a:latin typeface="Bahnschrift Light SemiCondensed" panose="020B0502040204020203" pitchFamily="34" charset="0"/>
              </a:rPr>
              <a:t>(0,12 л/с)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Диаметр трубы входа – 200 мм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B0321BE9-C147-4D1B-977A-13C92DCCB4FD}"/>
              </a:ext>
            </a:extLst>
          </p:cNvPr>
          <p:cNvSpPr/>
          <p:nvPr/>
        </p:nvSpPr>
        <p:spPr>
          <a:xfrm>
            <a:off x="7690215" y="3073473"/>
            <a:ext cx="376835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B478"/>
                </a:solidFill>
                <a:latin typeface="Bahnschrift Light SemiCondensed" panose="020B0502040204020203" pitchFamily="34" charset="0"/>
              </a:rPr>
              <a:t>Теплоснабжение – централизованное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 SemiCondensed" panose="020B0502040204020203" pitchFamily="34" charset="0"/>
              </a:rPr>
              <a:t>Поставщик тепловой энергии – котельная № 5 МУП «</a:t>
            </a:r>
            <a:r>
              <a:rPr lang="ru-RU" sz="1200" dirty="0" err="1">
                <a:latin typeface="Bahnschrift Light SemiCondensed" panose="020B0502040204020203" pitchFamily="34" charset="0"/>
              </a:rPr>
              <a:t>Людиновотеплосеть</a:t>
            </a:r>
            <a:r>
              <a:rPr lang="ru-RU" sz="1200" dirty="0">
                <a:latin typeface="Bahnschrift Light SemiCondensed" panose="020B0502040204020203" pitchFamily="34" charset="0"/>
              </a:rPr>
              <a:t>»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 SemiCondensed" panose="020B0502040204020203" pitchFamily="34" charset="0"/>
              </a:rPr>
              <a:t>Номинальная теплопроизводительность котельной – 1,4 Гкал/час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 SemiCondensed" panose="020B0502040204020203" pitchFamily="34" charset="0"/>
              </a:rPr>
              <a:t>Значение расхода теплоносителя – 30,31 м3/час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Bahnschrift Light SemiCondensed" panose="020B0502040204020203" pitchFamily="34" charset="0"/>
              </a:rPr>
              <a:t>Диаметр условного прохода - 150 мм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11ABB08-E445-47C3-A12D-D24BE0C7BD68}"/>
              </a:ext>
            </a:extLst>
          </p:cNvPr>
          <p:cNvSpPr/>
          <p:nvPr/>
        </p:nvSpPr>
        <p:spPr>
          <a:xfrm>
            <a:off x="7690215" y="5060735"/>
            <a:ext cx="334296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B478"/>
                </a:solidFill>
                <a:latin typeface="Bahnschrift Light SemiCondensed" panose="020B0502040204020203" pitchFamily="34" charset="0"/>
              </a:rPr>
              <a:t>Газоснабжение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Bahnschrift Light SemiCondensed" panose="020B0502040204020203" pitchFamily="34" charset="0"/>
              </a:rPr>
              <a:t>Централизованное газоснабжение отсутствует. </a:t>
            </a:r>
            <a:br>
              <a:rPr lang="ru-RU" sz="1200" dirty="0">
                <a:latin typeface="Bahnschrift Light SemiCondensed" panose="020B0502040204020203" pitchFamily="34" charset="0"/>
              </a:rPr>
            </a:br>
            <a:r>
              <a:rPr lang="ru-RU" sz="1200" dirty="0">
                <a:latin typeface="Bahnschrift Light SemiCondensed" panose="020B0502040204020203" pitchFamily="34" charset="0"/>
              </a:rPr>
              <a:t>Есть возможность подключения</a:t>
            </a:r>
          </a:p>
        </p:txBody>
      </p:sp>
    </p:spTree>
    <p:extLst>
      <p:ext uri="{BB962C8B-B14F-4D97-AF65-F5344CB8AC3E}">
        <p14:creationId xmlns:p14="http://schemas.microsoft.com/office/powerpoint/2010/main" val="1725684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FD4C31-4A48-41C1-916A-3C61E018612A}"/>
              </a:ext>
            </a:extLst>
          </p:cNvPr>
          <p:cNvSpPr txBox="1"/>
          <p:nvPr/>
        </p:nvSpPr>
        <p:spPr>
          <a:xfrm>
            <a:off x="459445" y="366591"/>
            <a:ext cx="8721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ЗДАНИЯ И СООРУЖЕНИЯ НА УЧАСТКЕ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4200872-FFE6-4AF7-91CE-57615E9C7D8B}"/>
              </a:ext>
            </a:extLst>
          </p:cNvPr>
          <p:cNvCxnSpPr>
            <a:cxnSpLocks/>
          </p:cNvCxnSpPr>
          <p:nvPr/>
        </p:nvCxnSpPr>
        <p:spPr>
          <a:xfrm>
            <a:off x="343167" y="597423"/>
            <a:ext cx="0" cy="5967764"/>
          </a:xfrm>
          <a:prstGeom prst="line">
            <a:avLst/>
          </a:prstGeom>
          <a:ln>
            <a:solidFill>
              <a:srgbClr val="00B47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BA5597A-7C49-49FB-BC4F-5B66E0D64574}"/>
              </a:ext>
            </a:extLst>
          </p:cNvPr>
          <p:cNvCxnSpPr>
            <a:cxnSpLocks/>
          </p:cNvCxnSpPr>
          <p:nvPr/>
        </p:nvCxnSpPr>
        <p:spPr>
          <a:xfrm>
            <a:off x="4418295" y="597423"/>
            <a:ext cx="7149818" cy="0"/>
          </a:xfrm>
          <a:prstGeom prst="line">
            <a:avLst/>
          </a:prstGeom>
          <a:ln>
            <a:solidFill>
              <a:srgbClr val="00B478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9CAB53F-B0DF-467B-82C5-1D71F4A27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576660"/>
              </p:ext>
            </p:extLst>
          </p:nvPr>
        </p:nvGraphicFramePr>
        <p:xfrm>
          <a:off x="493083" y="1024503"/>
          <a:ext cx="11075030" cy="553663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74511">
                  <a:extLst>
                    <a:ext uri="{9D8B030D-6E8A-4147-A177-3AD203B41FA5}">
                      <a16:colId xmlns:a16="http://schemas.microsoft.com/office/drawing/2014/main" val="41585908"/>
                    </a:ext>
                  </a:extLst>
                </a:gridCol>
                <a:gridCol w="1630549">
                  <a:extLst>
                    <a:ext uri="{9D8B030D-6E8A-4147-A177-3AD203B41FA5}">
                      <a16:colId xmlns:a16="http://schemas.microsoft.com/office/drawing/2014/main" val="4292592905"/>
                    </a:ext>
                  </a:extLst>
                </a:gridCol>
                <a:gridCol w="1653357">
                  <a:extLst>
                    <a:ext uri="{9D8B030D-6E8A-4147-A177-3AD203B41FA5}">
                      <a16:colId xmlns:a16="http://schemas.microsoft.com/office/drawing/2014/main" val="2772039735"/>
                    </a:ext>
                  </a:extLst>
                </a:gridCol>
                <a:gridCol w="692453">
                  <a:extLst>
                    <a:ext uri="{9D8B030D-6E8A-4147-A177-3AD203B41FA5}">
                      <a16:colId xmlns:a16="http://schemas.microsoft.com/office/drawing/2014/main" val="3074011730"/>
                    </a:ext>
                  </a:extLst>
                </a:gridCol>
                <a:gridCol w="975729">
                  <a:extLst>
                    <a:ext uri="{9D8B030D-6E8A-4147-A177-3AD203B41FA5}">
                      <a16:colId xmlns:a16="http://schemas.microsoft.com/office/drawing/2014/main" val="2849631909"/>
                    </a:ext>
                  </a:extLst>
                </a:gridCol>
                <a:gridCol w="1269634">
                  <a:extLst>
                    <a:ext uri="{9D8B030D-6E8A-4147-A177-3AD203B41FA5}">
                      <a16:colId xmlns:a16="http://schemas.microsoft.com/office/drawing/2014/main" val="1530039427"/>
                    </a:ext>
                  </a:extLst>
                </a:gridCol>
                <a:gridCol w="1332255">
                  <a:extLst>
                    <a:ext uri="{9D8B030D-6E8A-4147-A177-3AD203B41FA5}">
                      <a16:colId xmlns:a16="http://schemas.microsoft.com/office/drawing/2014/main" val="3974217503"/>
                    </a:ext>
                  </a:extLst>
                </a:gridCol>
                <a:gridCol w="3246542">
                  <a:extLst>
                    <a:ext uri="{9D8B030D-6E8A-4147-A177-3AD203B41FA5}">
                      <a16:colId xmlns:a16="http://schemas.microsoft.com/office/drawing/2014/main" val="3689762407"/>
                    </a:ext>
                  </a:extLst>
                </a:gridCol>
              </a:tblGrid>
              <a:tr h="3510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Назначение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Этажность 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Площадь (кв. м)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Размер (</a:t>
                      </a:r>
                      <a:r>
                        <a:rPr lang="ru-RU" sz="900" dirty="0" err="1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600" dirty="0" err="1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900" dirty="0" err="1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Высота (м)</a:t>
                      </a: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Наличие грузоподъемных механизмов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extLst>
                  <a:ext uri="{0D108BD9-81ED-4DB2-BD59-A6C34878D82A}">
                    <a16:rowId xmlns:a16="http://schemas.microsoft.com/office/drawing/2014/main" val="2327906931"/>
                  </a:ext>
                </a:extLst>
              </a:tr>
              <a:tr h="3302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гаража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Bahnschrift Light" panose="020B0502040204020203" pitchFamily="34" charset="0"/>
                        </a:rPr>
                        <a:t>Нежилое</a:t>
                      </a:r>
                      <a:endParaRPr lang="ru-RU" sz="90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1472,9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х 21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5,5 – основное</a:t>
                      </a:r>
                      <a:b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4 - служебное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686919"/>
                  </a:ext>
                </a:extLst>
              </a:tr>
              <a:tr h="369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гаража-склада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Bahnschrift Light" panose="020B0502040204020203" pitchFamily="34" charset="0"/>
                        </a:rPr>
                        <a:t>Нежилое, общественное, гаражное</a:t>
                      </a:r>
                      <a:endParaRPr lang="ru-RU" sz="90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538,5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 х 13</a:t>
                      </a: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42242" marR="42242" marT="0" marB="0" anchor="ctr"/>
                </a:tc>
                <a:extLst>
                  <a:ext uri="{0D108BD9-81ED-4DB2-BD59-A6C34878D82A}">
                    <a16:rowId xmlns:a16="http://schemas.microsoft.com/office/drawing/2014/main" val="4060516541"/>
                  </a:ext>
                </a:extLst>
              </a:tr>
              <a:tr h="369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конторы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Нежилое, производственное (промышленное)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284,8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22,3 х 12,75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288112"/>
                  </a:ext>
                </a:extLst>
              </a:tr>
              <a:tr h="2446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проходной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Bahnschrift Light" panose="020B0502040204020203" pitchFamily="34" charset="0"/>
                        </a:rPr>
                        <a:t>Нежилое</a:t>
                      </a:r>
                      <a:endParaRPr lang="ru-RU" sz="90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82,1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15,6 х 5,2</a:t>
                      </a: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42242" marR="422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42242" marR="42242" marT="0" marB="0" anchor="ctr"/>
                </a:tc>
                <a:extLst>
                  <a:ext uri="{0D108BD9-81ED-4DB2-BD59-A6C34878D82A}">
                    <a16:rowId xmlns:a16="http://schemas.microsoft.com/office/drawing/2014/main" val="973845727"/>
                  </a:ext>
                </a:extLst>
              </a:tr>
              <a:tr h="369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ремонтных мастерских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Нежилое, производственное (промышленное)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2407,9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90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дание </a:t>
                      </a: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сложной конфигурации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– производственное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2,5 - служебное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Пять кран-балок г/п 2 т</a:t>
                      </a:r>
                      <a:b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Высота до подкрановых путей – 6 м</a:t>
                      </a:r>
                    </a:p>
                  </a:txBody>
                  <a:tcPr marL="42242" marR="42242" marT="0" marB="0" anchor="ctr">
                    <a:solidFill>
                      <a:srgbClr val="66FFC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520643"/>
                  </a:ext>
                </a:extLst>
              </a:tr>
              <a:tr h="369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цеха комбайнов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Нежилое, производственное (промышленное)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2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856,7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43,2 х 18,7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– 1-й этаж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– 2-й этаж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Одна кран-балка г/п 2 т, одна кран-балка г/п 5т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Высота до подкрановых путей – 6 м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617493"/>
                  </a:ext>
                </a:extLst>
              </a:tr>
              <a:tr h="494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Здание цеха механизации животноводческих ферм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Нежилое, производственное (промышленное)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465,5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х 18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Одна кран-балка г/п 2 т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Высота до подкрановых путей – 5 м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645968"/>
                  </a:ext>
                </a:extLst>
              </a:tr>
              <a:tr h="494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цеха стоянки и ремонта автомашин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Нежилое, производственное (промышленное)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449,9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37,5 х 15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824652"/>
                  </a:ext>
                </a:extLst>
              </a:tr>
              <a:tr h="369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склада хранения металла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2685,5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73,5 х 36,5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Три кран-балки г/п 5 т (две кран-балки на первом пролете, одна кран-балка на втором пролете)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Высота до подкрановых путей – 6,5 м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678993"/>
                  </a:ext>
                </a:extLst>
              </a:tr>
              <a:tr h="2446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склада материалов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232,0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 х 6,65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300103"/>
                  </a:ext>
                </a:extLst>
              </a:tr>
              <a:tr h="2446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склада ГСМ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48,6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х 5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128039"/>
                  </a:ext>
                </a:extLst>
              </a:tr>
              <a:tr h="4857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слесарных и авторемонтных мастерских, склады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517,0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 х 12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269030"/>
                  </a:ext>
                </a:extLst>
              </a:tr>
              <a:tr h="369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склада готовой продукции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375,0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 х 12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42242" marR="42242" marT="0" marB="0" anchor="ctr">
                    <a:solidFill>
                      <a:srgbClr val="E0F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129481"/>
                  </a:ext>
                </a:extLst>
              </a:tr>
              <a:tr h="369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Здание магазина «Ирина»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Нежилое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1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</a:rPr>
                        <a:t>242,9</a:t>
                      </a:r>
                      <a:endParaRPr lang="ru-RU" sz="900" dirty="0">
                        <a:effectLst/>
                        <a:latin typeface="Bahnschrift Light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х 12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2,9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Bahnschrift Light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42242" marR="42242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1746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6737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4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D38FF71-6612-4C7C-A3D6-5C020C5E24CE}"/>
              </a:ext>
            </a:extLst>
          </p:cNvPr>
          <p:cNvGrpSpPr/>
          <p:nvPr/>
        </p:nvGrpSpPr>
        <p:grpSpPr>
          <a:xfrm flipH="1">
            <a:off x="533725" y="6130747"/>
            <a:ext cx="428721" cy="430391"/>
            <a:chOff x="11266098" y="6183588"/>
            <a:chExt cx="428721" cy="430391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70AA9F2C-201F-481C-8AE5-977F4D92D486}"/>
                </a:ext>
              </a:extLst>
            </p:cNvPr>
            <p:cNvCxnSpPr>
              <a:cxnSpLocks/>
            </p:cNvCxnSpPr>
            <p:nvPr/>
          </p:nvCxnSpPr>
          <p:spPr>
            <a:xfrm>
              <a:off x="11266098" y="6613979"/>
              <a:ext cx="428721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37456755-C3F1-41A8-B0B5-85D1DA5DC2F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480132" y="6397949"/>
              <a:ext cx="428721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A9F882D-25BB-446D-93CE-2E27B80F06D8}"/>
              </a:ext>
            </a:extLst>
          </p:cNvPr>
          <p:cNvGrpSpPr/>
          <p:nvPr/>
        </p:nvGrpSpPr>
        <p:grpSpPr>
          <a:xfrm rot="16200000">
            <a:off x="11195250" y="489106"/>
            <a:ext cx="428721" cy="430391"/>
            <a:chOff x="11266098" y="6183588"/>
            <a:chExt cx="428721" cy="430391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7B203D51-BEA2-4059-B612-18BAC6FD661E}"/>
                </a:ext>
              </a:extLst>
            </p:cNvPr>
            <p:cNvCxnSpPr>
              <a:cxnSpLocks/>
            </p:cNvCxnSpPr>
            <p:nvPr/>
          </p:nvCxnSpPr>
          <p:spPr>
            <a:xfrm>
              <a:off x="11266098" y="6613979"/>
              <a:ext cx="428721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CF2B53E8-E0B6-4CF6-9E0D-97FFFD68394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1480132" y="6397949"/>
              <a:ext cx="428721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567B38A-E157-4063-B597-9ABACA044D2E}"/>
              </a:ext>
            </a:extLst>
          </p:cNvPr>
          <p:cNvSpPr/>
          <p:nvPr/>
        </p:nvSpPr>
        <p:spPr>
          <a:xfrm>
            <a:off x="1055687" y="3242633"/>
            <a:ext cx="74068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По вопросам обращайтесь:</a:t>
            </a:r>
          </a:p>
          <a:p>
            <a:endParaRPr lang="ru-RU" b="1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  <a:p>
            <a:r>
              <a:rPr lang="ru-RU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Тел.</a:t>
            </a:r>
            <a:r>
              <a:rPr lang="en-US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: +7 </a:t>
            </a:r>
            <a:r>
              <a:rPr lang="en-US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(910</a:t>
            </a:r>
            <a:r>
              <a:rPr lang="ru-RU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) </a:t>
            </a:r>
            <a:r>
              <a:rPr lang="en-US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912</a:t>
            </a:r>
            <a:r>
              <a:rPr lang="ru-RU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–</a:t>
            </a:r>
            <a:r>
              <a:rPr lang="en-US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76</a:t>
            </a:r>
            <a:r>
              <a:rPr lang="ru-RU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-</a:t>
            </a:r>
            <a:r>
              <a:rPr lang="en-US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35</a:t>
            </a:r>
            <a:endParaRPr lang="ru-RU" sz="3600" b="1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  <a:p>
            <a:r>
              <a:rPr lang="en-US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E-mail</a:t>
            </a:r>
            <a:r>
              <a:rPr lang="ru-RU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: </a:t>
            </a:r>
            <a:r>
              <a:rPr lang="en-US" sz="36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gerasimov@ludinovocable.ru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8261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758</Words>
  <Application>Microsoft Office PowerPoint</Application>
  <PresentationFormat>Широкоэкранный</PresentationFormat>
  <Paragraphs>186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Bahnschrift Condensed</vt:lpstr>
      <vt:lpstr>Bahnschrift Light</vt:lpstr>
      <vt:lpstr>Bahnschrift Light SemiCondensed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Якушина Евгения</dc:creator>
  <cp:lastModifiedBy>Терехов Андрей Викторович</cp:lastModifiedBy>
  <cp:revision>28</cp:revision>
  <dcterms:created xsi:type="dcterms:W3CDTF">2025-05-20T08:21:57Z</dcterms:created>
  <dcterms:modified xsi:type="dcterms:W3CDTF">2025-07-08T14:48:38Z</dcterms:modified>
</cp:coreProperties>
</file>