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sldIdLst>
    <p:sldId id="256" r:id="rId2"/>
    <p:sldId id="260" r:id="rId3"/>
    <p:sldId id="259" r:id="rId4"/>
    <p:sldId id="274" r:id="rId5"/>
    <p:sldId id="273" r:id="rId6"/>
    <p:sldId id="272" r:id="rId7"/>
    <p:sldId id="258" r:id="rId8"/>
    <p:sldId id="257" r:id="rId9"/>
    <p:sldId id="275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A19"/>
    <a:srgbClr val="10B3E3"/>
    <a:srgbClr val="E73020"/>
    <a:srgbClr val="FBFB00"/>
    <a:srgbClr val="02A8D9"/>
    <a:srgbClr val="EB392A"/>
    <a:srgbClr val="3CB715"/>
    <a:srgbClr val="00A7D8"/>
    <a:srgbClr val="3BBD10"/>
    <a:srgbClr val="3EB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983" autoAdjust="0"/>
  </p:normalViewPr>
  <p:slideViewPr>
    <p:cSldViewPr>
      <p:cViewPr>
        <p:scale>
          <a:sx n="50" d="100"/>
          <a:sy n="50" d="100"/>
        </p:scale>
        <p:origin x="-110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7;&#1081;\Desktop\&#1055;&#1080;&#1088;&#1086;&#1075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&#1040;&#1083;&#1077;&#1082;&#1089;&#1077;&#1081;\Desktop\&#1055;&#1088;&#1077;&#1079;&#1077;&#1085;&#1090;&#1072;&#1094;&#1080;&#1103;%20&#1070;&#1085;&#1080;&#1074;&#1077;&#1088;%20&#1058;&#1042;\&#1055;&#1080;&#1088;&#1086;&#1075;%20&#1089;&#1090;&#1088;&#1091;&#1082;&#1090;&#1091;&#1088;&#1085;&#1072;&#1103;%20&#1089;&#1077;&#1090;&#1082;&#1072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0;&#1083;&#1077;&#1082;&#1089;&#1077;&#1081;\Desktop\&#1057;&#1090;&#1091;&#1076;&#1077;&#1085;&#1090;&#1099;%20&#1087;&#1086;%20&#1074;&#1086;&#1079;&#1088;&#1086;&#1089;&#1090;&#1072;&#1084;.xlsx" TargetMode="External"/><Relationship Id="rId1" Type="http://schemas.openxmlformats.org/officeDocument/2006/relationships/image" Target="../media/image5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&#1040;&#1083;&#1077;&#1082;&#1089;&#1077;&#1081;\Desktop\&#1055;&#1088;&#1077;&#1079;&#1077;&#1085;&#1090;&#1072;&#1094;&#1080;&#1103;%20&#1070;&#1085;&#1080;&#1074;&#1077;&#1088;%20&#1058;&#1042;\&#1055;&#1080;&#1088;&#1086;&#1075;%20&#1089;&#1090;&#1088;&#1091;&#1082;&#1090;&#1091;&#1088;&#1085;&#1072;&#1103;%20&#1089;&#1077;&#1090;&#1082;&#1072;.xlsx" TargetMode="External"/><Relationship Id="rId1" Type="http://schemas.openxmlformats.org/officeDocument/2006/relationships/image" Target="../media/image5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7;&#1081;\Desktop\&#1055;&#1088;&#1077;&#1079;&#1077;&#1085;&#1090;&#1072;&#1094;&#1080;&#1103;%20&#1070;&#1085;&#1080;&#1074;&#1077;&#1088;%20&#1058;&#1042;\&#1055;&#1080;&#1088;&#1086;&#1075;%20&#1089;&#1090;&#1088;&#1091;&#1082;&#1090;&#1091;&#1088;&#1085;&#1072;&#1103;%20&#1089;&#1077;&#1090;&#1082;&#1072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7;&#1081;\Desktop\&#1055;&#1088;&#1077;&#1079;&#1077;&#1085;&#1090;&#1072;&#1094;&#1080;&#1103;%20&#1070;&#1085;&#1080;&#1074;&#1077;&#1088;%20&#1058;&#1042;\&#1055;&#1080;&#1088;&#1086;&#1075;%20&#1089;&#1090;&#1088;&#1091;&#1082;&#1090;&#1091;&#1088;&#1085;&#1072;&#1103;%20&#1089;&#1077;&#1090;&#1082;&#1072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&#1040;&#1083;&#1077;&#1082;&#1089;&#1077;&#1081;\Desktop\&#1055;&#1088;&#1077;&#1079;&#1077;&#1085;&#1090;&#1072;&#1094;&#1080;&#1103;%20&#1070;&#1085;&#1080;&#1074;&#1077;&#1088;%20&#1058;&#1042;\&#1055;&#1080;&#1088;&#1086;&#1075;%20&#1089;&#1090;&#1088;&#1091;&#1082;&#1090;&#1091;&#1088;&#1085;&#1072;&#1103;%20&#1089;&#1077;&#1090;&#1082;&#1072;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&#1040;&#1083;&#1077;&#1082;&#1089;&#1077;&#1081;\Desktop\&#1055;&#1088;&#1077;&#1079;&#1077;&#1085;&#1090;&#1072;&#1094;&#1080;&#1103;%20&#1070;&#1085;&#1080;&#1074;&#1077;&#1088;%20&#1058;&#1042;\&#1055;&#1080;&#1088;&#1086;&#1075;%20&#1089;&#1090;&#1088;&#1091;&#1082;&#1090;&#1091;&#1088;&#1085;&#1072;&#1103;%20&#1089;&#1077;&#1090;&#1082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40;&#1083;&#1077;&#1082;&#1089;&#1077;&#1081;\Desktop\&#1041;&#1051;&#1048;&#1053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77;&#1082;&#1089;&#1077;&#1081;\Desktop\&#1055;&#1088;&#1077;&#1079;&#1077;&#1085;&#1090;&#1072;&#1094;&#1080;&#1103;%20&#1070;&#1085;&#1080;&#1074;&#1077;&#1088;%20&#1058;&#1042;\&#1055;&#1080;&#1088;&#1086;&#1075;%20&#1089;&#1090;&#1088;&#1091;&#1082;&#1090;&#1091;&#1088;&#1085;&#1072;&#1103;%20&#1089;&#1077;&#1090;&#1082;&#1072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0;&#1083;&#1077;&#1082;&#1089;&#1077;&#1081;\Desktop\&#1055;&#1088;&#1077;&#1079;&#1077;&#1085;&#1090;&#1072;&#1094;&#1080;&#1103;%20&#1070;&#1085;&#1080;&#1074;&#1077;&#1088;%20&#1058;&#1042;\&#1055;&#1080;&#1088;&#1086;&#1075;%20&#1089;&#1090;&#1088;&#1091;&#1082;&#1090;&#1091;&#1088;&#1085;&#1072;&#1103;%20&#1089;&#1077;&#1090;&#1082;&#1072;.xlsx" TargetMode="External"/><Relationship Id="rId1" Type="http://schemas.openxmlformats.org/officeDocument/2006/relationships/image" Target="../media/image4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18393816396247E-2"/>
          <c:y val="8.8643504939700898E-2"/>
          <c:w val="0.83336321236720778"/>
          <c:h val="0.817484268547139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gradFill rotWithShape="1">
      <a:gsLst>
        <a:gs pos="0">
          <a:srgbClr val="3FBA19"/>
        </a:gs>
        <a:gs pos="100000">
          <a:srgbClr val="3FBA19"/>
        </a:gs>
      </a:gsLst>
      <a:path path="circle">
        <a:fillToRect l="5000" t="100000" r="120000" b="10000"/>
      </a:path>
    </a:gradFill>
    <a:ln>
      <a:noFill/>
    </a:ln>
    <a:effectLst>
      <a:outerShdw blurRad="50800" dist="20000" dir="5400000" rotWithShape="0">
        <a:srgbClr val="000000">
          <a:alpha val="42000"/>
        </a:srgbClr>
      </a:outerShdw>
    </a:effectLst>
    <a:scene3d>
      <a:camera prst="orthographicFront">
        <a:rot lat="0" lon="0" rev="0"/>
      </a:camera>
      <a:lightRig rig="balanced" dir="t">
        <a:rot lat="0" lon="0" rev="0"/>
      </a:lightRig>
    </a:scene3d>
    <a:sp3d>
      <a:bevelT w="47625" h="69850"/>
      <a:contourClr>
        <a:schemeClr val="lt1"/>
      </a:contourClr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00F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Лист1!$B$90:$B$95</c:f>
              <c:strCache>
                <c:ptCount val="6"/>
                <c:pt idx="0">
                  <c:v>Работа </c:v>
                </c:pt>
                <c:pt idx="1">
                  <c:v>Личное время</c:v>
                </c:pt>
                <c:pt idx="2">
                  <c:v>Сон</c:v>
                </c:pt>
                <c:pt idx="3">
                  <c:v>Сборы/Гигиена</c:v>
                </c:pt>
                <c:pt idx="4">
                  <c:v>Дорога</c:v>
                </c:pt>
                <c:pt idx="5">
                  <c:v>Нахождение в ВУЗе(обед, библиотека и прочее) </c:v>
                </c:pt>
              </c:strCache>
            </c:strRef>
          </c:cat>
          <c:val>
            <c:numRef>
              <c:f>Лист1!$C$90:$C$95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1.5</c:v>
                </c:pt>
                <c:pt idx="4">
                  <c:v>2</c:v>
                </c:pt>
                <c:pt idx="5" formatCode="0.0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460528"/>
        <c:axId val="126460912"/>
      </c:barChart>
      <c:catAx>
        <c:axId val="12646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6460912"/>
        <c:crosses val="autoZero"/>
        <c:auto val="1"/>
        <c:lblAlgn val="ctr"/>
        <c:lblOffset val="100"/>
        <c:noMultiLvlLbl val="0"/>
      </c:catAx>
      <c:valAx>
        <c:axId val="12646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6460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46483475279878E-2"/>
          <c:y val="0.17976372823103953"/>
          <c:w val="0.7640552520220687"/>
          <c:h val="0.81767124060632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C640D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E73020"/>
              </a:solidFill>
            </c:spPr>
          </c:dPt>
          <c:dLbls>
            <c:dLbl>
              <c:idx val="0"/>
              <c:layout>
                <c:manualLayout>
                  <c:x val="-0.17937631233595797"/>
                  <c:y val="9.378572470107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260094050743707"/>
                  <c:y val="-0.27302384076990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556856955380579"/>
                  <c:y val="-0.20470071449402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75869422572179"/>
                  <c:y val="9.2806211723534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Franklin Gothic Medium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Лист1!$F$5:$F$8</c:f>
              <c:strCache>
                <c:ptCount val="4"/>
                <c:pt idx="0">
                  <c:v>17-19</c:v>
                </c:pt>
                <c:pt idx="1">
                  <c:v>20-21</c:v>
                </c:pt>
                <c:pt idx="2">
                  <c:v>22-25</c:v>
                </c:pt>
                <c:pt idx="3">
                  <c:v>26+</c:v>
                </c:pt>
              </c:strCache>
            </c:strRef>
          </c:cat>
          <c:val>
            <c:numRef>
              <c:f>Лист1!$G$5:$G$8</c:f>
              <c:numCache>
                <c:formatCode>0.00%</c:formatCode>
                <c:ptCount val="4"/>
                <c:pt idx="0">
                  <c:v>0.25900000000000001</c:v>
                </c:pt>
                <c:pt idx="1">
                  <c:v>0.29100000000000031</c:v>
                </c:pt>
                <c:pt idx="2">
                  <c:v>0.20780000000000001</c:v>
                </c:pt>
                <c:pt idx="3">
                  <c:v>0.24220000000000028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rgbClr val="3FBA19"/>
            </a:gs>
            <a:gs pos="100000">
              <a:srgbClr val="3FBA19"/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c:spPr>
    </c:plotArea>
    <c:legend>
      <c:legendPos val="r"/>
      <c:legendEntry>
        <c:idx val="0"/>
        <c:txPr>
          <a:bodyPr/>
          <a:lstStyle/>
          <a:p>
            <a:pPr>
              <a:defRPr sz="1050">
                <a:latin typeface="Franklin Gothic Book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50">
                <a:latin typeface="Franklin Gothic Book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50">
                <a:latin typeface="Franklin Gothic Book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50">
                <a:latin typeface="Franklin Gothic Book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81845572874819"/>
          <c:y val="0.33028926107363615"/>
          <c:w val="0.111611361079865"/>
          <c:h val="0.25863951370899485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  <c:txPr>
        <a:bodyPr/>
        <a:lstStyle/>
        <a:p>
          <a:pPr>
            <a:defRPr>
              <a:latin typeface="Franklin Gothic Book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447907845259139E-2"/>
          <c:y val="3.8029809379192404E-2"/>
          <c:w val="0.60805650470932604"/>
          <c:h val="0.872557041274147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C00CC"/>
              </a:solidFill>
            </c:spPr>
          </c:dPt>
          <c:dPt>
            <c:idx val="1"/>
            <c:bubble3D val="0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-0.14871062992125983"/>
                  <c:y val="-0.20767806101388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Лист1!$B$121:$B$123</c:f>
              <c:strCache>
                <c:ptCount val="3"/>
                <c:pt idx="0">
                  <c:v>Студенты</c:v>
                </c:pt>
                <c:pt idx="1">
                  <c:v>Профессорско- преподавательский состав</c:v>
                </c:pt>
                <c:pt idx="2">
                  <c:v>2-ое дополнительное образование</c:v>
                </c:pt>
              </c:strCache>
            </c:strRef>
          </c:cat>
          <c:val>
            <c:numRef>
              <c:f>Лист1!$C$121:$C$123</c:f>
              <c:numCache>
                <c:formatCode>0%</c:formatCode>
                <c:ptCount val="3"/>
                <c:pt idx="0">
                  <c:v>0.75000000000000511</c:v>
                </c:pt>
                <c:pt idx="1">
                  <c:v>0.13</c:v>
                </c:pt>
                <c:pt idx="2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4560">
              <a:srgbClr val="3FBA19"/>
            </a:gs>
            <a:gs pos="0">
              <a:srgbClr val="3FBA19"/>
            </a:gs>
            <a:gs pos="30000">
              <a:srgbClr val="3FBA19"/>
            </a:gs>
            <a:gs pos="75000">
              <a:srgbClr val="3FBA19"/>
            </a:gs>
            <a:gs pos="100000">
              <a:srgbClr val="3FBA19"/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c:spPr>
    </c:plotArea>
    <c:legend>
      <c:legendPos val="r"/>
      <c:legendEntry>
        <c:idx val="0"/>
        <c:txPr>
          <a:bodyPr/>
          <a:lstStyle/>
          <a:p>
            <a:pPr>
              <a:defRPr sz="2000" b="1">
                <a:latin typeface="Franklin Gothic Book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Franklin Gothic Book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latin typeface="Franklin Gothic Book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420649530916213"/>
          <c:y val="0.14290491564820412"/>
          <c:w val="0.24090519136356658"/>
          <c:h val="0.65359718995965777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  <c:txPr>
        <a:bodyPr/>
        <a:lstStyle/>
        <a:p>
          <a:pPr>
            <a:defRPr sz="1400" b="1">
              <a:latin typeface="Franklin Gothic Book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FF0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-0.26863451443569553"/>
                  <c:y val="-0.1048829833770778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solidFill>
                          <a:srgbClr val="FBFB00"/>
                        </a:solidFill>
                        <a:latin typeface="+mj-lt"/>
                      </a:rPr>
                      <a:t>49,9% Мужчины</a:t>
                    </a:r>
                    <a:endParaRPr lang="ru-RU" b="1" dirty="0">
                      <a:solidFill>
                        <a:srgbClr val="FBFB00"/>
                      </a:solidFill>
                      <a:latin typeface="+mj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124300087489297"/>
                  <c:y val="-7.3632983377077868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solidFill>
                          <a:srgbClr val="FF0000"/>
                        </a:solidFill>
                        <a:latin typeface="+mj-lt"/>
                      </a:rPr>
                      <a:t>50,1% Женщины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Лист1!$B$134:$B$135</c:f>
              <c:strCache>
                <c:ptCount val="2"/>
                <c:pt idx="0">
                  <c:v>Мужщины</c:v>
                </c:pt>
                <c:pt idx="1">
                  <c:v>Женщины</c:v>
                </c:pt>
              </c:strCache>
            </c:strRef>
          </c:cat>
          <c:val>
            <c:numRef>
              <c:f>Лист1!$C$134:$C$135</c:f>
              <c:numCache>
                <c:formatCode>0.0%</c:formatCode>
                <c:ptCount val="2"/>
                <c:pt idx="0">
                  <c:v>0.4990000000000025</c:v>
                </c:pt>
                <c:pt idx="1">
                  <c:v>0.501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rgbClr val="3FBA19"/>
            </a:gs>
            <a:gs pos="30000">
              <a:srgbClr val="3FBA19"/>
            </a:gs>
            <a:gs pos="75000">
              <a:srgbClr val="3FBA19"/>
            </a:gs>
            <a:gs pos="100000">
              <a:srgbClr val="3FBA19"/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c:spPr>
    </c:plotArea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C00CC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29783333333333334"/>
                  <c:y val="-0.14810367454068238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solidFill>
                          <a:schemeClr val="bg1"/>
                        </a:solidFill>
                        <a:latin typeface="+mj-lt"/>
                      </a:rPr>
                      <a:t>Платные места</a:t>
                    </a:r>
                    <a:r>
                      <a:rPr lang="ru-RU" sz="2000" b="1" baseline="0" dirty="0">
                        <a:solidFill>
                          <a:schemeClr val="bg1"/>
                        </a:solidFill>
                        <a:latin typeface="+mj-lt"/>
                      </a:rPr>
                      <a:t>  </a:t>
                    </a:r>
                    <a:r>
                      <a:rPr lang="ru-RU" sz="2000" b="1" dirty="0">
                        <a:solidFill>
                          <a:schemeClr val="bg1"/>
                        </a:solidFill>
                        <a:latin typeface="+mj-lt"/>
                      </a:rPr>
                      <a:t> 53,5%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147443375133661"/>
                  <c:y val="1.940270287690952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solidFill>
                          <a:schemeClr val="bg1"/>
                        </a:solidFill>
                        <a:latin typeface="+mj-lt"/>
                      </a:rPr>
                      <a:t>Бюджетные места</a:t>
                    </a:r>
                    <a:r>
                      <a:rPr lang="ru-RU" sz="2000" b="1" baseline="0" dirty="0">
                        <a:solidFill>
                          <a:schemeClr val="bg1"/>
                        </a:solidFill>
                        <a:latin typeface="+mj-lt"/>
                      </a:rPr>
                      <a:t>             </a:t>
                    </a:r>
                    <a:r>
                      <a:rPr lang="ru-RU" sz="2000" b="1" dirty="0">
                        <a:solidFill>
                          <a:schemeClr val="bg1"/>
                        </a:solidFill>
                        <a:latin typeface="+mj-lt"/>
                      </a:rPr>
                      <a:t> 46,5%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Лист1!$B$155:$B$156</c:f>
              <c:strCache>
                <c:ptCount val="2"/>
                <c:pt idx="0">
                  <c:v>Платные места</c:v>
                </c:pt>
                <c:pt idx="1">
                  <c:v>Бюджетные места</c:v>
                </c:pt>
              </c:strCache>
            </c:strRef>
          </c:cat>
          <c:val>
            <c:numRef>
              <c:f>Лист1!$C$155:$C$156</c:f>
              <c:numCache>
                <c:formatCode>0.0%</c:formatCode>
                <c:ptCount val="2"/>
                <c:pt idx="0">
                  <c:v>0.53500000000000003</c:v>
                </c:pt>
                <c:pt idx="1">
                  <c:v>0.46500000000000002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rgbClr val="3FBA19"/>
            </a:gs>
            <a:gs pos="30000">
              <a:srgbClr val="3FBA19"/>
            </a:gs>
            <a:gs pos="75000">
              <a:srgbClr val="3FBA19"/>
            </a:gs>
            <a:gs pos="100000">
              <a:srgbClr val="3FBA19"/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balanced" dir="t">
            <a:rot lat="0" lon="0" rev="0"/>
          </a:lightRig>
        </a:scene3d>
        <a:sp3d>
          <a:bevelT w="47625" h="69850" prst="relaxedInset"/>
          <a:contourClr>
            <a:srgbClr val="000000"/>
          </a:contourClr>
        </a:sp3d>
      </c:spPr>
    </c:plotArea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44248734555649E-2"/>
          <c:y val="3.957213083712794E-2"/>
          <c:w val="0.91586196689107069"/>
          <c:h val="0.8656305851373505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C00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00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Лист1!$B$171:$B$175</c:f>
              <c:strCache>
                <c:ptCount val="5"/>
                <c:pt idx="0">
                  <c:v>Высоко обеспеченные</c:v>
                </c:pt>
                <c:pt idx="1">
                  <c:v>Обеспеченные</c:v>
                </c:pt>
                <c:pt idx="2">
                  <c:v>Средние</c:v>
                </c:pt>
                <c:pt idx="3">
                  <c:v>Малообеспеченные</c:v>
                </c:pt>
                <c:pt idx="4">
                  <c:v>Нет ответа</c:v>
                </c:pt>
              </c:strCache>
            </c:strRef>
          </c:cat>
          <c:val>
            <c:numRef>
              <c:f>Лист1!$C$171:$C$175</c:f>
              <c:numCache>
                <c:formatCode>0.0%</c:formatCode>
                <c:ptCount val="5"/>
                <c:pt idx="0">
                  <c:v>0.17600000000000021</c:v>
                </c:pt>
                <c:pt idx="1">
                  <c:v>0.37500000000000244</c:v>
                </c:pt>
                <c:pt idx="2">
                  <c:v>0.21900000000000044</c:v>
                </c:pt>
                <c:pt idx="3">
                  <c:v>8.2000000000000003E-2</c:v>
                </c:pt>
                <c:pt idx="4">
                  <c:v>0.14800000000000021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192496"/>
        <c:axId val="130192888"/>
      </c:barChart>
      <c:catAx>
        <c:axId val="13019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0192888"/>
        <c:crosses val="autoZero"/>
        <c:auto val="1"/>
        <c:lblAlgn val="ctr"/>
        <c:lblOffset val="100"/>
        <c:noMultiLvlLbl val="0"/>
      </c:catAx>
      <c:valAx>
        <c:axId val="13019288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30192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gradFill rotWithShape="1">
      <a:gsLst>
        <a:gs pos="0">
          <a:srgbClr val="7030A0"/>
        </a:gs>
        <a:gs pos="30000">
          <a:srgbClr val="7030A0"/>
        </a:gs>
        <a:gs pos="75000">
          <a:srgbClr val="7030A0"/>
        </a:gs>
        <a:gs pos="100000">
          <a:srgbClr val="7030A0"/>
        </a:gs>
      </a:gsLst>
      <a:path path="circle">
        <a:fillToRect l="5000" t="100000" r="120000" b="10000"/>
      </a:path>
    </a:gradFill>
    <a:ln>
      <a:noFill/>
    </a:ln>
    <a:effectLst>
      <a:outerShdw blurRad="50800" dist="20000" dir="5400000" rotWithShape="0">
        <a:srgbClr val="000000">
          <a:alpha val="42000"/>
        </a:srgbClr>
      </a:outerShdw>
    </a:effectLst>
    <a:scene3d>
      <a:camera prst="orthographicFront">
        <a:rot lat="0" lon="0" rev="0"/>
      </a:camera>
      <a:lightRig rig="balanced" dir="t">
        <a:rot lat="0" lon="0" rev="0"/>
      </a:lightRig>
    </a:scene3d>
    <a:sp3d>
      <a:bevelT w="47625" h="69850"/>
      <a:contourClr>
        <a:schemeClr val="lt1"/>
      </a:contourClr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500000000000011E-2"/>
          <c:y val="0"/>
          <c:w val="0.987499999999999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1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2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3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4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5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6"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3">
                      <a:lumMod val="60000"/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4">
                      <a:lumMod val="60000"/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5">
                      <a:lumMod val="60000"/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satMod val="100000"/>
                      <a:lumMod val="104000"/>
                    </a:schemeClr>
                  </a:gs>
                  <a:gs pos="78000">
                    <a:schemeClr val="accent6">
                      <a:lumMod val="60000"/>
                      <a:shade val="100000"/>
                      <a:satMod val="11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25400" h="12700"/>
              </a:sp3d>
            </c:spPr>
          </c:dPt>
          <c:dLbls>
            <c:dLbl>
              <c:idx val="11"/>
              <c:layout>
                <c:manualLayout>
                  <c:x val="3.2144199740080558E-2"/>
                  <c:y val="7.8768051113229157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УЮрГУА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- 1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50095079874846"/>
                      <c:h val="0.1926138323811974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БГУ</c:v>
                </c:pt>
                <c:pt idx="1">
                  <c:v>УГАИ</c:v>
                </c:pt>
                <c:pt idx="2">
                  <c:v>УГНТУ</c:v>
                </c:pt>
                <c:pt idx="3">
                  <c:v>БГМУ</c:v>
                </c:pt>
                <c:pt idx="4">
                  <c:v>БИФК</c:v>
                </c:pt>
                <c:pt idx="5">
                  <c:v>УГАЭС </c:v>
                </c:pt>
                <c:pt idx="6">
                  <c:v>ВЭГУ</c:v>
                </c:pt>
                <c:pt idx="7">
                  <c:v>РГСУ</c:v>
                </c:pt>
                <c:pt idx="8">
                  <c:v>МГГУ</c:v>
                </c:pt>
                <c:pt idx="9">
                  <c:v>БГАУ</c:v>
                </c:pt>
                <c:pt idx="10">
                  <c:v>БГПУ</c:v>
                </c:pt>
                <c:pt idx="11">
                  <c:v>УЮрГУА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17</c:v>
                </c:pt>
                <c:pt idx="1">
                  <c:v>2</c:v>
                </c:pt>
                <c:pt idx="2">
                  <c:v>13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13</c:v>
                </c:pt>
                <c:pt idx="10">
                  <c:v>8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32098765432112E-2"/>
          <c:y val="9.4040941434440348E-2"/>
          <c:w val="0.84259259259259323"/>
          <c:h val="0.814785480574628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 rotWithShape="1">
          <a:gsLst>
            <a:gs pos="0">
              <a:schemeClr val="accent4">
                <a:shade val="63000"/>
                <a:satMod val="165000"/>
              </a:schemeClr>
            </a:gs>
            <a:gs pos="30000">
              <a:schemeClr val="accent4">
                <a:shade val="58000"/>
                <a:satMod val="165000"/>
              </a:schemeClr>
            </a:gs>
            <a:gs pos="75000">
              <a:schemeClr val="accent4">
                <a:shade val="30000"/>
                <a:satMod val="175000"/>
              </a:schemeClr>
            </a:gs>
            <a:gs pos="100000">
              <a:schemeClr val="accent4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045985404898641E-2"/>
          <c:y val="6.5764820857946105E-2"/>
          <c:w val="0.93268963502824331"/>
          <c:h val="0.9073313887910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explosion val="1"/>
          </c:dPt>
          <c:cat>
            <c:strRef>
              <c:f>Лист1!$A$2:$A$13</c:f>
              <c:strCache>
                <c:ptCount val="12"/>
                <c:pt idx="0">
                  <c:v>БГУ</c:v>
                </c:pt>
                <c:pt idx="1">
                  <c:v>БГАУ</c:v>
                </c:pt>
                <c:pt idx="2">
                  <c:v>БГМУ</c:v>
                </c:pt>
                <c:pt idx="3">
                  <c:v>ВЭГУ</c:v>
                </c:pt>
                <c:pt idx="4">
                  <c:v>БИФК</c:v>
                </c:pt>
                <c:pt idx="5">
                  <c:v>УГАИ</c:v>
                </c:pt>
                <c:pt idx="6">
                  <c:v>МГГУ</c:v>
                </c:pt>
                <c:pt idx="7">
                  <c:v>УГНТУ</c:v>
                </c:pt>
                <c:pt idx="8">
                  <c:v>РГСУ</c:v>
                </c:pt>
                <c:pt idx="9">
                  <c:v>БГПУ</c:v>
                </c:pt>
                <c:pt idx="10">
                  <c:v>УГАЭС</c:v>
                </c:pt>
                <c:pt idx="11">
                  <c:v>УЮрГУА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17</c:v>
                </c:pt>
                <c:pt idx="1">
                  <c:v>13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13</c:v>
                </c:pt>
                <c:pt idx="8">
                  <c:v>2</c:v>
                </c:pt>
                <c:pt idx="9">
                  <c:v>8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3FBA19"/>
        </a:solidFill>
      </c:spPr>
    </c:plotArea>
    <c:plotVisOnly val="1"/>
    <c:dispBlanksAs val="gap"/>
    <c:showDLblsOverMax val="0"/>
  </c:chart>
  <c:spPr>
    <a:solidFill>
      <a:srgbClr val="3FBA19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989032964591235E-3"/>
          <c:y val="5.5444859868573849E-3"/>
          <c:w val="0.96535603186947483"/>
          <c:h val="0.939010654144568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Центр</c:v>
                </c:pt>
                <c:pt idx="1">
                  <c:v>Черниковка</c:v>
                </c:pt>
                <c:pt idx="2">
                  <c:v>Инорс</c:v>
                </c:pt>
                <c:pt idx="3">
                  <c:v>50 лет СССР/Айская</c:v>
                </c:pt>
                <c:pt idx="4">
                  <c:v>Зелёная Роща</c:v>
                </c:pt>
                <c:pt idx="5">
                  <c:v>Сипайлово</c:v>
                </c:pt>
                <c:pt idx="6">
                  <c:v>Нижегородка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</c:v>
                </c:pt>
                <c:pt idx="1">
                  <c:v>11</c:v>
                </c:pt>
                <c:pt idx="2">
                  <c:v>2</c:v>
                </c:pt>
                <c:pt idx="3">
                  <c:v>14</c:v>
                </c:pt>
                <c:pt idx="4">
                  <c:v>7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3FBA19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79544966731061"/>
          <c:y val="0.15661681677626396"/>
          <c:w val="0.79440820478363527"/>
          <c:h val="0.770425911622803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0B3E3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4830608218301226"/>
                  <c:y val="-0.2196372001972698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Контент  60</a:t>
                    </a:r>
                    <a:r>
                      <a:rPr lang="ru-RU" sz="16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039064176861988"/>
                  <c:y val="3.944840819473368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Реклама</a:t>
                    </a:r>
                    <a:r>
                      <a:rPr lang="ru-RU" sz="1600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600" b="1" dirty="0">
                        <a:solidFill>
                          <a:schemeClr val="tx1"/>
                        </a:solidFill>
                      </a:rPr>
                      <a:t>40%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Лист1!$C$28:$C$29</c:f>
              <c:strCache>
                <c:ptCount val="2"/>
                <c:pt idx="0">
                  <c:v>Общие блоки</c:v>
                </c:pt>
                <c:pt idx="1">
                  <c:v>Рекламный блок</c:v>
                </c:pt>
              </c:strCache>
            </c:strRef>
          </c:cat>
          <c:val>
            <c:numRef>
              <c:f>Лист1!$D$28:$D$29</c:f>
              <c:numCache>
                <c:formatCode>0%</c:formatCode>
                <c:ptCount val="2"/>
                <c:pt idx="0">
                  <c:v>0.60000000000000064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rgbClr val="3FBA19"/>
            </a:gs>
            <a:gs pos="100000">
              <a:srgbClr val="3FBA19"/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c:spPr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2"/>
            <c:bubble3D val="0"/>
            <c:spPr>
              <a:solidFill>
                <a:srgbClr val="002060"/>
              </a:solidFill>
            </c:spPr>
          </c:dPt>
          <c:dPt>
            <c:idx val="3"/>
            <c:bubble3D val="0"/>
            <c:spPr>
              <a:solidFill>
                <a:srgbClr val="F5862B"/>
              </a:solidFill>
            </c:spPr>
          </c:dPt>
          <c:dPt>
            <c:idx val="4"/>
            <c:bubble3D val="0"/>
            <c:spPr>
              <a:solidFill>
                <a:srgbClr val="FD13DC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3109839394143002"/>
                  <c:y val="0.10811743664785255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+mj-lt"/>
                      </a:rPr>
                      <a:t>Общий </a:t>
                    </a:r>
                    <a:r>
                      <a:rPr lang="ru-RU" sz="1200" b="1" dirty="0">
                        <a:solidFill>
                          <a:schemeClr val="tx1"/>
                        </a:solidFill>
                        <a:latin typeface="+mj-lt"/>
                      </a:rPr>
                      <a:t>новостной 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+mj-lt"/>
                      </a:rPr>
                      <a:t>блок</a:t>
                    </a:r>
                    <a:r>
                      <a:rPr lang="ru-RU" sz="1200" b="1" baseline="0" dirty="0" smtClean="0">
                        <a:solidFill>
                          <a:schemeClr val="tx1"/>
                        </a:solidFill>
                        <a:latin typeface="+mj-lt"/>
                      </a:rPr>
                      <a:t> –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+mj-lt"/>
                      </a:rPr>
                      <a:t> 1,5 мин</a:t>
                    </a:r>
                    <a:endParaRPr lang="ru-RU" sz="1200" dirty="0">
                      <a:solidFill>
                        <a:schemeClr val="tx1"/>
                      </a:solidFill>
                      <a:latin typeface="+mj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742801779920042E-2"/>
                  <c:y val="-2.963362169526961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+mj-lt"/>
                      </a:rPr>
                      <a:t>Прогноз погоды</a:t>
                    </a:r>
                  </a:p>
                  <a:p>
                    <a:r>
                      <a:rPr lang="ru-RU" sz="1200" b="1" dirty="0" smtClean="0">
                        <a:latin typeface="+mj-lt"/>
                      </a:rPr>
                      <a:t> 0,5 мин</a:t>
                    </a:r>
                    <a:endParaRPr lang="ru-RU" sz="1050" dirty="0">
                      <a:latin typeface="+mj-lt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bg1"/>
                        </a:solidFill>
                        <a:latin typeface="+mj-lt"/>
                      </a:rPr>
                      <a:t>Видео блок </a:t>
                    </a:r>
                    <a:r>
                      <a:rPr lang="ru-RU" sz="1200" b="1" dirty="0" smtClean="0">
                        <a:solidFill>
                          <a:schemeClr val="bg1"/>
                        </a:solidFill>
                        <a:latin typeface="+mj-lt"/>
                      </a:rPr>
                      <a:t>ВУЗа- </a:t>
                    </a:r>
                  </a:p>
                  <a:p>
                    <a:r>
                      <a:rPr lang="ru-RU" sz="1200" b="1" dirty="0" smtClean="0">
                        <a:solidFill>
                          <a:schemeClr val="bg1"/>
                        </a:solidFill>
                        <a:latin typeface="+mj-lt"/>
                      </a:rPr>
                      <a:t>1,5 мин</a:t>
                    </a:r>
                    <a:endParaRPr lang="ru-RU" sz="1050" dirty="0">
                      <a:solidFill>
                        <a:schemeClr val="bg1"/>
                      </a:solidFill>
                      <a:latin typeface="+mj-lt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 b="1" dirty="0">
                        <a:latin typeface="+mj-lt"/>
                      </a:rPr>
                      <a:t>Социальный </a:t>
                    </a:r>
                    <a:r>
                      <a:rPr lang="ru-RU" sz="1200" b="1" dirty="0" smtClean="0">
                        <a:latin typeface="+mj-lt"/>
                      </a:rPr>
                      <a:t>блок</a:t>
                    </a:r>
                    <a:r>
                      <a:rPr lang="ru-RU" sz="1200" b="1" baseline="0" dirty="0" smtClean="0">
                        <a:latin typeface="+mj-lt"/>
                      </a:rPr>
                      <a:t> - </a:t>
                    </a:r>
                    <a:r>
                      <a:rPr lang="ru-RU" sz="1200" b="1" dirty="0" smtClean="0">
                        <a:latin typeface="+mj-lt"/>
                      </a:rPr>
                      <a:t> 1</a:t>
                    </a:r>
                    <a:r>
                      <a:rPr lang="ru-RU" sz="1200" b="1" baseline="0" dirty="0" smtClean="0">
                        <a:latin typeface="+mj-lt"/>
                      </a:rPr>
                      <a:t> </a:t>
                    </a:r>
                    <a:r>
                      <a:rPr lang="ru-RU" sz="1200" b="1" dirty="0" smtClean="0">
                        <a:latin typeface="+mj-lt"/>
                      </a:rPr>
                      <a:t>мин</a:t>
                    </a:r>
                    <a:endParaRPr lang="ru-RU" sz="1050" dirty="0">
                      <a:latin typeface="+mj-lt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3865502152842374"/>
                  <c:y val="-0.3022681346247648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  <a:latin typeface="+mj-lt"/>
                      </a:rPr>
                      <a:t>Рекламный 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+mj-lt"/>
                      </a:rPr>
                      <a:t>блок</a:t>
                    </a:r>
                    <a:r>
                      <a:rPr lang="ru-RU" sz="1200" b="1" baseline="0" dirty="0" smtClean="0">
                        <a:solidFill>
                          <a:schemeClr val="tx1"/>
                        </a:solidFill>
                        <a:latin typeface="+mj-lt"/>
                      </a:rPr>
                      <a:t> </a:t>
                    </a:r>
                    <a:endParaRPr lang="ru-RU" sz="1200" b="1" dirty="0" smtClean="0">
                      <a:solidFill>
                        <a:schemeClr val="tx1"/>
                      </a:solidFill>
                      <a:latin typeface="+mj-lt"/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+mj-lt"/>
                      </a:rPr>
                      <a:t>4 мин</a:t>
                    </a:r>
                    <a:endParaRPr lang="ru-RU" sz="1200" dirty="0">
                      <a:solidFill>
                        <a:schemeClr val="tx1"/>
                      </a:solidFill>
                      <a:latin typeface="+mj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284263921624263E-2"/>
                  <c:y val="-3.6240282949317401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  <a:latin typeface="+mj-lt"/>
                      </a:rPr>
                      <a:t>Поздравительный 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+mj-lt"/>
                      </a:rPr>
                      <a:t>блок   -</a:t>
                    </a:r>
                    <a:r>
                      <a:rPr lang="ru-RU" sz="1200" b="1" baseline="0" dirty="0" smtClean="0">
                        <a:solidFill>
                          <a:schemeClr val="tx1"/>
                        </a:solidFill>
                        <a:latin typeface="+mj-lt"/>
                      </a:rPr>
                      <a:t> 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+mj-lt"/>
                      </a:rPr>
                      <a:t> 0,5 мин</a:t>
                    </a:r>
                    <a:endParaRPr lang="ru-RU" sz="1200" dirty="0">
                      <a:solidFill>
                        <a:schemeClr val="tx1"/>
                      </a:solidFill>
                      <a:latin typeface="+mj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5377415980178791"/>
                  <c:y val="0.1206543098041948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  <a:latin typeface="+mj-lt"/>
                      </a:rPr>
                      <a:t>Спортивный 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+mj-lt"/>
                      </a:rPr>
                      <a:t>блок</a:t>
                    </a:r>
                    <a:r>
                      <a:rPr lang="ru-RU" sz="1200" b="1" baseline="0" dirty="0" smtClean="0">
                        <a:solidFill>
                          <a:schemeClr val="tx1"/>
                        </a:solidFill>
                        <a:latin typeface="+mj-lt"/>
                      </a:rPr>
                      <a:t> 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+mj-lt"/>
                      </a:rPr>
                      <a:t>1,5мин</a:t>
                    </a:r>
                    <a:endParaRPr lang="ru-RU" sz="1200" dirty="0">
                      <a:solidFill>
                        <a:schemeClr val="tx1"/>
                      </a:solidFill>
                      <a:latin typeface="+mj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Лист1!$C$6:$C$12</c:f>
              <c:strCache>
                <c:ptCount val="7"/>
                <c:pt idx="0">
                  <c:v>Общий новостной блок</c:v>
                </c:pt>
                <c:pt idx="1">
                  <c:v>Прогоз погоды</c:v>
                </c:pt>
                <c:pt idx="2">
                  <c:v>Видео блок ВУЗа</c:v>
                </c:pt>
                <c:pt idx="3">
                  <c:v>Социальный блок</c:v>
                </c:pt>
                <c:pt idx="4">
                  <c:v>Рекламный блок</c:v>
                </c:pt>
                <c:pt idx="5">
                  <c:v>Поздравительный блок</c:v>
                </c:pt>
                <c:pt idx="6">
                  <c:v>Спортивный блок</c:v>
                </c:pt>
              </c:strCache>
            </c:strRef>
          </c:cat>
          <c:val>
            <c:numRef>
              <c:f>Лист1!$D$6:$D$12</c:f>
              <c:numCache>
                <c:formatCode>General</c:formatCode>
                <c:ptCount val="7"/>
                <c:pt idx="0">
                  <c:v>3</c:v>
                </c:pt>
                <c:pt idx="1">
                  <c:v>0.5</c:v>
                </c:pt>
                <c:pt idx="2">
                  <c:v>3</c:v>
                </c:pt>
                <c:pt idx="3">
                  <c:v>1.5</c:v>
                </c:pt>
                <c:pt idx="4">
                  <c:v>8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gradFill rotWithShape="1">
      <a:gsLst>
        <a:gs pos="0">
          <a:srgbClr val="3FBA19"/>
        </a:gs>
        <a:gs pos="100000">
          <a:srgbClr val="3FBA19"/>
        </a:gs>
      </a:gsLst>
      <a:path path="circle">
        <a:fillToRect l="5000" t="100000" r="120000" b="10000"/>
      </a:path>
    </a:gradFill>
    <a:ln>
      <a:noFill/>
    </a:ln>
    <a:effectLst>
      <a:outerShdw blurRad="50800" dist="20000" dir="5400000" rotWithShape="0">
        <a:srgbClr val="000000">
          <a:alpha val="42000"/>
        </a:srgbClr>
      </a:outerShdw>
    </a:effectLst>
    <a:scene3d>
      <a:camera prst="orthographicFront">
        <a:rot lat="0" lon="0" rev="0"/>
      </a:camera>
      <a:lightRig rig="balanced" dir="t">
        <a:rot lat="0" lon="0" rev="0"/>
      </a:lightRig>
    </a:scene3d>
    <a:sp3d>
      <a:bevelT w="47625" h="69850"/>
      <a:contourClr>
        <a:schemeClr val="lt1"/>
      </a:contourClr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Поздравительный блок 0,5 мин</c:v>
                </c:pt>
                <c:pt idx="1">
                  <c:v>Рекламный блок 1 мин</c:v>
                </c:pt>
                <c:pt idx="2">
                  <c:v>Общий блок 1,5 мин</c:v>
                </c:pt>
                <c:pt idx="3">
                  <c:v>Рекламный блок 1 мин</c:v>
                </c:pt>
                <c:pt idx="4">
                  <c:v>Спортивный блок 1 мин</c:v>
                </c:pt>
                <c:pt idx="5">
                  <c:v>Рекламный блок 1 мин</c:v>
                </c:pt>
                <c:pt idx="6">
                  <c:v>Прогноз погоды 0,5 мин</c:v>
                </c:pt>
                <c:pt idx="7">
                  <c:v>Рекламный блок 0,5 мин</c:v>
                </c:pt>
                <c:pt idx="8">
                  <c:v>Видео блок ВУЗа 1,5 мин</c:v>
                </c:pt>
                <c:pt idx="9">
                  <c:v>Рекламный блок 0,5 мин</c:v>
                </c:pt>
                <c:pt idx="10">
                  <c:v>Социальный блок 1 мин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0.5</c:v>
                </c:pt>
                <c:pt idx="7">
                  <c:v>0.5</c:v>
                </c:pt>
                <c:pt idx="8">
                  <c:v>1.5</c:v>
                </c:pt>
                <c:pt idx="9">
                  <c:v>0.5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3FBA19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Столовые 26 экранов</c:v>
                </c:pt>
                <c:pt idx="1">
                  <c:v>Входные группы, холлы и рекреации 44 экрана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3FBA19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0.63953</cdr:x>
      <cdr:y>0.45614</cdr:y>
    </cdr:from>
    <cdr:to>
      <cdr:x>0.86047</cdr:x>
      <cdr:y>0.61404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872209"/>
          <a:ext cx="1368152" cy="64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УГНТУ-13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0.82558</cdr:x>
      <cdr:y>0.33333</cdr:y>
    </cdr:from>
    <cdr:to>
      <cdr:x>0.97674</cdr:x>
      <cdr:y>0.40351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2568" y="1368153"/>
          <a:ext cx="936104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УГАИ-2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0.46512</cdr:x>
      <cdr:y>0.61404</cdr:y>
    </cdr:from>
    <cdr:to>
      <cdr:x>0.65116</cdr:x>
      <cdr:y>0.77193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2520280"/>
          <a:ext cx="115212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БГМУ-5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0.2907</cdr:x>
      <cdr:y>0.62015</cdr:y>
    </cdr:from>
    <cdr:to>
      <cdr:x>0.45349</cdr:x>
      <cdr:y>0.72646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2545369"/>
          <a:ext cx="1008112" cy="436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БИФК-3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0.18605</cdr:x>
      <cdr:y>0.68421</cdr:y>
    </cdr:from>
    <cdr:to>
      <cdr:x>0.36047</cdr:x>
      <cdr:y>0.84211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2128" y="2808312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УГУЭС-2</a:t>
          </a:r>
          <a:r>
            <a:rPr lang="ru-RU" sz="1100" dirty="0" smtClean="0"/>
            <a:t>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0.14175</cdr:x>
      <cdr:y>0.54927</cdr:y>
    </cdr:from>
    <cdr:to>
      <cdr:x>0.31395</cdr:x>
      <cdr:y>0.64912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77800" y="2254468"/>
          <a:ext cx="1066415" cy="409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ВЭГУ-3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0.08269</cdr:x>
      <cdr:y>0.53156</cdr:y>
    </cdr:from>
    <cdr:to>
      <cdr:x>0.20081</cdr:x>
      <cdr:y>0.56699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04056" y="2160240"/>
          <a:ext cx="720080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0.0945</cdr:x>
      <cdr:y>0.47368</cdr:y>
    </cdr:from>
    <cdr:to>
      <cdr:x>0.33721</cdr:x>
      <cdr:y>0.5614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85201" y="1944216"/>
          <a:ext cx="150303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РГСУ-2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0.05906</cdr:x>
      <cdr:y>0.42105</cdr:y>
    </cdr:from>
    <cdr:to>
      <cdr:x>0.24806</cdr:x>
      <cdr:y>0.49123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65751" y="1728193"/>
          <a:ext cx="117040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МГГУ-2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0.10631</cdr:x>
      <cdr:y>0.33665</cdr:y>
    </cdr:from>
    <cdr:to>
      <cdr:x>0.25987</cdr:x>
      <cdr:y>0.44296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48072" y="136815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0.10631</cdr:x>
      <cdr:y>0.26316</cdr:y>
    </cdr:from>
    <cdr:to>
      <cdr:x>0.36047</cdr:x>
      <cdr:y>0.44296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58351" y="1080120"/>
          <a:ext cx="1573897" cy="73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БГАУ-13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0.37209</cdr:x>
      <cdr:y>0.12281</cdr:y>
    </cdr:from>
    <cdr:to>
      <cdr:x>0.56977</cdr:x>
      <cdr:y>0.2807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304256" y="504056"/>
          <a:ext cx="122413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БГПУ-8</a:t>
          </a:r>
          <a:endParaRPr lang="ru-RU" sz="14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0.03201</cdr:x>
      <cdr:y>0.11765</cdr:y>
    </cdr:from>
    <cdr:to>
      <cdr:x>0.95899</cdr:x>
      <cdr:y>0.83333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112" y="152490"/>
          <a:ext cx="7416824" cy="927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lnSpc>
              <a:spcPct val="150000"/>
            </a:lnSpc>
          </a:pPr>
          <a:r>
            <a:rPr lang="ru-RU" sz="3600" b="1" dirty="0" smtClean="0">
              <a:solidFill>
                <a:schemeClr val="bg1"/>
              </a:solidFill>
              <a:latin typeface="+mj-lt"/>
            </a:rPr>
            <a:t>БЛАГОДАРИМ ЗА ВНИМАНИЕ!</a:t>
          </a:r>
          <a:endParaRPr lang="ru-RU" sz="3600" b="1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0.03125</cdr:x>
      <cdr:y>0</cdr:y>
    </cdr:from>
    <cdr:to>
      <cdr:x>0.62887</cdr:x>
      <cdr:y>0.09663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274" y="0"/>
          <a:ext cx="4174214" cy="408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10B3E3"/>
              </a:solidFill>
              <a:latin typeface="+mj-lt"/>
            </a:rPr>
            <a:t>  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72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   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д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е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й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с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т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в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у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ю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щ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и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х  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 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э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к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р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а</a:t>
          </a:r>
          <a:r>
            <a:rPr lang="en-US" sz="1800" b="1" dirty="0" smtClean="0">
              <a:solidFill>
                <a:srgbClr val="10B3E3"/>
              </a:solidFill>
              <a:latin typeface="+mj-lt"/>
            </a:rPr>
            <a:t> </a:t>
          </a:r>
          <a:r>
            <a:rPr lang="ru-RU" sz="1800" b="1" dirty="0" smtClean="0">
              <a:solidFill>
                <a:srgbClr val="10B3E3"/>
              </a:solidFill>
              <a:latin typeface="+mj-lt"/>
            </a:rPr>
            <a:t>на</a:t>
          </a:r>
          <a:endParaRPr lang="ru-RU" sz="1800" b="1" dirty="0">
            <a:solidFill>
              <a:srgbClr val="10B3E3"/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0.44874</cdr:x>
      <cdr:y>0.20339</cdr:y>
    </cdr:from>
    <cdr:to>
      <cdr:x>0.65016</cdr:x>
      <cdr:y>0.30508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864096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0.62896</cdr:x>
      <cdr:y>0.22034</cdr:y>
    </cdr:from>
    <cdr:to>
      <cdr:x>0.85158</cdr:x>
      <cdr:y>0.28814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72136" y="936104"/>
          <a:ext cx="15121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БГУ-17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0.68196</cdr:x>
      <cdr:y>0.44068</cdr:y>
    </cdr:from>
    <cdr:to>
      <cdr:x>0.88339</cdr:x>
      <cdr:y>0.54237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32176" y="1872208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БГАУ-13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0.50174</cdr:x>
      <cdr:y>0.62712</cdr:y>
    </cdr:from>
    <cdr:to>
      <cdr:x>0.69256</cdr:x>
      <cdr:y>0.74576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08040" y="2664296"/>
          <a:ext cx="12961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БГМУ-5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0.28972</cdr:x>
      <cdr:y>0.64407</cdr:y>
    </cdr:from>
    <cdr:to>
      <cdr:x>0.39573</cdr:x>
      <cdr:y>0.76271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67880" y="2736304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0.31092</cdr:x>
      <cdr:y>0.61017</cdr:y>
    </cdr:from>
    <cdr:to>
      <cdr:x>0.42753</cdr:x>
      <cdr:y>0.69492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1896" y="259228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0.35332</cdr:x>
      <cdr:y>0.69492</cdr:y>
    </cdr:from>
    <cdr:to>
      <cdr:x>0.51234</cdr:x>
      <cdr:y>0.83051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99928" y="2952328"/>
          <a:ext cx="108012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ВЭГУ-3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0.22611</cdr:x>
      <cdr:y>0.62712</cdr:y>
    </cdr:from>
    <cdr:to>
      <cdr:x>0.39573</cdr:x>
      <cdr:y>0.69492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35832" y="2664296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БИФК-3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0.1837</cdr:x>
      <cdr:y>0.54237</cdr:y>
    </cdr:from>
    <cdr:to>
      <cdr:x>0.33212</cdr:x>
      <cdr:y>0.67797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247800" y="2304256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УГАИ-2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0.06709</cdr:x>
      <cdr:y>0.59322</cdr:y>
    </cdr:from>
    <cdr:to>
      <cdr:x>0.22611</cdr:x>
      <cdr:y>0.67797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55712" y="25202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МГГУ-2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0.07769</cdr:x>
      <cdr:y>0.33898</cdr:y>
    </cdr:from>
    <cdr:to>
      <cdr:x>0.33212</cdr:x>
      <cdr:y>0.45763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27720" y="1440160"/>
          <a:ext cx="172819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УГНТУ-14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0.1625</cdr:x>
      <cdr:y>0.16949</cdr:y>
    </cdr:from>
    <cdr:to>
      <cdr:x>0.35332</cdr:x>
      <cdr:y>0.28814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103784" y="720080"/>
          <a:ext cx="12961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РГСУ-2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0.30032</cdr:x>
      <cdr:y>0.11864</cdr:y>
    </cdr:from>
    <cdr:to>
      <cdr:x>0.43813</cdr:x>
      <cdr:y>0.27119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039888" y="504056"/>
          <a:ext cx="93610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БГПУ-8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0.37527</cdr:x>
      <cdr:y>0.01695</cdr:y>
    </cdr:from>
    <cdr:to>
      <cdr:x>0.56741</cdr:x>
      <cdr:y>0.32203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549008" y="72008"/>
          <a:ext cx="1305058" cy="1296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  </a:t>
          </a:r>
          <a:r>
            <a:rPr lang="ru-RU" sz="1200" b="1" dirty="0" err="1" smtClean="0"/>
            <a:t>УЮрГУА</a:t>
          </a:r>
          <a:r>
            <a:rPr lang="ru-RU" sz="1200" b="1" dirty="0" smtClean="0"/>
            <a:t> – 1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endParaRPr lang="ru-RU" sz="1200" b="1" dirty="0" smtClean="0"/>
        </a:p>
        <a:p xmlns:a="http://schemas.openxmlformats.org/drawingml/2006/main">
          <a:endParaRPr lang="ru-RU" sz="1200" b="1" dirty="0"/>
        </a:p>
        <a:p xmlns:a="http://schemas.openxmlformats.org/drawingml/2006/main">
          <a:r>
            <a:rPr lang="ru-RU" sz="1200" b="1" dirty="0" smtClean="0"/>
            <a:t>УГУЭС - 2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0.66071</cdr:x>
      <cdr:y>0.25149</cdr:y>
    </cdr:from>
    <cdr:to>
      <cdr:x>0.91071</cdr:x>
      <cdr:y>0.45583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8592" y="1152128"/>
          <a:ext cx="2016224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Центр-32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0.3125</cdr:x>
      <cdr:y>0.58859</cdr:y>
    </cdr:from>
    <cdr:to>
      <cdr:x>0.53571</cdr:x>
      <cdr:y>0.70733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80" y="2696418"/>
          <a:ext cx="1800200" cy="543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Черниковка-13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0.14286</cdr:x>
      <cdr:y>0.53443</cdr:y>
    </cdr:from>
    <cdr:to>
      <cdr:x>0.27679</cdr:x>
      <cdr:y>0.5973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2128" y="2448272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Инорс-2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0.08036</cdr:x>
      <cdr:y>0.29865</cdr:y>
    </cdr:from>
    <cdr:to>
      <cdr:x>0.38393</cdr:x>
      <cdr:y>0.39296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072" y="1368153"/>
          <a:ext cx="2448272" cy="432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50 лет СССР/Айская-14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0.20536</cdr:x>
      <cdr:y>0.11003</cdr:y>
    </cdr:from>
    <cdr:to>
      <cdr:x>0.41964</cdr:x>
      <cdr:y>0.25149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56184" y="504056"/>
          <a:ext cx="1728191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Зелёная Роща-7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0.34821</cdr:x>
      <cdr:y>2.18287E-7</cdr:y>
    </cdr:from>
    <cdr:to>
      <cdr:x>0.53571</cdr:x>
      <cdr:y>0.11003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08312" y="1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Сипайлово-2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0.44643</cdr:x>
      <cdr:y>0.04716</cdr:y>
    </cdr:from>
    <cdr:to>
      <cdr:x>0.74107</cdr:x>
      <cdr:y>0.1729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600400" y="216024"/>
          <a:ext cx="23762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Нижегородка-2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0.40594</cdr:x>
      <cdr:y>0.0303</cdr:y>
    </cdr:from>
    <cdr:to>
      <cdr:x>0.71287</cdr:x>
      <cdr:y>0.10606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144016"/>
          <a:ext cx="22322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Поздравительный блок 0,5 мин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0.56436</cdr:x>
      <cdr:y>0.12121</cdr:y>
    </cdr:from>
    <cdr:to>
      <cdr:x>0.81188</cdr:x>
      <cdr:y>0.22727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04456" y="576064"/>
          <a:ext cx="18002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Рекламный блок 1 мин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0.63366</cdr:x>
      <cdr:y>0.30303</cdr:y>
    </cdr:from>
    <cdr:to>
      <cdr:x>0.91089</cdr:x>
      <cdr:y>0.37879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08512" y="1440160"/>
          <a:ext cx="20162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Общий блок 1,5 мин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0.66337</cdr:x>
      <cdr:y>0.45455</cdr:y>
    </cdr:from>
    <cdr:to>
      <cdr:x>0.92079</cdr:x>
      <cdr:y>0.51515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2160240"/>
          <a:ext cx="187220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Рекламный блок 1 мин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0.50495</cdr:x>
      <cdr:y>0.62121</cdr:y>
    </cdr:from>
    <cdr:to>
      <cdr:x>0.82178</cdr:x>
      <cdr:y>0.81818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72408" y="2952328"/>
          <a:ext cx="230425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Спортивный блок 1 мин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0.24752</cdr:x>
      <cdr:y>0.60606</cdr:y>
    </cdr:from>
    <cdr:to>
      <cdr:x>0.49505</cdr:x>
      <cdr:y>0.74242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00200" y="2880320"/>
          <a:ext cx="18002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Рекламный блок 1 мин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0.10891</cdr:x>
      <cdr:y>0.51515</cdr:y>
    </cdr:from>
    <cdr:to>
      <cdr:x>0.35644</cdr:x>
      <cdr:y>0.59091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92088" y="2448272"/>
          <a:ext cx="18002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Прогноз погоды 0,5 мин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0.0495</cdr:x>
      <cdr:y>0.42424</cdr:y>
    </cdr:from>
    <cdr:to>
      <cdr:x>0.31683</cdr:x>
      <cdr:y>0.48485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60040" y="2016224"/>
          <a:ext cx="19442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Рекламный блок 0,5 мин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0.09901</cdr:x>
      <cdr:y>0.30303</cdr:y>
    </cdr:from>
    <cdr:to>
      <cdr:x>0.38614</cdr:x>
      <cdr:y>0.37879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20080" y="1440160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Видео блок ВУЗа 1,5 мин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0.18812</cdr:x>
      <cdr:y>0.16667</cdr:y>
    </cdr:from>
    <cdr:to>
      <cdr:x>0.41584</cdr:x>
      <cdr:y>0.22727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368152" y="792088"/>
          <a:ext cx="165618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Рекламный блок 0,5 мин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0.27723</cdr:x>
      <cdr:y>0.10606</cdr:y>
    </cdr:from>
    <cdr:to>
      <cdr:x>0.53465</cdr:x>
      <cdr:y>0.22727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016224" y="504056"/>
          <a:ext cx="187220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Социальный блок 1 мин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0.13483</cdr:x>
      <cdr:y>0.34483</cdr:y>
    </cdr:from>
    <cdr:to>
      <cdr:x>0.57292</cdr:x>
      <cdr:y>0.60345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2059" y="1440159"/>
          <a:ext cx="3028381" cy="1080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+mj-lt"/>
            </a:rPr>
            <a:t>Входные группы, холлы и рекреации </a:t>
          </a:r>
        </a:p>
        <a:p xmlns:a="http://schemas.openxmlformats.org/drawingml/2006/main">
          <a:r>
            <a:rPr lang="ru-RU" sz="1800" b="1" dirty="0" smtClean="0">
              <a:latin typeface="+mj-lt"/>
            </a:rPr>
            <a:t>46 экранов</a:t>
          </a:r>
          <a:endParaRPr lang="ru-RU" sz="18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0.625</cdr:x>
      <cdr:y>0.22414</cdr:y>
    </cdr:from>
    <cdr:to>
      <cdr:x>0.9375</cdr:x>
      <cdr:y>0.39655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0" y="936105"/>
          <a:ext cx="216024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Столовые</a:t>
          </a:r>
        </a:p>
        <a:p xmlns:a="http://schemas.openxmlformats.org/drawingml/2006/main">
          <a:r>
            <a:rPr lang="ru-RU" sz="1800" b="1" dirty="0" smtClean="0"/>
            <a:t>26 экранов</a:t>
          </a:r>
          <a:endParaRPr lang="ru-RU" sz="18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0.76042</cdr:x>
      <cdr:y>0.18367</cdr:y>
    </cdr:from>
    <cdr:to>
      <cdr:x>0.87153</cdr:x>
      <cdr:y>0.37026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57940" y="9001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0.30903</cdr:x>
      <cdr:y>0.0379</cdr:y>
    </cdr:from>
    <cdr:to>
      <cdr:x>0.64757</cdr:x>
      <cdr:y>0.11078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43164" y="185725"/>
          <a:ext cx="2786082" cy="357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+mj-lt"/>
            </a:rPr>
            <a:t>ДЕНЬ СТУДЕНТА ПО ЧАСАМ</a:t>
          </a:r>
          <a:endParaRPr lang="ru-RU" sz="1600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0.85591</cdr:x>
      <cdr:y>0.60641</cdr:y>
    </cdr:from>
    <cdr:to>
      <cdr:x>0.96702</cdr:x>
      <cdr:y>0.793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43758" y="29718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0.24826</cdr:x>
      <cdr:y>0.65014</cdr:y>
    </cdr:from>
    <cdr:to>
      <cdr:x>0.37673</cdr:x>
      <cdr:y>0.79592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43098" y="3186122"/>
          <a:ext cx="105727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Franklin Gothic Heavy" pitchFamily="34" charset="0"/>
            </a:rPr>
            <a:t>3 ч</a:t>
          </a:r>
          <a:endParaRPr lang="ru-RU" sz="1800" b="1" dirty="0">
            <a:solidFill>
              <a:schemeClr val="bg1"/>
            </a:solidFill>
            <a:latin typeface="Franklin Gothic Heavy" pitchFamily="34" charset="0"/>
          </a:endParaRPr>
        </a:p>
      </cdr:txBody>
    </cdr:sp>
  </cdr:relSizeAnchor>
  <cdr:relSizeAnchor xmlns:cdr="http://schemas.openxmlformats.org/drawingml/2006/chartDrawing">
    <cdr:from>
      <cdr:x>0.40451</cdr:x>
      <cdr:y>0.2274</cdr:y>
    </cdr:from>
    <cdr:to>
      <cdr:x>0.54167</cdr:x>
      <cdr:y>0.38775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28982" y="1114420"/>
          <a:ext cx="1128714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Franklin Gothic Heavy" pitchFamily="34" charset="0"/>
            </a:rPr>
            <a:t>8 ч</a:t>
          </a:r>
          <a:endParaRPr lang="ru-RU" sz="1800" b="1" dirty="0">
            <a:solidFill>
              <a:schemeClr val="bg1"/>
            </a:solidFill>
            <a:latin typeface="Franklin Gothic Heavy" pitchFamily="34" charset="0"/>
          </a:endParaRPr>
        </a:p>
      </cdr:txBody>
    </cdr:sp>
  </cdr:relSizeAnchor>
  <cdr:relSizeAnchor xmlns:cdr="http://schemas.openxmlformats.org/drawingml/2006/chartDrawing">
    <cdr:from>
      <cdr:x>0.55208</cdr:x>
      <cdr:y>0.69388</cdr:y>
    </cdr:from>
    <cdr:to>
      <cdr:x>0.63889</cdr:x>
      <cdr:y>0.96793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543398" y="3400436"/>
          <a:ext cx="714411" cy="1343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Franklin Gothic Heavy" pitchFamily="34" charset="0"/>
            </a:rPr>
            <a:t>1,5 ч</a:t>
          </a:r>
          <a:endParaRPr lang="ru-RU" sz="1800" b="1" dirty="0">
            <a:solidFill>
              <a:schemeClr val="bg1"/>
            </a:solidFill>
            <a:latin typeface="Franklin Gothic Heavy" pitchFamily="34" charset="0"/>
          </a:endParaRPr>
        </a:p>
      </cdr:txBody>
    </cdr:sp>
  </cdr:relSizeAnchor>
  <cdr:relSizeAnchor xmlns:cdr="http://schemas.openxmlformats.org/drawingml/2006/chartDrawing">
    <cdr:from>
      <cdr:x>0.7257</cdr:x>
      <cdr:y>0.65014</cdr:y>
    </cdr:from>
    <cdr:to>
      <cdr:x>0.84549</cdr:x>
      <cdr:y>0.90962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72221" y="3186122"/>
          <a:ext cx="985824" cy="127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Franklin Gothic Heavy" pitchFamily="34" charset="0"/>
            </a:rPr>
            <a:t>2 ч</a:t>
          </a:r>
          <a:endParaRPr lang="ru-RU" sz="1800" b="1" dirty="0">
            <a:solidFill>
              <a:schemeClr val="bg1"/>
            </a:solidFill>
            <a:latin typeface="Franklin Gothic Heavy" pitchFamily="34" charset="0"/>
          </a:endParaRPr>
        </a:p>
      </cdr:txBody>
    </cdr:sp>
  </cdr:relSizeAnchor>
  <cdr:relSizeAnchor xmlns:cdr="http://schemas.openxmlformats.org/drawingml/2006/chartDrawing">
    <cdr:from>
      <cdr:x>0.86154</cdr:x>
      <cdr:y>0.29483</cdr:y>
    </cdr:from>
    <cdr:to>
      <cdr:x>1</cdr:x>
      <cdr:y>0.64723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090099" y="1224136"/>
          <a:ext cx="1139501" cy="1463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1800" b="1" dirty="0" smtClean="0">
              <a:solidFill>
                <a:schemeClr val="bg1"/>
              </a:solidFill>
              <a:latin typeface="Franklin Gothic Heavy" pitchFamily="34" charset="0"/>
            </a:rPr>
            <a:t>6,5 ч</a:t>
          </a:r>
          <a:endParaRPr lang="ru-RU" sz="1800" b="1" dirty="0">
            <a:solidFill>
              <a:schemeClr val="bg1"/>
            </a:solidFill>
            <a:latin typeface="Franklin Gothic Heavy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0.34305</cdr:x>
      <cdr:y>0.91549</cdr:y>
    </cdr:from>
    <cdr:to>
      <cdr:x>0.5253</cdr:x>
      <cdr:y>0.96845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57520" y="4643470"/>
          <a:ext cx="1518036" cy="268605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0.30354</cdr:x>
      <cdr:y>0.24623</cdr:y>
    </cdr:from>
    <cdr:to>
      <cdr:x>0.42833</cdr:x>
      <cdr:y>0.43564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68" y="1114420"/>
          <a:ext cx="1057276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Franklin Gothic Heavy" pitchFamily="34" charset="0"/>
            </a:rPr>
            <a:t>37,5%</a:t>
          </a:r>
          <a:endParaRPr lang="ru-RU" sz="1800" b="1" dirty="0">
            <a:solidFill>
              <a:schemeClr val="bg1"/>
            </a:solidFill>
            <a:latin typeface="Franklin Gothic Heavy" pitchFamily="34" charset="0"/>
          </a:endParaRPr>
        </a:p>
      </cdr:txBody>
    </cdr:sp>
  </cdr:relSizeAnchor>
  <cdr:relSizeAnchor xmlns:cdr="http://schemas.openxmlformats.org/drawingml/2006/chartDrawing">
    <cdr:from>
      <cdr:x>0.48061</cdr:x>
      <cdr:y>0.48299</cdr:y>
    </cdr:from>
    <cdr:to>
      <cdr:x>0.63069</cdr:x>
      <cdr:y>0.87443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71966" y="2185990"/>
          <a:ext cx="1271590" cy="1771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 </a:t>
          </a:r>
          <a:r>
            <a:rPr lang="ru-RU" sz="1800" b="1" dirty="0" smtClean="0">
              <a:solidFill>
                <a:schemeClr val="bg1"/>
              </a:solidFill>
              <a:latin typeface="Franklin Gothic Heavy" pitchFamily="34" charset="0"/>
            </a:rPr>
            <a:t>21,9%</a:t>
          </a:r>
          <a:endParaRPr lang="ru-RU" sz="1800" b="1" dirty="0">
            <a:solidFill>
              <a:schemeClr val="bg1"/>
            </a:solidFill>
            <a:latin typeface="Franklin Gothic Heavy" pitchFamily="34" charset="0"/>
          </a:endParaRPr>
        </a:p>
      </cdr:txBody>
    </cdr:sp>
  </cdr:relSizeAnchor>
  <cdr:relSizeAnchor xmlns:cdr="http://schemas.openxmlformats.org/drawingml/2006/chartDrawing">
    <cdr:from>
      <cdr:x>0.67454</cdr:x>
      <cdr:y>0.75132</cdr:y>
    </cdr:from>
    <cdr:to>
      <cdr:x>0.78246</cdr:x>
      <cdr:y>0.98492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15040" y="3400436"/>
          <a:ext cx="914400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Franklin Gothic Heavy" pitchFamily="34" charset="0"/>
            </a:rPr>
            <a:t>8,2%</a:t>
          </a:r>
          <a:endParaRPr lang="ru-RU" sz="1800" b="1" dirty="0">
            <a:solidFill>
              <a:schemeClr val="bg1"/>
            </a:solidFill>
            <a:latin typeface="Franklin Gothic Heavy" pitchFamily="34" charset="0"/>
          </a:endParaRPr>
        </a:p>
      </cdr:txBody>
    </cdr:sp>
  </cdr:relSizeAnchor>
  <cdr:relSizeAnchor xmlns:cdr="http://schemas.openxmlformats.org/drawingml/2006/chartDrawing">
    <cdr:from>
      <cdr:x>0.86004</cdr:x>
      <cdr:y>0.64083</cdr:y>
    </cdr:from>
    <cdr:to>
      <cdr:x>0.93592</cdr:x>
      <cdr:y>0.84602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86676" y="2900370"/>
          <a:ext cx="642942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Franklin Gothic Heavy" pitchFamily="34" charset="0"/>
            </a:rPr>
            <a:t>14,8%</a:t>
          </a:r>
          <a:endParaRPr lang="ru-RU" sz="1800" b="1" dirty="0">
            <a:solidFill>
              <a:schemeClr val="bg1"/>
            </a:solidFill>
            <a:latin typeface="Franklin Gothic Heavy" pitchFamily="34" charset="0"/>
          </a:endParaRPr>
        </a:p>
      </cdr:txBody>
    </cdr:sp>
  </cdr:relSizeAnchor>
  <cdr:relSizeAnchor xmlns:cdr="http://schemas.openxmlformats.org/drawingml/2006/chartDrawing">
    <cdr:from>
      <cdr:x>0.75042</cdr:x>
      <cdr:y>0.79797</cdr:y>
    </cdr:from>
    <cdr:to>
      <cdr:x>0.85835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57982" y="44005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0.41315</cdr:x>
      <cdr:y>0.0726</cdr:y>
    </cdr:from>
    <cdr:to>
      <cdr:x>1</cdr:x>
      <cdr:y>0.24497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00421" y="328585"/>
          <a:ext cx="4972097" cy="780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i="0" dirty="0" smtClean="0">
              <a:solidFill>
                <a:schemeClr val="accent1"/>
              </a:solidFill>
              <a:latin typeface="+mj-lt"/>
            </a:rPr>
            <a:t>   </a:t>
          </a:r>
          <a:r>
            <a:rPr lang="ru-RU" sz="1400" b="1" i="0" dirty="0" smtClean="0">
              <a:solidFill>
                <a:srgbClr val="02A8D9"/>
              </a:solidFill>
              <a:latin typeface="+mj-lt"/>
            </a:rPr>
            <a:t>Преобладание людей  с достатком выше среднего   </a:t>
          </a:r>
        </a:p>
        <a:p xmlns:a="http://schemas.openxmlformats.org/drawingml/2006/main">
          <a:r>
            <a:rPr lang="ru-RU" sz="1400" b="1" i="0" dirty="0" smtClean="0">
              <a:solidFill>
                <a:srgbClr val="02A8D9"/>
              </a:solidFill>
              <a:latin typeface="+mj-lt"/>
            </a:rPr>
            <a:t>Энергичные и активные потребители товаров и услуг</a:t>
          </a:r>
          <a:endParaRPr lang="ru-RU" sz="1400" b="1" i="0" dirty="0">
            <a:solidFill>
              <a:srgbClr val="02A8D9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96A8B-0983-4D08-877D-C251C7ACED4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7AB9A-B58F-48EB-B38F-01A8D1A400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5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76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12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69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1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8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8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8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9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День студента по часам.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42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Распределение категорий по возрастным признакам.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AB9A-B58F-48EB-B38F-01A8D1A400D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1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3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0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8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274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9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9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85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6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3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2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7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4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0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com.kiev.ua/img2/shema_po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2866" y="4311145"/>
            <a:ext cx="640648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ea typeface="Arial Unicode MS" pitchFamily="34" charset="-128"/>
                <a:cs typeface="Arial Unicode MS" pitchFamily="34" charset="-128"/>
              </a:rPr>
              <a:t>Презентация</a:t>
            </a:r>
            <a:endParaRPr lang="ru-RU" sz="3600" b="1" dirty="0">
              <a:solidFill>
                <a:srgbClr val="7030A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</a:rPr>
              <a:t>г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. Уфа 2014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4379"/>
          <p:cNvGrpSpPr/>
          <p:nvPr/>
        </p:nvGrpSpPr>
        <p:grpSpPr>
          <a:xfrm>
            <a:off x="3262866" y="1093519"/>
            <a:ext cx="5562604" cy="1749424"/>
            <a:chOff x="0" y="0"/>
            <a:chExt cx="2314321" cy="746758"/>
          </a:xfrm>
        </p:grpSpPr>
        <p:sp>
          <p:nvSpPr>
            <p:cNvPr id="6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95600" y="1413937"/>
            <a:ext cx="7488832" cy="400110"/>
          </a:xfrm>
          <a:prstGeom prst="rect">
            <a:avLst/>
          </a:prstGeom>
          <a:gradFill>
            <a:gsLst>
              <a:gs pos="0">
                <a:srgbClr val="E73020"/>
              </a:gs>
              <a:gs pos="100000">
                <a:srgbClr val="E73020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Запланированные места  размещения экранов в ВУЗах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48317072"/>
              </p:ext>
            </p:extLst>
          </p:nvPr>
        </p:nvGraphicFramePr>
        <p:xfrm>
          <a:off x="2423592" y="2060848"/>
          <a:ext cx="691276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5" name="Group 4379"/>
          <p:cNvGrpSpPr/>
          <p:nvPr/>
        </p:nvGrpSpPr>
        <p:grpSpPr>
          <a:xfrm>
            <a:off x="7104112" y="116632"/>
            <a:ext cx="3538736" cy="1139018"/>
            <a:chOff x="0" y="0"/>
            <a:chExt cx="2314321" cy="746758"/>
          </a:xfrm>
        </p:grpSpPr>
        <p:sp>
          <p:nvSpPr>
            <p:cNvPr id="26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392" y="1350604"/>
            <a:ext cx="7859216" cy="926269"/>
          </a:xfr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Располагаясь в местах длительного нахождения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студентов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по всему трафику движения, </a:t>
            </a:r>
            <a:r>
              <a:rPr lang="ru-RU" sz="1600" b="1" dirty="0" err="1">
                <a:solidFill>
                  <a:schemeClr val="bg1"/>
                </a:solidFill>
                <a:latin typeface="+mj-lt"/>
              </a:rPr>
              <a:t>Юнивер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 обладает высокой частотой контактов. Контакт студента с рекламной информацией составляет около 15 раз в день или около 300 контактов в месяц. 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023361"/>
              </p:ext>
            </p:extLst>
          </p:nvPr>
        </p:nvGraphicFramePr>
        <p:xfrm>
          <a:off x="1981200" y="2348880"/>
          <a:ext cx="8229600" cy="4151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45835" y="6500835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Franklin Gothic Book" pitchFamily="34" charset="0"/>
              </a:rPr>
              <a:t>По данным </a:t>
            </a:r>
            <a:r>
              <a:rPr lang="en-US" sz="1200" b="1" dirty="0">
                <a:latin typeface="Franklin Gothic Book" pitchFamily="34" charset="0"/>
              </a:rPr>
              <a:t>M’Index</a:t>
            </a:r>
            <a:endParaRPr lang="ru-RU" sz="1200" b="1" dirty="0">
              <a:latin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8414" y="4714884"/>
            <a:ext cx="60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Franklin Gothic Heavy" pitchFamily="34" charset="0"/>
              </a:rPr>
              <a:t>3 ч</a:t>
            </a:r>
            <a:endParaRPr lang="ru-RU" b="1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grpSp>
        <p:nvGrpSpPr>
          <p:cNvPr id="26" name="Group 4379"/>
          <p:cNvGrpSpPr/>
          <p:nvPr/>
        </p:nvGrpSpPr>
        <p:grpSpPr>
          <a:xfrm>
            <a:off x="7680176" y="188002"/>
            <a:ext cx="3538736" cy="1139018"/>
            <a:chOff x="0" y="0"/>
            <a:chExt cx="2314321" cy="746758"/>
          </a:xfrm>
        </p:grpSpPr>
        <p:sp>
          <p:nvSpPr>
            <p:cNvPr id="27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282" y="1484784"/>
            <a:ext cx="6949436" cy="432048"/>
          </a:xfrm>
          <a:gradFill>
            <a:gsLst>
              <a:gs pos="0">
                <a:srgbClr val="E73020"/>
              </a:gs>
              <a:gs pos="100000">
                <a:srgbClr val="E73020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+mj-lt"/>
              </a:rPr>
              <a:t>Распределение категорий студентов по возрастным признакам. ЦА-  17-  26+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99362"/>
              </p:ext>
            </p:extLst>
          </p:nvPr>
        </p:nvGraphicFramePr>
        <p:xfrm>
          <a:off x="2054342" y="1295738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6792" y="6215082"/>
            <a:ext cx="21784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Franklin Gothic Book" pitchFamily="34" charset="0"/>
              </a:rPr>
              <a:t>По данным </a:t>
            </a:r>
            <a:r>
              <a:rPr lang="en-US" sz="1050" b="1" dirty="0">
                <a:latin typeface="Franklin Gothic Book" pitchFamily="34" charset="0"/>
              </a:rPr>
              <a:t>M’Index</a:t>
            </a:r>
            <a:endParaRPr lang="ru-RU" sz="1050" b="1" dirty="0">
              <a:latin typeface="Franklin Gothic Book" pitchFamily="34" charset="0"/>
            </a:endParaRPr>
          </a:p>
        </p:txBody>
      </p:sp>
      <p:grpSp>
        <p:nvGrpSpPr>
          <p:cNvPr id="25" name="Group 4379"/>
          <p:cNvGrpSpPr/>
          <p:nvPr/>
        </p:nvGrpSpPr>
        <p:grpSpPr>
          <a:xfrm>
            <a:off x="7097622" y="260648"/>
            <a:ext cx="3538736" cy="1139018"/>
            <a:chOff x="0" y="0"/>
            <a:chExt cx="2314321" cy="746758"/>
          </a:xfrm>
        </p:grpSpPr>
        <p:sp>
          <p:nvSpPr>
            <p:cNvPr id="26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075" y="1916832"/>
            <a:ext cx="5261756" cy="446298"/>
          </a:xfr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ПОРТРЕТ ЦЕЛЕВОЙ АУДИТОРИИ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22432"/>
              </p:ext>
            </p:extLst>
          </p:nvPr>
        </p:nvGraphicFramePr>
        <p:xfrm>
          <a:off x="1809720" y="2636912"/>
          <a:ext cx="8329642" cy="406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Group 4379"/>
          <p:cNvGrpSpPr/>
          <p:nvPr/>
        </p:nvGrpSpPr>
        <p:grpSpPr>
          <a:xfrm>
            <a:off x="6462463" y="404664"/>
            <a:ext cx="3538736" cy="1139018"/>
            <a:chOff x="0" y="0"/>
            <a:chExt cx="2314321" cy="746758"/>
          </a:xfrm>
        </p:grpSpPr>
        <p:sp>
          <p:nvSpPr>
            <p:cNvPr id="24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412" y="1263898"/>
            <a:ext cx="7061956" cy="436910"/>
          </a:xfrm>
          <a:gradFill>
            <a:gsLst>
              <a:gs pos="0">
                <a:srgbClr val="FF0000"/>
              </a:gs>
              <a:gs pos="30000">
                <a:srgbClr val="FF0000"/>
              </a:gs>
              <a:gs pos="75000">
                <a:srgbClr val="FF0000"/>
              </a:gs>
              <a:gs pos="100000">
                <a:srgbClr val="FF000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РАСПРЕДЕЛЕНИЕ СТУДЕНЧЕСКОЙ АУДИТОРИИ ПО ПОЛУ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170573"/>
              </p:ext>
            </p:extLst>
          </p:nvPr>
        </p:nvGraphicFramePr>
        <p:xfrm>
          <a:off x="1981200" y="1844825"/>
          <a:ext cx="7467600" cy="46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6792" y="6215083"/>
            <a:ext cx="21784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Franklin Gothic Book" pitchFamily="34" charset="0"/>
              </a:rPr>
              <a:t>По данным </a:t>
            </a:r>
            <a:r>
              <a:rPr lang="en-US" sz="1200" b="1" dirty="0">
                <a:latin typeface="Franklin Gothic Book" pitchFamily="34" charset="0"/>
              </a:rPr>
              <a:t>M’Index</a:t>
            </a:r>
            <a:endParaRPr lang="ru-RU" sz="1200" b="1" dirty="0">
              <a:latin typeface="Franklin Gothic Book" pitchFamily="34" charset="0"/>
            </a:endParaRPr>
          </a:p>
        </p:txBody>
      </p:sp>
      <p:grpSp>
        <p:nvGrpSpPr>
          <p:cNvPr id="25" name="Group 4379"/>
          <p:cNvGrpSpPr/>
          <p:nvPr/>
        </p:nvGrpSpPr>
        <p:grpSpPr>
          <a:xfrm>
            <a:off x="7161212" y="99673"/>
            <a:ext cx="3538736" cy="1139018"/>
            <a:chOff x="0" y="0"/>
            <a:chExt cx="2314321" cy="746758"/>
          </a:xfrm>
        </p:grpSpPr>
        <p:sp>
          <p:nvSpPr>
            <p:cNvPr id="26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8560" y="1479922"/>
            <a:ext cx="4834880" cy="43691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Портрет ЦА по достатку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012263"/>
              </p:ext>
            </p:extLst>
          </p:nvPr>
        </p:nvGraphicFramePr>
        <p:xfrm>
          <a:off x="1981200" y="2060848"/>
          <a:ext cx="8229600" cy="4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0" name="Group 4379"/>
          <p:cNvGrpSpPr/>
          <p:nvPr/>
        </p:nvGrpSpPr>
        <p:grpSpPr>
          <a:xfrm>
            <a:off x="6888088" y="188640"/>
            <a:ext cx="3538736" cy="1139018"/>
            <a:chOff x="0" y="0"/>
            <a:chExt cx="2314321" cy="746758"/>
          </a:xfrm>
        </p:grpSpPr>
        <p:sp>
          <p:nvSpPr>
            <p:cNvPr id="41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3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4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5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213550"/>
            <a:ext cx="8229600" cy="703282"/>
          </a:xfrm>
          <a:gradFill>
            <a:gsLst>
              <a:gs pos="0">
                <a:srgbClr val="EB392A"/>
              </a:gs>
              <a:gs pos="30000">
                <a:srgbClr val="EB392A"/>
              </a:gs>
              <a:gs pos="75000">
                <a:srgbClr val="EB392A"/>
              </a:gs>
              <a:gs pos="100000">
                <a:srgbClr val="EB392A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Портрет ЦА по доходу. Среди студентов преобладают респонденты  со средним и высоким достатком (77,0%)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692925"/>
              </p:ext>
            </p:extLst>
          </p:nvPr>
        </p:nvGraphicFramePr>
        <p:xfrm>
          <a:off x="1738282" y="1916833"/>
          <a:ext cx="8472518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006792" y="6198991"/>
            <a:ext cx="2178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Franklin Gothic Medium" pitchFamily="34" charset="0"/>
              </a:rPr>
              <a:t>По данным </a:t>
            </a:r>
            <a:r>
              <a:rPr lang="en-US" sz="1400" b="1" dirty="0">
                <a:latin typeface="Franklin Gothic Medium" pitchFamily="34" charset="0"/>
              </a:rPr>
              <a:t>M’Index</a:t>
            </a:r>
            <a:endParaRPr lang="ru-RU" sz="1400" b="1" dirty="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9852" y="4143381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Franklin Gothic Heavy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Franklin Gothic Heavy" pitchFamily="34" charset="0"/>
              </a:rPr>
              <a:t>17,6</a:t>
            </a:r>
            <a:r>
              <a:rPr lang="ru-RU" b="1" dirty="0">
                <a:solidFill>
                  <a:schemeClr val="bg1"/>
                </a:solidFill>
              </a:rPr>
              <a:t>%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27" name="Group 4379"/>
          <p:cNvGrpSpPr/>
          <p:nvPr/>
        </p:nvGrpSpPr>
        <p:grpSpPr>
          <a:xfrm>
            <a:off x="6816080" y="39547"/>
            <a:ext cx="3538736" cy="1139018"/>
            <a:chOff x="0" y="0"/>
            <a:chExt cx="2314321" cy="746758"/>
          </a:xfrm>
        </p:grpSpPr>
        <p:sp>
          <p:nvSpPr>
            <p:cNvPr id="28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154" y="1916832"/>
            <a:ext cx="7945295" cy="648072"/>
          </a:xfrm>
          <a:solidFill>
            <a:srgbClr val="E73020"/>
          </a:solidFill>
          <a:ln w="3175">
            <a:solidFill>
              <a:srgbClr val="00A7D8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+mj-lt"/>
              </a:rPr>
              <a:t>Основные характеристики студенческой аудитории</a:t>
            </a:r>
            <a:endParaRPr lang="ru-RU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031" y="2996952"/>
            <a:ext cx="7423827" cy="2308324"/>
          </a:xfrm>
          <a:prstGeom prst="rect">
            <a:avLst/>
          </a:prstGeom>
          <a:solidFill>
            <a:srgbClr val="3CB71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>
                <a:latin typeface="Franklin Gothic Medium" pitchFamily="34" charset="0"/>
              </a:rPr>
              <a:t> </a:t>
            </a:r>
            <a:r>
              <a:rPr lang="ru-RU" sz="2000" b="1" dirty="0">
                <a:latin typeface="+mj-lt"/>
              </a:rPr>
              <a:t>Равное распределение по полу: 50,1% - Ж и  49,9%-М;</a:t>
            </a:r>
          </a:p>
          <a:p>
            <a:endParaRPr lang="ru-RU" sz="2000" b="1" dirty="0">
              <a:latin typeface="+mj-lt"/>
            </a:endParaRPr>
          </a:p>
          <a:p>
            <a:pPr>
              <a:buFontTx/>
              <a:buChar char="-"/>
            </a:pPr>
            <a:r>
              <a:rPr lang="ru-RU" sz="2000" b="1" dirty="0">
                <a:latin typeface="+mj-lt"/>
              </a:rPr>
              <a:t> Возраст преимущественно 17-21 год;</a:t>
            </a:r>
          </a:p>
          <a:p>
            <a:endParaRPr lang="ru-RU" sz="2000" b="1" dirty="0">
              <a:latin typeface="+mj-lt"/>
            </a:endParaRPr>
          </a:p>
          <a:p>
            <a:pPr>
              <a:buFontTx/>
              <a:buChar char="-"/>
            </a:pPr>
            <a:r>
              <a:rPr lang="ru-RU" sz="2000" b="1" dirty="0">
                <a:latin typeface="+mj-lt"/>
              </a:rPr>
              <a:t> Преобладание людей с достатком выше среднего;</a:t>
            </a:r>
          </a:p>
          <a:p>
            <a:endParaRPr lang="ru-RU" sz="2000" b="1" dirty="0">
              <a:latin typeface="+mj-lt"/>
            </a:endParaRPr>
          </a:p>
          <a:p>
            <a:pPr>
              <a:buFontTx/>
              <a:buChar char="-"/>
            </a:pPr>
            <a:r>
              <a:rPr lang="ru-RU" sz="2000" b="1" dirty="0">
                <a:latin typeface="+mj-lt"/>
              </a:rPr>
              <a:t> Энергичные и активные потребители товаров и услуг</a:t>
            </a:r>
            <a:endParaRPr lang="ru-RU" sz="20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5934" y="6215083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Franklin Gothic Medium" pitchFamily="34" charset="0"/>
              </a:rPr>
              <a:t>По данным </a:t>
            </a:r>
            <a:r>
              <a:rPr lang="en-US" sz="1400" b="1" dirty="0">
                <a:latin typeface="Franklin Gothic Medium" pitchFamily="34" charset="0"/>
              </a:rPr>
              <a:t>M’ Index</a:t>
            </a:r>
            <a:endParaRPr lang="ru-RU" sz="1400" b="1" dirty="0">
              <a:latin typeface="Franklin Gothic Medium" pitchFamily="34" charset="0"/>
            </a:endParaRPr>
          </a:p>
        </p:txBody>
      </p:sp>
      <p:grpSp>
        <p:nvGrpSpPr>
          <p:cNvPr id="24" name="Group 4379"/>
          <p:cNvGrpSpPr/>
          <p:nvPr/>
        </p:nvGrpSpPr>
        <p:grpSpPr>
          <a:xfrm>
            <a:off x="6589712" y="437517"/>
            <a:ext cx="3538736" cy="1139018"/>
            <a:chOff x="0" y="0"/>
            <a:chExt cx="2314321" cy="746758"/>
          </a:xfrm>
        </p:grpSpPr>
        <p:sp>
          <p:nvSpPr>
            <p:cNvPr id="25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87207911"/>
              </p:ext>
            </p:extLst>
          </p:nvPr>
        </p:nvGraphicFramePr>
        <p:xfrm>
          <a:off x="2063552" y="3284984"/>
          <a:ext cx="8001056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4379"/>
          <p:cNvGrpSpPr/>
          <p:nvPr/>
        </p:nvGrpSpPr>
        <p:grpSpPr>
          <a:xfrm>
            <a:off x="3575720" y="1052736"/>
            <a:ext cx="5040560" cy="1656184"/>
            <a:chOff x="0" y="0"/>
            <a:chExt cx="2314321" cy="746758"/>
          </a:xfrm>
        </p:grpSpPr>
        <p:sp>
          <p:nvSpPr>
            <p:cNvPr id="6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268760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7030A0"/>
                </a:solidFill>
              </a:rPr>
              <a:t>О проекте </a:t>
            </a:r>
            <a:r>
              <a:rPr lang="ru-RU" sz="2600" b="1" dirty="0" err="1">
                <a:solidFill>
                  <a:srgbClr val="7030A0"/>
                </a:solidFill>
              </a:rPr>
              <a:t>Юнивер</a:t>
            </a:r>
            <a:endParaRPr lang="ru-RU" sz="2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85927"/>
            <a:ext cx="8229600" cy="4340237"/>
          </a:xfrm>
          <a:gradFill>
            <a:gsLst>
              <a:gs pos="0">
                <a:srgbClr val="3FBA19"/>
              </a:gs>
              <a:gs pos="100000">
                <a:srgbClr val="3FBA19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- 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Юнивер</a:t>
            </a:r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- крупнейший коммуникационный канал для молодежи;</a:t>
            </a: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   - 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Юнивер</a:t>
            </a:r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– телесеть,  организованная в крупнейших системообразующих ВУЗах  Уфы;</a:t>
            </a: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   -   Плазменные экраны от 42 дюймов установлены в самых проходимых </a:t>
            </a: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местах – холлах, входных группах и студенческих столовых. Трансляции идут со звуком;</a:t>
            </a: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   -    Целевая аудитория – студенты дневных и вечерних отделений, преподаватели ВУЗов;</a:t>
            </a: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   -    Средний контакт студента с </a:t>
            </a:r>
            <a:r>
              <a:rPr lang="ru-RU" sz="16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Юнивер</a:t>
            </a:r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составляет более 1,5 часов в день – это перемены, обеденные перерывы, а так же время между пар, в которые многие студенты находятся не на занятиях, а в холлах или кафе университетов.</a:t>
            </a:r>
          </a:p>
          <a:p>
            <a:pPr algn="ctr">
              <a:buNone/>
            </a:pPr>
            <a:r>
              <a:rPr lang="ru-RU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  УНИКАЛЬНАЯ ВОЗМОЖНОСТЬ РАЗМЕЩЕНИЯ ВАШИХ МАТЕРИАЛОВ В ОТДЕЛЬНО </a:t>
            </a:r>
            <a:endParaRPr lang="en-US" sz="16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ru-RU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ВЗЯТОМ ВУЗЕ И РАЙОНЕ ГОРОДА !!!</a:t>
            </a:r>
            <a:endParaRPr lang="ru-RU" sz="16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oup 4379"/>
          <p:cNvGrpSpPr/>
          <p:nvPr/>
        </p:nvGrpSpPr>
        <p:grpSpPr>
          <a:xfrm>
            <a:off x="7752184" y="145475"/>
            <a:ext cx="3538736" cy="1139018"/>
            <a:chOff x="0" y="0"/>
            <a:chExt cx="2314321" cy="746758"/>
          </a:xfrm>
        </p:grpSpPr>
        <p:sp>
          <p:nvSpPr>
            <p:cNvPr id="7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218292"/>
            <a:ext cx="8286808" cy="471397"/>
          </a:xfr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Участники  межвузовского проекта </a:t>
            </a:r>
            <a:r>
              <a:rPr lang="ru-RU" sz="1600" b="1" dirty="0" err="1">
                <a:solidFill>
                  <a:schemeClr val="bg1"/>
                </a:solidFill>
                <a:latin typeface="+mj-lt"/>
              </a:rPr>
              <a:t>Юнивер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.  Численность экранов ВУЗах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5520" y="1926124"/>
            <a:ext cx="157902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10B3E3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10B3E3"/>
                </a:solidFill>
                <a:latin typeface="+mj-lt"/>
              </a:rPr>
              <a:t>72 ЭКРАНА</a:t>
            </a:r>
          </a:p>
          <a:p>
            <a:endParaRPr lang="ru-RU" sz="1400" b="1" dirty="0">
              <a:latin typeface="+mj-lt"/>
            </a:endParaRPr>
          </a:p>
          <a:p>
            <a:r>
              <a:rPr lang="ru-RU" sz="1200" b="1" dirty="0">
                <a:latin typeface="+mj-lt"/>
              </a:rPr>
              <a:t>БГУ – 17;</a:t>
            </a:r>
          </a:p>
          <a:p>
            <a:endParaRPr lang="ru-RU" sz="1200" b="1" dirty="0">
              <a:latin typeface="+mj-lt"/>
            </a:endParaRPr>
          </a:p>
          <a:p>
            <a:r>
              <a:rPr lang="ru-RU" sz="1200" b="1" dirty="0">
                <a:latin typeface="+mj-lt"/>
              </a:rPr>
              <a:t>УГНТУ – 14;</a:t>
            </a:r>
          </a:p>
          <a:p>
            <a:endParaRPr lang="ru-RU" sz="1200" b="1" dirty="0">
              <a:latin typeface="+mj-lt"/>
            </a:endParaRPr>
          </a:p>
          <a:p>
            <a:r>
              <a:rPr lang="ru-RU" sz="1200" b="1" dirty="0">
                <a:latin typeface="+mj-lt"/>
              </a:rPr>
              <a:t>БГПУ – 8;</a:t>
            </a:r>
          </a:p>
          <a:p>
            <a:endParaRPr lang="ru-RU" sz="1200" b="1" dirty="0">
              <a:latin typeface="+mj-lt"/>
            </a:endParaRPr>
          </a:p>
          <a:p>
            <a:r>
              <a:rPr lang="ru-RU" sz="1200" b="1" dirty="0">
                <a:latin typeface="+mj-lt"/>
              </a:rPr>
              <a:t>БГМУ – 5;</a:t>
            </a:r>
          </a:p>
          <a:p>
            <a:endParaRPr lang="ru-RU" sz="1200" b="1" dirty="0">
              <a:latin typeface="+mj-lt"/>
            </a:endParaRPr>
          </a:p>
          <a:p>
            <a:r>
              <a:rPr lang="ru-RU" sz="1200" b="1" dirty="0">
                <a:latin typeface="+mj-lt"/>
              </a:rPr>
              <a:t>ВЭГУ – 3;</a:t>
            </a:r>
          </a:p>
          <a:p>
            <a:endParaRPr lang="ru-RU" sz="1200" b="1" dirty="0">
              <a:latin typeface="+mj-lt"/>
            </a:endParaRPr>
          </a:p>
          <a:p>
            <a:r>
              <a:rPr lang="ru-RU" sz="1200" b="1" dirty="0">
                <a:latin typeface="+mj-lt"/>
              </a:rPr>
              <a:t>БИФК – 3;</a:t>
            </a:r>
          </a:p>
          <a:p>
            <a:endParaRPr lang="ru-RU" sz="1200" b="1" dirty="0">
              <a:latin typeface="+mj-lt"/>
            </a:endParaRPr>
          </a:p>
          <a:p>
            <a:r>
              <a:rPr lang="ru-RU" sz="1200" b="1" dirty="0">
                <a:latin typeface="+mj-lt"/>
              </a:rPr>
              <a:t>УГУЭС -2;</a:t>
            </a:r>
          </a:p>
          <a:p>
            <a:endParaRPr lang="ru-RU" sz="1200" b="1" dirty="0">
              <a:latin typeface="+mj-lt"/>
            </a:endParaRPr>
          </a:p>
          <a:p>
            <a:r>
              <a:rPr lang="ru-RU" sz="1200" b="1" dirty="0">
                <a:latin typeface="+mj-lt"/>
              </a:rPr>
              <a:t>РГСУ – 2;</a:t>
            </a:r>
          </a:p>
          <a:p>
            <a:endParaRPr lang="ru-RU" sz="1200" b="1" dirty="0">
              <a:latin typeface="+mj-lt"/>
            </a:endParaRPr>
          </a:p>
          <a:p>
            <a:r>
              <a:rPr lang="ru-RU" sz="1200" b="1" dirty="0">
                <a:latin typeface="+mj-lt"/>
              </a:rPr>
              <a:t>МГГУ – 2;</a:t>
            </a:r>
          </a:p>
          <a:p>
            <a:endParaRPr lang="ru-RU" sz="1200" b="1" dirty="0">
              <a:latin typeface="+mj-lt"/>
            </a:endParaRPr>
          </a:p>
          <a:p>
            <a:r>
              <a:rPr lang="ru-RU" sz="1200" b="1" dirty="0">
                <a:latin typeface="+mj-lt"/>
              </a:rPr>
              <a:t>УГАИ- 2;</a:t>
            </a:r>
          </a:p>
          <a:p>
            <a:endParaRPr lang="ru-RU" sz="1200" b="1" dirty="0">
              <a:latin typeface="+mj-lt"/>
            </a:endParaRPr>
          </a:p>
          <a:p>
            <a:r>
              <a:rPr lang="ru-RU" sz="1200" b="1" dirty="0" err="1">
                <a:latin typeface="+mj-lt"/>
              </a:rPr>
              <a:t>УЮрГУА</a:t>
            </a:r>
            <a:r>
              <a:rPr lang="ru-RU" sz="1200" b="1" dirty="0">
                <a:latin typeface="+mj-lt"/>
              </a:rPr>
              <a:t> – 1.</a:t>
            </a:r>
            <a:endParaRPr lang="ru-RU" sz="1200" b="1" dirty="0">
              <a:latin typeface="+mj-lt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46989672"/>
              </p:ext>
            </p:extLst>
          </p:nvPr>
        </p:nvGraphicFramePr>
        <p:xfrm>
          <a:off x="3386138" y="1785926"/>
          <a:ext cx="6710391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35898847"/>
              </p:ext>
            </p:extLst>
          </p:nvPr>
        </p:nvGraphicFramePr>
        <p:xfrm>
          <a:off x="3575720" y="1988840"/>
          <a:ext cx="61926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76120" y="278092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БГУ-17</a:t>
            </a:r>
            <a:endParaRPr lang="ru-RU" sz="1400" b="1" dirty="0"/>
          </a:p>
        </p:txBody>
      </p:sp>
      <p:grpSp>
        <p:nvGrpSpPr>
          <p:cNvPr id="28" name="Group 4379"/>
          <p:cNvGrpSpPr/>
          <p:nvPr/>
        </p:nvGrpSpPr>
        <p:grpSpPr>
          <a:xfrm>
            <a:off x="7968208" y="0"/>
            <a:ext cx="3538736" cy="1139018"/>
            <a:chOff x="0" y="0"/>
            <a:chExt cx="2314321" cy="746758"/>
          </a:xfrm>
        </p:grpSpPr>
        <p:sp>
          <p:nvSpPr>
            <p:cNvPr id="29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5344" y="1298975"/>
            <a:ext cx="5753190" cy="372443"/>
          </a:xfr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Количество действующих  экранов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158747"/>
              </p:ext>
            </p:extLst>
          </p:nvPr>
        </p:nvGraphicFramePr>
        <p:xfrm>
          <a:off x="2999656" y="1724630"/>
          <a:ext cx="6984776" cy="429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62906931"/>
              </p:ext>
            </p:extLst>
          </p:nvPr>
        </p:nvGraphicFramePr>
        <p:xfrm>
          <a:off x="2488593" y="2204864"/>
          <a:ext cx="67924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Group 4379"/>
          <p:cNvGrpSpPr/>
          <p:nvPr/>
        </p:nvGrpSpPr>
        <p:grpSpPr>
          <a:xfrm>
            <a:off x="7896200" y="12641"/>
            <a:ext cx="3538736" cy="1139018"/>
            <a:chOff x="0" y="0"/>
            <a:chExt cx="2314321" cy="746758"/>
          </a:xfrm>
        </p:grpSpPr>
        <p:sp>
          <p:nvSpPr>
            <p:cNvPr id="27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208" y="1268760"/>
            <a:ext cx="7715200" cy="504056"/>
          </a:xfr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РАСПРЕДЕЛЕНИЕ ЭКРАНОВ ПО РАЙОНАМ ГОРОДА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4694" y="1785926"/>
            <a:ext cx="317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0B3E3"/>
                </a:solidFill>
                <a:latin typeface="+mj-lt"/>
              </a:rPr>
              <a:t>ВСЕГО 72 ЭКРАНА</a:t>
            </a:r>
            <a:endParaRPr lang="ru-RU" sz="2000" b="1" dirty="0">
              <a:solidFill>
                <a:srgbClr val="10B3E3"/>
              </a:solidFill>
              <a:latin typeface="+mj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5616031"/>
              </p:ext>
            </p:extLst>
          </p:nvPr>
        </p:nvGraphicFramePr>
        <p:xfrm>
          <a:off x="1847528" y="2186036"/>
          <a:ext cx="8064896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" name="Group 4379"/>
          <p:cNvGrpSpPr/>
          <p:nvPr/>
        </p:nvGrpSpPr>
        <p:grpSpPr>
          <a:xfrm>
            <a:off x="7824192" y="70844"/>
            <a:ext cx="3538736" cy="1139018"/>
            <a:chOff x="0" y="0"/>
            <a:chExt cx="2314321" cy="746758"/>
          </a:xfrm>
        </p:grpSpPr>
        <p:sp>
          <p:nvSpPr>
            <p:cNvPr id="26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3 из 95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9968" y="2163930"/>
            <a:ext cx="5076825" cy="32147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4702959" y="155853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5862B"/>
              </a:solidFill>
            </a:endParaRPr>
          </a:p>
          <a:p>
            <a:pPr algn="ctr"/>
            <a:r>
              <a:rPr lang="ru-RU" b="1" dirty="0">
                <a:solidFill>
                  <a:srgbClr val="10B3E3"/>
                </a:solidFill>
                <a:latin typeface="Franklin Gothic Heavy" pitchFamily="34" charset="0"/>
              </a:rPr>
              <a:t>СХЕМА ТРАНСЛЯЦИИ</a:t>
            </a:r>
            <a:endParaRPr lang="ru-RU" b="1" dirty="0">
              <a:solidFill>
                <a:srgbClr val="10B3E3"/>
              </a:solidFill>
              <a:latin typeface="Franklin Gothic Heavy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52596" y="1506270"/>
            <a:ext cx="8103844" cy="338554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    Техническое оснащение </a:t>
            </a:r>
            <a:r>
              <a:rPr lang="ru-RU" sz="1400" b="1" dirty="0" err="1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Юнивер</a:t>
            </a:r>
            <a:r>
              <a:rPr lang="ru-RU" sz="1400" b="1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 и способы передачи сигнала на экраны в ВУЗах</a:t>
            </a:r>
            <a:r>
              <a:rPr lang="ru-RU" sz="1600" b="1" dirty="0">
                <a:solidFill>
                  <a:schemeClr val="bg1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603612" y="5498649"/>
            <a:ext cx="6984776" cy="830997"/>
          </a:xfrm>
          <a:prstGeom prst="rect">
            <a:avLst/>
          </a:prstGeom>
          <a:gradFill>
            <a:gsLst>
              <a:gs pos="0">
                <a:srgbClr val="3FBA19"/>
              </a:gs>
              <a:gs pos="100000">
                <a:srgbClr val="3FBA19"/>
              </a:gs>
            </a:gsLst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Организация вещания осуществляется подачей контента по интернету на сетевые медиа плееры, расположенные в каждом ВУЗе. Сигнал от медиа плеера по кабель каналу подается на группу плазменных панелей, установленных в холлах и столовых ВУЗов.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6" name="Group 4379"/>
          <p:cNvGrpSpPr/>
          <p:nvPr/>
        </p:nvGrpSpPr>
        <p:grpSpPr>
          <a:xfrm>
            <a:off x="7476454" y="207699"/>
            <a:ext cx="3538736" cy="1139018"/>
            <a:chOff x="0" y="0"/>
            <a:chExt cx="2314321" cy="746758"/>
          </a:xfrm>
        </p:grpSpPr>
        <p:sp>
          <p:nvSpPr>
            <p:cNvPr id="27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0540" y="1306779"/>
            <a:ext cx="5786478" cy="40011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5862B"/>
                </a:solidFill>
                <a:latin typeface="+mj-lt"/>
              </a:rPr>
              <a:t>   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Медиапланирование на </a:t>
            </a:r>
            <a:r>
              <a:rPr lang="ru-RU" sz="2000" b="1" dirty="0" err="1">
                <a:solidFill>
                  <a:schemeClr val="bg1"/>
                </a:solidFill>
                <a:latin typeface="+mj-lt"/>
              </a:rPr>
              <a:t>Юнивер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86931656"/>
              </p:ext>
            </p:extLst>
          </p:nvPr>
        </p:nvGraphicFramePr>
        <p:xfrm>
          <a:off x="4952992" y="2714620"/>
          <a:ext cx="535785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1159" y="2691256"/>
            <a:ext cx="48709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Franklin Gothic Medium" pitchFamily="34" charset="0"/>
              </a:rPr>
              <a:t>ПРАВИЛА ВЫХОДА РЕКЛАМЫ НА ЮНИВЕР:</a:t>
            </a:r>
            <a:endParaRPr lang="ru-RU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159" y="328612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3640" y="3067440"/>
            <a:ext cx="37495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+mj-lt"/>
              </a:rPr>
              <a:t>ВЕЩАНИЕ  ЮНИВЕР  СОСТАВЛЯЕТ </a:t>
            </a:r>
            <a:endParaRPr lang="en-US" sz="1600" b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1600" b="1" dirty="0">
                <a:solidFill>
                  <a:srgbClr val="10B3E3"/>
                </a:solidFill>
                <a:latin typeface="+mj-lt"/>
              </a:rPr>
              <a:t>12 ЧАСОВ  В ДЕНЬ </a:t>
            </a:r>
            <a:endParaRPr lang="en-US" sz="1600" b="1" dirty="0">
              <a:solidFill>
                <a:srgbClr val="10B3E3"/>
              </a:solidFill>
              <a:latin typeface="+mj-lt"/>
            </a:endParaRPr>
          </a:p>
          <a:p>
            <a:pPr algn="ctr"/>
            <a:r>
              <a:rPr lang="ru-RU" sz="1600" b="1" dirty="0">
                <a:solidFill>
                  <a:srgbClr val="10B3E3"/>
                </a:solidFill>
                <a:latin typeface="+mj-lt"/>
              </a:rPr>
              <a:t>с  8:00 до 20-00</a:t>
            </a:r>
            <a:r>
              <a:rPr lang="en-US" sz="1600" b="1" dirty="0">
                <a:solidFill>
                  <a:srgbClr val="10B3E3"/>
                </a:solidFill>
                <a:latin typeface="+mj-lt"/>
              </a:rPr>
              <a:t> </a:t>
            </a:r>
            <a:r>
              <a:rPr lang="ru-RU" sz="1600" b="1" dirty="0">
                <a:solidFill>
                  <a:srgbClr val="10B3E3"/>
                </a:solidFill>
                <a:latin typeface="+mj-lt"/>
              </a:rPr>
              <a:t>часов </a:t>
            </a:r>
          </a:p>
          <a:p>
            <a:pPr algn="ctr"/>
            <a:endParaRPr lang="ru-RU" sz="1600" b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+mj-lt"/>
              </a:rPr>
              <a:t>ВЕЩАНИЕ ОСУЩЕСТВЛЯЕТСЯ С </a:t>
            </a:r>
            <a:r>
              <a:rPr lang="ru-RU" sz="1600" b="1" dirty="0">
                <a:solidFill>
                  <a:srgbClr val="10B3E3"/>
                </a:solidFill>
                <a:latin typeface="+mj-lt"/>
              </a:rPr>
              <a:t>ПОНЕДЕЛЬНИКА ПО СУББОТУ</a:t>
            </a:r>
            <a:r>
              <a:rPr lang="en-US" sz="1600" b="1" dirty="0">
                <a:solidFill>
                  <a:srgbClr val="10B3E3"/>
                </a:solidFill>
                <a:latin typeface="+mj-lt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+mj-lt"/>
              </a:rPr>
              <a:t>включительно  (исключая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+mj-lt"/>
              </a:rPr>
              <a:t>воскресенье)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 </a:t>
            </a:r>
            <a:endParaRPr lang="ru-RU" sz="1600" b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ru-RU" sz="1600" b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+mj-lt"/>
              </a:rPr>
              <a:t>ТРАНСЛЯЦИЯ РАЗБИТА </a:t>
            </a:r>
            <a:endParaRPr lang="en-US" sz="1600" b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1600" b="1" dirty="0">
                <a:solidFill>
                  <a:srgbClr val="10B3E3"/>
                </a:solidFill>
                <a:latin typeface="+mj-lt"/>
              </a:rPr>
              <a:t>на 10-ти минутные блоки</a:t>
            </a:r>
            <a:endParaRPr lang="ru-RU" sz="1600" b="1" dirty="0">
              <a:solidFill>
                <a:srgbClr val="10B3E3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183" y="1788566"/>
            <a:ext cx="428628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5862B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Уникальная возможность размещения Ваших материалов в отдельно взятом ВУЗе и РАЙОНЕ  города !!!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7" name="Group 4379"/>
          <p:cNvGrpSpPr/>
          <p:nvPr/>
        </p:nvGrpSpPr>
        <p:grpSpPr>
          <a:xfrm>
            <a:off x="7896200" y="96068"/>
            <a:ext cx="3538736" cy="1139018"/>
            <a:chOff x="0" y="0"/>
            <a:chExt cx="2314321" cy="746758"/>
          </a:xfrm>
        </p:grpSpPr>
        <p:sp>
          <p:nvSpPr>
            <p:cNvPr id="28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1291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9328463"/>
              </p:ext>
            </p:extLst>
          </p:nvPr>
        </p:nvGraphicFramePr>
        <p:xfrm>
          <a:off x="2166910" y="1928802"/>
          <a:ext cx="750099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5472" y="621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  <a:endParaRPr lang="ru-RU" dirty="0"/>
          </a:p>
        </p:txBody>
      </p:sp>
      <p:grpSp>
        <p:nvGrpSpPr>
          <p:cNvPr id="25" name="Group 4379"/>
          <p:cNvGrpSpPr/>
          <p:nvPr/>
        </p:nvGrpSpPr>
        <p:grpSpPr>
          <a:xfrm>
            <a:off x="7680176" y="476672"/>
            <a:ext cx="3538736" cy="1139018"/>
            <a:chOff x="0" y="0"/>
            <a:chExt cx="2314321" cy="746758"/>
          </a:xfrm>
        </p:grpSpPr>
        <p:sp>
          <p:nvSpPr>
            <p:cNvPr id="26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6416" y="1421770"/>
            <a:ext cx="5842992" cy="453425"/>
          </a:xfr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>
                <a:latin typeface="+mj-lt"/>
              </a:rPr>
              <a:t>РАСПРЕДЕЛЕНИЕ РЕКЛАМНЫХ БЛОКОВ ПО СЕТКЕ</a:t>
            </a:r>
            <a:endParaRPr lang="ru-RU" sz="1600" b="1" dirty="0">
              <a:latin typeface="+mj-l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91754738"/>
              </p:ext>
            </p:extLst>
          </p:nvPr>
        </p:nvGraphicFramePr>
        <p:xfrm>
          <a:off x="2279576" y="1916832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Group 4379"/>
          <p:cNvGrpSpPr/>
          <p:nvPr/>
        </p:nvGrpSpPr>
        <p:grpSpPr>
          <a:xfrm>
            <a:off x="7752184" y="116632"/>
            <a:ext cx="3538736" cy="1139018"/>
            <a:chOff x="0" y="0"/>
            <a:chExt cx="2314321" cy="746758"/>
          </a:xfrm>
        </p:grpSpPr>
        <p:sp>
          <p:nvSpPr>
            <p:cNvPr id="25" name="Shape 6"/>
            <p:cNvSpPr/>
            <p:nvPr/>
          </p:nvSpPr>
          <p:spPr>
            <a:xfrm>
              <a:off x="383789" y="141168"/>
              <a:ext cx="284090" cy="464827"/>
            </a:xfrm>
            <a:custGeom>
              <a:avLst/>
              <a:gdLst/>
              <a:ahLst/>
              <a:cxnLst/>
              <a:rect l="0" t="0" r="0" b="0"/>
              <a:pathLst>
                <a:path w="284090" h="464827">
                  <a:moveTo>
                    <a:pt x="245152" y="607"/>
                  </a:moveTo>
                  <a:cubicBezTo>
                    <a:pt x="257905" y="0"/>
                    <a:pt x="270390" y="6924"/>
                    <a:pt x="276261" y="19158"/>
                  </a:cubicBezTo>
                  <a:cubicBezTo>
                    <a:pt x="284090" y="35462"/>
                    <a:pt x="277228" y="55032"/>
                    <a:pt x="260920" y="62862"/>
                  </a:cubicBezTo>
                  <a:cubicBezTo>
                    <a:pt x="129722" y="125888"/>
                    <a:pt x="74696" y="284813"/>
                    <a:pt x="138261" y="417131"/>
                  </a:cubicBezTo>
                  <a:cubicBezTo>
                    <a:pt x="146092" y="433439"/>
                    <a:pt x="139219" y="453005"/>
                    <a:pt x="122914" y="460842"/>
                  </a:cubicBezTo>
                  <a:cubicBezTo>
                    <a:pt x="118984" y="462732"/>
                    <a:pt x="114875" y="463762"/>
                    <a:pt x="110782" y="464017"/>
                  </a:cubicBezTo>
                  <a:cubicBezTo>
                    <a:pt x="97859" y="464827"/>
                    <a:pt x="85140" y="457872"/>
                    <a:pt x="79204" y="445495"/>
                  </a:cubicBezTo>
                  <a:cubicBezTo>
                    <a:pt x="0" y="280598"/>
                    <a:pt x="68788" y="82467"/>
                    <a:pt x="232546" y="3808"/>
                  </a:cubicBezTo>
                  <a:cubicBezTo>
                    <a:pt x="236621" y="1849"/>
                    <a:pt x="240902" y="810"/>
                    <a:pt x="245152" y="607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DD2A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7"/>
            <p:cNvSpPr/>
            <p:nvPr/>
          </p:nvSpPr>
          <p:spPr>
            <a:xfrm>
              <a:off x="511103" y="242163"/>
              <a:ext cx="205301" cy="345264"/>
            </a:xfrm>
            <a:custGeom>
              <a:avLst/>
              <a:gdLst/>
              <a:ahLst/>
              <a:cxnLst/>
              <a:rect l="0" t="0" r="0" b="0"/>
              <a:pathLst>
                <a:path w="205301" h="345264">
                  <a:moveTo>
                    <a:pt x="166351" y="612"/>
                  </a:moveTo>
                  <a:cubicBezTo>
                    <a:pt x="179103" y="0"/>
                    <a:pt x="191589" y="6932"/>
                    <a:pt x="197463" y="19158"/>
                  </a:cubicBezTo>
                  <a:cubicBezTo>
                    <a:pt x="205301" y="35469"/>
                    <a:pt x="198435" y="55038"/>
                    <a:pt x="182117" y="62880"/>
                  </a:cubicBezTo>
                  <a:cubicBezTo>
                    <a:pt x="136944" y="84578"/>
                    <a:pt x="102417" y="121193"/>
                    <a:pt x="84910" y="165994"/>
                  </a:cubicBezTo>
                  <a:cubicBezTo>
                    <a:pt x="67726" y="210002"/>
                    <a:pt x="69055" y="256724"/>
                    <a:pt x="88675" y="297567"/>
                  </a:cubicBezTo>
                  <a:cubicBezTo>
                    <a:pt x="96508" y="313872"/>
                    <a:pt x="89637" y="333438"/>
                    <a:pt x="73328" y="341271"/>
                  </a:cubicBezTo>
                  <a:cubicBezTo>
                    <a:pt x="69412" y="343161"/>
                    <a:pt x="65297" y="344198"/>
                    <a:pt x="61200" y="344458"/>
                  </a:cubicBezTo>
                  <a:cubicBezTo>
                    <a:pt x="48290" y="345264"/>
                    <a:pt x="35564" y="338316"/>
                    <a:pt x="29620" y="325925"/>
                  </a:cubicBezTo>
                  <a:cubicBezTo>
                    <a:pt x="2045" y="268525"/>
                    <a:pt x="0" y="203262"/>
                    <a:pt x="23890" y="142152"/>
                  </a:cubicBezTo>
                  <a:cubicBezTo>
                    <a:pt x="47451" y="81852"/>
                    <a:pt x="93567" y="32726"/>
                    <a:pt x="153745" y="3822"/>
                  </a:cubicBezTo>
                  <a:cubicBezTo>
                    <a:pt x="157820" y="1858"/>
                    <a:pt x="162100" y="816"/>
                    <a:pt x="16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3AB91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8"/>
            <p:cNvSpPr/>
            <p:nvPr/>
          </p:nvSpPr>
          <p:spPr>
            <a:xfrm>
              <a:off x="602668" y="334013"/>
              <a:ext cx="155293" cy="234632"/>
            </a:xfrm>
            <a:custGeom>
              <a:avLst/>
              <a:gdLst/>
              <a:ahLst/>
              <a:cxnLst/>
              <a:rect l="0" t="0" r="0" b="0"/>
              <a:pathLst>
                <a:path w="155293" h="234632">
                  <a:moveTo>
                    <a:pt x="116351" y="612"/>
                  </a:moveTo>
                  <a:cubicBezTo>
                    <a:pt x="129105" y="0"/>
                    <a:pt x="141587" y="6924"/>
                    <a:pt x="147460" y="19157"/>
                  </a:cubicBezTo>
                  <a:cubicBezTo>
                    <a:pt x="155293" y="35465"/>
                    <a:pt x="148421" y="55038"/>
                    <a:pt x="132117" y="62873"/>
                  </a:cubicBezTo>
                  <a:cubicBezTo>
                    <a:pt x="106776" y="75045"/>
                    <a:pt x="87304" y="95074"/>
                    <a:pt x="77263" y="119292"/>
                  </a:cubicBezTo>
                  <a:cubicBezTo>
                    <a:pt x="67760" y="142234"/>
                    <a:pt x="67993" y="166262"/>
                    <a:pt x="77918" y="186939"/>
                  </a:cubicBezTo>
                  <a:cubicBezTo>
                    <a:pt x="85749" y="203252"/>
                    <a:pt x="78876" y="222817"/>
                    <a:pt x="62572" y="230658"/>
                  </a:cubicBezTo>
                  <a:cubicBezTo>
                    <a:pt x="58651" y="232540"/>
                    <a:pt x="54544" y="233581"/>
                    <a:pt x="50439" y="233840"/>
                  </a:cubicBezTo>
                  <a:cubicBezTo>
                    <a:pt x="37516" y="234632"/>
                    <a:pt x="24812" y="227691"/>
                    <a:pt x="18861" y="215311"/>
                  </a:cubicBezTo>
                  <a:cubicBezTo>
                    <a:pt x="756" y="177611"/>
                    <a:pt x="0" y="134599"/>
                    <a:pt x="16740" y="94204"/>
                  </a:cubicBezTo>
                  <a:cubicBezTo>
                    <a:pt x="32958" y="55075"/>
                    <a:pt x="63861" y="22967"/>
                    <a:pt x="103741" y="3818"/>
                  </a:cubicBezTo>
                  <a:cubicBezTo>
                    <a:pt x="107818" y="1857"/>
                    <a:pt x="112100" y="816"/>
                    <a:pt x="116351" y="612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00A3D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9"/>
            <p:cNvSpPr/>
            <p:nvPr/>
          </p:nvSpPr>
          <p:spPr>
            <a:xfrm>
              <a:off x="909789" y="284951"/>
              <a:ext cx="1404532" cy="397379"/>
            </a:xfrm>
            <a:custGeom>
              <a:avLst/>
              <a:gdLst/>
              <a:ahLst/>
              <a:cxnLst/>
              <a:rect l="0" t="0" r="0" b="0"/>
              <a:pathLst>
                <a:path w="1404532" h="397379">
                  <a:moveTo>
                    <a:pt x="32710" y="0"/>
                  </a:moveTo>
                  <a:lnTo>
                    <a:pt x="1404532" y="20042"/>
                  </a:lnTo>
                  <a:lnTo>
                    <a:pt x="1398791" y="397379"/>
                  </a:lnTo>
                  <a:lnTo>
                    <a:pt x="0" y="376064"/>
                  </a:lnTo>
                  <a:cubicBezTo>
                    <a:pt x="0" y="376064"/>
                    <a:pt x="69861" y="304834"/>
                    <a:pt x="75661" y="274151"/>
                  </a:cubicBezTo>
                  <a:cubicBezTo>
                    <a:pt x="89572" y="200532"/>
                    <a:pt x="32710" y="0"/>
                    <a:pt x="32710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0"/>
            <p:cNvSpPr/>
            <p:nvPr/>
          </p:nvSpPr>
          <p:spPr>
            <a:xfrm>
              <a:off x="984729" y="363154"/>
              <a:ext cx="299038" cy="245613"/>
            </a:xfrm>
            <a:custGeom>
              <a:avLst/>
              <a:gdLst/>
              <a:ahLst/>
              <a:cxnLst/>
              <a:rect l="0" t="0" r="0" b="0"/>
              <a:pathLst>
                <a:path w="299038" h="245613">
                  <a:moveTo>
                    <a:pt x="279058" y="115"/>
                  </a:moveTo>
                  <a:cubicBezTo>
                    <a:pt x="280805" y="0"/>
                    <a:pt x="284873" y="324"/>
                    <a:pt x="285092" y="3791"/>
                  </a:cubicBezTo>
                  <a:lnTo>
                    <a:pt x="285308" y="7251"/>
                  </a:lnTo>
                  <a:cubicBezTo>
                    <a:pt x="285563" y="11289"/>
                    <a:pt x="282092" y="11505"/>
                    <a:pt x="279789" y="11646"/>
                  </a:cubicBezTo>
                  <a:cubicBezTo>
                    <a:pt x="253804" y="12682"/>
                    <a:pt x="250265" y="21017"/>
                    <a:pt x="251324" y="37732"/>
                  </a:cubicBezTo>
                  <a:lnTo>
                    <a:pt x="261098" y="194590"/>
                  </a:lnTo>
                  <a:cubicBezTo>
                    <a:pt x="262131" y="211320"/>
                    <a:pt x="266659" y="219142"/>
                    <a:pt x="292576" y="216950"/>
                  </a:cubicBezTo>
                  <a:cubicBezTo>
                    <a:pt x="294892" y="216795"/>
                    <a:pt x="298355" y="216591"/>
                    <a:pt x="298603" y="220622"/>
                  </a:cubicBezTo>
                  <a:lnTo>
                    <a:pt x="298822" y="224079"/>
                  </a:lnTo>
                  <a:cubicBezTo>
                    <a:pt x="299038" y="227542"/>
                    <a:pt x="295031" y="228367"/>
                    <a:pt x="293307" y="228485"/>
                  </a:cubicBezTo>
                  <a:cubicBezTo>
                    <a:pt x="285809" y="228946"/>
                    <a:pt x="278244" y="228265"/>
                    <a:pt x="267197" y="227790"/>
                  </a:cubicBezTo>
                  <a:cubicBezTo>
                    <a:pt x="255017" y="227391"/>
                    <a:pt x="248069" y="227250"/>
                    <a:pt x="243448" y="227527"/>
                  </a:cubicBezTo>
                  <a:cubicBezTo>
                    <a:pt x="238843" y="227830"/>
                    <a:pt x="231953" y="228827"/>
                    <a:pt x="219913" y="230735"/>
                  </a:cubicBezTo>
                  <a:cubicBezTo>
                    <a:pt x="209034" y="232578"/>
                    <a:pt x="201601" y="234183"/>
                    <a:pt x="194109" y="234659"/>
                  </a:cubicBezTo>
                  <a:cubicBezTo>
                    <a:pt x="192392" y="234763"/>
                    <a:pt x="188317" y="234443"/>
                    <a:pt x="188101" y="230991"/>
                  </a:cubicBezTo>
                  <a:lnTo>
                    <a:pt x="187885" y="227523"/>
                  </a:lnTo>
                  <a:cubicBezTo>
                    <a:pt x="187626" y="223492"/>
                    <a:pt x="191082" y="223276"/>
                    <a:pt x="193385" y="223131"/>
                  </a:cubicBezTo>
                  <a:cubicBezTo>
                    <a:pt x="219377" y="222083"/>
                    <a:pt x="222905" y="213761"/>
                    <a:pt x="221873" y="197039"/>
                  </a:cubicBezTo>
                  <a:lnTo>
                    <a:pt x="216883" y="116878"/>
                  </a:lnTo>
                  <a:lnTo>
                    <a:pt x="81926" y="125283"/>
                  </a:lnTo>
                  <a:lnTo>
                    <a:pt x="86915" y="205448"/>
                  </a:lnTo>
                  <a:cubicBezTo>
                    <a:pt x="87963" y="222170"/>
                    <a:pt x="92503" y="229990"/>
                    <a:pt x="118419" y="227804"/>
                  </a:cubicBezTo>
                  <a:cubicBezTo>
                    <a:pt x="120720" y="227661"/>
                    <a:pt x="124193" y="227440"/>
                    <a:pt x="124449" y="231473"/>
                  </a:cubicBezTo>
                  <a:lnTo>
                    <a:pt x="124651" y="234940"/>
                  </a:lnTo>
                  <a:cubicBezTo>
                    <a:pt x="124870" y="238396"/>
                    <a:pt x="120875" y="239231"/>
                    <a:pt x="119135" y="239336"/>
                  </a:cubicBezTo>
                  <a:cubicBezTo>
                    <a:pt x="111651" y="239810"/>
                    <a:pt x="104073" y="239116"/>
                    <a:pt x="93047" y="238640"/>
                  </a:cubicBezTo>
                  <a:cubicBezTo>
                    <a:pt x="80860" y="238248"/>
                    <a:pt x="73915" y="238101"/>
                    <a:pt x="69290" y="238388"/>
                  </a:cubicBezTo>
                  <a:cubicBezTo>
                    <a:pt x="64689" y="238680"/>
                    <a:pt x="57788" y="239681"/>
                    <a:pt x="45761" y="241586"/>
                  </a:cubicBezTo>
                  <a:cubicBezTo>
                    <a:pt x="34867" y="243429"/>
                    <a:pt x="27447" y="245052"/>
                    <a:pt x="19963" y="245517"/>
                  </a:cubicBezTo>
                  <a:cubicBezTo>
                    <a:pt x="18223" y="245613"/>
                    <a:pt x="14149" y="245297"/>
                    <a:pt x="13929" y="241841"/>
                  </a:cubicBezTo>
                  <a:lnTo>
                    <a:pt x="13714" y="238374"/>
                  </a:lnTo>
                  <a:cubicBezTo>
                    <a:pt x="13478" y="234342"/>
                    <a:pt x="16928" y="234126"/>
                    <a:pt x="19228" y="233983"/>
                  </a:cubicBezTo>
                  <a:cubicBezTo>
                    <a:pt x="45223" y="232935"/>
                    <a:pt x="48759" y="224611"/>
                    <a:pt x="47704" y="207889"/>
                  </a:cubicBezTo>
                  <a:lnTo>
                    <a:pt x="37926" y="51022"/>
                  </a:lnTo>
                  <a:cubicBezTo>
                    <a:pt x="36893" y="34312"/>
                    <a:pt x="32353" y="26492"/>
                    <a:pt x="6444" y="28678"/>
                  </a:cubicBezTo>
                  <a:cubicBezTo>
                    <a:pt x="4136" y="28821"/>
                    <a:pt x="677" y="29041"/>
                    <a:pt x="422" y="24995"/>
                  </a:cubicBezTo>
                  <a:lnTo>
                    <a:pt x="206" y="21542"/>
                  </a:lnTo>
                  <a:cubicBezTo>
                    <a:pt x="0" y="18086"/>
                    <a:pt x="3989" y="17252"/>
                    <a:pt x="5721" y="17146"/>
                  </a:cubicBezTo>
                  <a:cubicBezTo>
                    <a:pt x="13220" y="16679"/>
                    <a:pt x="20776" y="17352"/>
                    <a:pt x="31814" y="17827"/>
                  </a:cubicBezTo>
                  <a:cubicBezTo>
                    <a:pt x="43989" y="18234"/>
                    <a:pt x="50955" y="18382"/>
                    <a:pt x="55578" y="18101"/>
                  </a:cubicBezTo>
                  <a:cubicBezTo>
                    <a:pt x="60178" y="17802"/>
                    <a:pt x="67069" y="16794"/>
                    <a:pt x="79111" y="14886"/>
                  </a:cubicBezTo>
                  <a:cubicBezTo>
                    <a:pt x="89986" y="13043"/>
                    <a:pt x="97417" y="11430"/>
                    <a:pt x="104908" y="10965"/>
                  </a:cubicBezTo>
                  <a:cubicBezTo>
                    <a:pt x="106647" y="10854"/>
                    <a:pt x="110719" y="11181"/>
                    <a:pt x="110935" y="14645"/>
                  </a:cubicBezTo>
                  <a:lnTo>
                    <a:pt x="111150" y="18101"/>
                  </a:lnTo>
                  <a:cubicBezTo>
                    <a:pt x="111392" y="22140"/>
                    <a:pt x="107936" y="22368"/>
                    <a:pt x="105642" y="22499"/>
                  </a:cubicBezTo>
                  <a:cubicBezTo>
                    <a:pt x="79647" y="23533"/>
                    <a:pt x="76101" y="31871"/>
                    <a:pt x="77152" y="48582"/>
                  </a:cubicBezTo>
                  <a:lnTo>
                    <a:pt x="80850" y="107986"/>
                  </a:lnTo>
                  <a:lnTo>
                    <a:pt x="215796" y="99576"/>
                  </a:lnTo>
                  <a:lnTo>
                    <a:pt x="212098" y="40173"/>
                  </a:lnTo>
                  <a:cubicBezTo>
                    <a:pt x="211054" y="23458"/>
                    <a:pt x="206515" y="15642"/>
                    <a:pt x="180602" y="17827"/>
                  </a:cubicBezTo>
                  <a:cubicBezTo>
                    <a:pt x="178298" y="17972"/>
                    <a:pt x="174842" y="18190"/>
                    <a:pt x="174583" y="14140"/>
                  </a:cubicBezTo>
                  <a:lnTo>
                    <a:pt x="174367" y="10692"/>
                  </a:lnTo>
                  <a:cubicBezTo>
                    <a:pt x="174148" y="7237"/>
                    <a:pt x="178161" y="6408"/>
                    <a:pt x="179885" y="6300"/>
                  </a:cubicBezTo>
                  <a:cubicBezTo>
                    <a:pt x="187377" y="5828"/>
                    <a:pt x="194948" y="6505"/>
                    <a:pt x="205975" y="6976"/>
                  </a:cubicBezTo>
                  <a:cubicBezTo>
                    <a:pt x="218161" y="7384"/>
                    <a:pt x="225109" y="7524"/>
                    <a:pt x="229728" y="7237"/>
                  </a:cubicBezTo>
                  <a:cubicBezTo>
                    <a:pt x="234335" y="6952"/>
                    <a:pt x="241222" y="5944"/>
                    <a:pt x="253265" y="4036"/>
                  </a:cubicBezTo>
                  <a:cubicBezTo>
                    <a:pt x="264151" y="2192"/>
                    <a:pt x="271574" y="579"/>
                    <a:pt x="279058" y="115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1"/>
            <p:cNvSpPr/>
            <p:nvPr/>
          </p:nvSpPr>
          <p:spPr>
            <a:xfrm>
              <a:off x="1262700" y="336924"/>
              <a:ext cx="293856" cy="260942"/>
            </a:xfrm>
            <a:custGeom>
              <a:avLst/>
              <a:gdLst/>
              <a:ahLst/>
              <a:cxnLst/>
              <a:rect l="0" t="0" r="0" b="0"/>
              <a:pathLst>
                <a:path w="293856" h="260942">
                  <a:moveTo>
                    <a:pt x="247259" y="0"/>
                  </a:moveTo>
                  <a:lnTo>
                    <a:pt x="249645" y="1015"/>
                  </a:lnTo>
                  <a:lnTo>
                    <a:pt x="252665" y="3132"/>
                  </a:lnTo>
                  <a:lnTo>
                    <a:pt x="252410" y="8355"/>
                  </a:lnTo>
                  <a:cubicBezTo>
                    <a:pt x="247010" y="14498"/>
                    <a:pt x="244630" y="22737"/>
                    <a:pt x="245063" y="29667"/>
                  </a:cubicBezTo>
                  <a:lnTo>
                    <a:pt x="255920" y="203818"/>
                  </a:lnTo>
                  <a:cubicBezTo>
                    <a:pt x="256950" y="220535"/>
                    <a:pt x="261493" y="228369"/>
                    <a:pt x="287410" y="226173"/>
                  </a:cubicBezTo>
                  <a:cubicBezTo>
                    <a:pt x="289710" y="226033"/>
                    <a:pt x="293181" y="225818"/>
                    <a:pt x="293425" y="229860"/>
                  </a:cubicBezTo>
                  <a:lnTo>
                    <a:pt x="293641" y="233316"/>
                  </a:lnTo>
                  <a:cubicBezTo>
                    <a:pt x="293856" y="236765"/>
                    <a:pt x="289850" y="237599"/>
                    <a:pt x="288126" y="237701"/>
                  </a:cubicBezTo>
                  <a:cubicBezTo>
                    <a:pt x="280627" y="238176"/>
                    <a:pt x="273064" y="237492"/>
                    <a:pt x="262037" y="237009"/>
                  </a:cubicBezTo>
                  <a:cubicBezTo>
                    <a:pt x="249851" y="236614"/>
                    <a:pt x="242891" y="236477"/>
                    <a:pt x="238280" y="236765"/>
                  </a:cubicBezTo>
                  <a:cubicBezTo>
                    <a:pt x="233679" y="237046"/>
                    <a:pt x="226793" y="238061"/>
                    <a:pt x="214751" y="239957"/>
                  </a:cubicBezTo>
                  <a:cubicBezTo>
                    <a:pt x="203853" y="241798"/>
                    <a:pt x="196437" y="243425"/>
                    <a:pt x="188939" y="243886"/>
                  </a:cubicBezTo>
                  <a:cubicBezTo>
                    <a:pt x="187203" y="243994"/>
                    <a:pt x="183125" y="243677"/>
                    <a:pt x="182906" y="240207"/>
                  </a:cubicBezTo>
                  <a:lnTo>
                    <a:pt x="182704" y="236754"/>
                  </a:lnTo>
                  <a:cubicBezTo>
                    <a:pt x="182451" y="232708"/>
                    <a:pt x="185904" y="232495"/>
                    <a:pt x="188219" y="232354"/>
                  </a:cubicBezTo>
                  <a:cubicBezTo>
                    <a:pt x="214196" y="231315"/>
                    <a:pt x="217739" y="222988"/>
                    <a:pt x="216705" y="206259"/>
                  </a:cubicBezTo>
                  <a:lnTo>
                    <a:pt x="207928" y="65545"/>
                  </a:lnTo>
                  <a:lnTo>
                    <a:pt x="205045" y="65722"/>
                  </a:lnTo>
                  <a:cubicBezTo>
                    <a:pt x="155109" y="128470"/>
                    <a:pt x="108137" y="192181"/>
                    <a:pt x="63555" y="256910"/>
                  </a:cubicBezTo>
                  <a:lnTo>
                    <a:pt x="59727" y="260618"/>
                  </a:lnTo>
                  <a:lnTo>
                    <a:pt x="54533" y="260942"/>
                  </a:lnTo>
                  <a:lnTo>
                    <a:pt x="50210" y="256586"/>
                  </a:lnTo>
                  <a:lnTo>
                    <a:pt x="37940" y="59941"/>
                  </a:lnTo>
                  <a:cubicBezTo>
                    <a:pt x="36908" y="43214"/>
                    <a:pt x="32367" y="35395"/>
                    <a:pt x="6454" y="37587"/>
                  </a:cubicBezTo>
                  <a:cubicBezTo>
                    <a:pt x="4151" y="37728"/>
                    <a:pt x="695" y="37944"/>
                    <a:pt x="436" y="33902"/>
                  </a:cubicBezTo>
                  <a:lnTo>
                    <a:pt x="220" y="30445"/>
                  </a:lnTo>
                  <a:cubicBezTo>
                    <a:pt x="0" y="26985"/>
                    <a:pt x="4011" y="26157"/>
                    <a:pt x="5734" y="26053"/>
                  </a:cubicBezTo>
                  <a:cubicBezTo>
                    <a:pt x="13233" y="25578"/>
                    <a:pt x="20800" y="26269"/>
                    <a:pt x="31828" y="26730"/>
                  </a:cubicBezTo>
                  <a:cubicBezTo>
                    <a:pt x="44013" y="27144"/>
                    <a:pt x="50973" y="27285"/>
                    <a:pt x="55580" y="27001"/>
                  </a:cubicBezTo>
                  <a:cubicBezTo>
                    <a:pt x="60203" y="26705"/>
                    <a:pt x="67067" y="25708"/>
                    <a:pt x="79110" y="23788"/>
                  </a:cubicBezTo>
                  <a:cubicBezTo>
                    <a:pt x="90004" y="21960"/>
                    <a:pt x="97427" y="20337"/>
                    <a:pt x="104925" y="19876"/>
                  </a:cubicBezTo>
                  <a:cubicBezTo>
                    <a:pt x="106657" y="19756"/>
                    <a:pt x="110736" y="20092"/>
                    <a:pt x="110952" y="23544"/>
                  </a:cubicBezTo>
                  <a:lnTo>
                    <a:pt x="111157" y="27001"/>
                  </a:lnTo>
                  <a:cubicBezTo>
                    <a:pt x="111416" y="31043"/>
                    <a:pt x="107960" y="31259"/>
                    <a:pt x="105641" y="31406"/>
                  </a:cubicBezTo>
                  <a:cubicBezTo>
                    <a:pt x="79661" y="32450"/>
                    <a:pt x="76133" y="40766"/>
                    <a:pt x="77165" y="57492"/>
                  </a:cubicBezTo>
                  <a:lnTo>
                    <a:pt x="85475" y="190699"/>
                  </a:lnTo>
                  <a:lnTo>
                    <a:pt x="88351" y="190523"/>
                  </a:lnTo>
                  <a:cubicBezTo>
                    <a:pt x="110519" y="156149"/>
                    <a:pt x="129698" y="129478"/>
                    <a:pt x="160783" y="89333"/>
                  </a:cubicBezTo>
                  <a:cubicBezTo>
                    <a:pt x="217029" y="16366"/>
                    <a:pt x="234756" y="3672"/>
                    <a:pt x="247259" y="0"/>
                  </a:cubicBezTo>
                  <a:close/>
                </a:path>
              </a:pathLst>
            </a:custGeom>
            <a:ln w="0" cap="flat">
              <a:solidFill>
                <a:schemeClr val="bg1"/>
              </a:solidFill>
              <a:miter lim="127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2"/>
            <p:cNvSpPr/>
            <p:nvPr/>
          </p:nvSpPr>
          <p:spPr>
            <a:xfrm>
              <a:off x="1640391" y="436146"/>
              <a:ext cx="24839" cy="17999"/>
            </a:xfrm>
            <a:custGeom>
              <a:avLst/>
              <a:gdLst/>
              <a:ahLst/>
              <a:cxnLst/>
              <a:rect l="0" t="0" r="0" b="0"/>
              <a:pathLst>
                <a:path w="24839" h="17999">
                  <a:moveTo>
                    <a:pt x="24839" y="0"/>
                  </a:moveTo>
                  <a:lnTo>
                    <a:pt x="24839" y="17349"/>
                  </a:lnTo>
                  <a:lnTo>
                    <a:pt x="14986" y="17344"/>
                  </a:lnTo>
                  <a:lnTo>
                    <a:pt x="4604" y="17999"/>
                  </a:lnTo>
                  <a:lnTo>
                    <a:pt x="288" y="13631"/>
                  </a:lnTo>
                  <a:lnTo>
                    <a:pt x="0" y="9012"/>
                  </a:lnTo>
                  <a:lnTo>
                    <a:pt x="3740" y="4155"/>
                  </a:lnTo>
                  <a:lnTo>
                    <a:pt x="24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3"/>
            <p:cNvSpPr/>
            <p:nvPr/>
          </p:nvSpPr>
          <p:spPr>
            <a:xfrm>
              <a:off x="1534114" y="338486"/>
              <a:ext cx="131115" cy="236053"/>
            </a:xfrm>
            <a:custGeom>
              <a:avLst/>
              <a:gdLst/>
              <a:ahLst/>
              <a:cxnLst/>
              <a:rect l="0" t="0" r="0" b="0"/>
              <a:pathLst>
                <a:path w="131115" h="236053">
                  <a:moveTo>
                    <a:pt x="127401" y="0"/>
                  </a:moveTo>
                  <a:lnTo>
                    <a:pt x="131115" y="21"/>
                  </a:lnTo>
                  <a:lnTo>
                    <a:pt x="131115" y="16665"/>
                  </a:lnTo>
                  <a:lnTo>
                    <a:pt x="130322" y="16384"/>
                  </a:lnTo>
                  <a:cubicBezTo>
                    <a:pt x="123623" y="15714"/>
                    <a:pt x="117144" y="16263"/>
                    <a:pt x="111665" y="16607"/>
                  </a:cubicBezTo>
                  <a:cubicBezTo>
                    <a:pt x="97819" y="17468"/>
                    <a:pt x="88042" y="18659"/>
                    <a:pt x="76046" y="21140"/>
                  </a:cubicBezTo>
                  <a:lnTo>
                    <a:pt x="86328" y="186073"/>
                  </a:lnTo>
                  <a:cubicBezTo>
                    <a:pt x="87225" y="200488"/>
                    <a:pt x="93280" y="213999"/>
                    <a:pt x="129024" y="211774"/>
                  </a:cubicBezTo>
                  <a:lnTo>
                    <a:pt x="131115" y="211334"/>
                  </a:lnTo>
                  <a:lnTo>
                    <a:pt x="131115" y="228597"/>
                  </a:lnTo>
                  <a:lnTo>
                    <a:pt x="124294" y="228715"/>
                  </a:lnTo>
                  <a:cubicBezTo>
                    <a:pt x="118501" y="228639"/>
                    <a:pt x="111546" y="228491"/>
                    <a:pt x="101131" y="228561"/>
                  </a:cubicBezTo>
                  <a:cubicBezTo>
                    <a:pt x="86109" y="228924"/>
                    <a:pt x="78538" y="228243"/>
                    <a:pt x="69877" y="228784"/>
                  </a:cubicBezTo>
                  <a:cubicBezTo>
                    <a:pt x="53730" y="229791"/>
                    <a:pt x="32642" y="235148"/>
                    <a:pt x="19962" y="235948"/>
                  </a:cubicBezTo>
                  <a:cubicBezTo>
                    <a:pt x="18231" y="236053"/>
                    <a:pt x="14163" y="235729"/>
                    <a:pt x="13943" y="232262"/>
                  </a:cubicBezTo>
                  <a:lnTo>
                    <a:pt x="13727" y="228809"/>
                  </a:lnTo>
                  <a:cubicBezTo>
                    <a:pt x="13471" y="224762"/>
                    <a:pt x="16928" y="224558"/>
                    <a:pt x="19246" y="224410"/>
                  </a:cubicBezTo>
                  <a:cubicBezTo>
                    <a:pt x="45223" y="223365"/>
                    <a:pt x="48769" y="215054"/>
                    <a:pt x="47722" y="198327"/>
                  </a:cubicBezTo>
                  <a:lnTo>
                    <a:pt x="37941" y="41462"/>
                  </a:lnTo>
                  <a:cubicBezTo>
                    <a:pt x="36904" y="24736"/>
                    <a:pt x="32361" y="16921"/>
                    <a:pt x="6448" y="19121"/>
                  </a:cubicBezTo>
                  <a:cubicBezTo>
                    <a:pt x="4144" y="19256"/>
                    <a:pt x="695" y="19473"/>
                    <a:pt x="436" y="15433"/>
                  </a:cubicBezTo>
                  <a:lnTo>
                    <a:pt x="216" y="11974"/>
                  </a:lnTo>
                  <a:cubicBezTo>
                    <a:pt x="0" y="8503"/>
                    <a:pt x="3989" y="7690"/>
                    <a:pt x="5728" y="7575"/>
                  </a:cubicBezTo>
                  <a:cubicBezTo>
                    <a:pt x="13227" y="7114"/>
                    <a:pt x="20794" y="7794"/>
                    <a:pt x="31828" y="8259"/>
                  </a:cubicBezTo>
                  <a:cubicBezTo>
                    <a:pt x="44003" y="8661"/>
                    <a:pt x="50959" y="8820"/>
                    <a:pt x="56153" y="8479"/>
                  </a:cubicBezTo>
                  <a:cubicBezTo>
                    <a:pt x="109210" y="5181"/>
                    <a:pt x="88197" y="2441"/>
                    <a:pt x="127401" y="0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4"/>
            <p:cNvSpPr/>
            <p:nvPr/>
          </p:nvSpPr>
          <p:spPr>
            <a:xfrm>
              <a:off x="1665229" y="338507"/>
              <a:ext cx="102518" cy="228576"/>
            </a:xfrm>
            <a:custGeom>
              <a:avLst/>
              <a:gdLst/>
              <a:ahLst/>
              <a:cxnLst/>
              <a:rect l="0" t="0" r="0" b="0"/>
              <a:pathLst>
                <a:path w="102518" h="228576">
                  <a:moveTo>
                    <a:pt x="0" y="0"/>
                  </a:moveTo>
                  <a:lnTo>
                    <a:pt x="19931" y="113"/>
                  </a:lnTo>
                  <a:cubicBezTo>
                    <a:pt x="40126" y="1834"/>
                    <a:pt x="50468" y="7582"/>
                    <a:pt x="55444" y="10747"/>
                  </a:cubicBezTo>
                  <a:cubicBezTo>
                    <a:pt x="66313" y="18189"/>
                    <a:pt x="75839" y="31479"/>
                    <a:pt x="76771" y="46477"/>
                  </a:cubicBezTo>
                  <a:cubicBezTo>
                    <a:pt x="78100" y="67814"/>
                    <a:pt x="62771" y="91347"/>
                    <a:pt x="35061" y="101766"/>
                  </a:cubicBezTo>
                  <a:lnTo>
                    <a:pt x="35237" y="104645"/>
                  </a:lnTo>
                  <a:cubicBezTo>
                    <a:pt x="50876" y="104821"/>
                    <a:pt x="66849" y="110194"/>
                    <a:pt x="78999" y="119287"/>
                  </a:cubicBezTo>
                  <a:cubicBezTo>
                    <a:pt x="94163" y="130490"/>
                    <a:pt x="100254" y="144588"/>
                    <a:pt x="101186" y="159574"/>
                  </a:cubicBezTo>
                  <a:cubicBezTo>
                    <a:pt x="102518" y="180926"/>
                    <a:pt x="90912" y="199005"/>
                    <a:pt x="75360" y="209823"/>
                  </a:cubicBezTo>
                  <a:cubicBezTo>
                    <a:pt x="59253" y="220673"/>
                    <a:pt x="28970" y="227190"/>
                    <a:pt x="9369" y="228414"/>
                  </a:cubicBezTo>
                  <a:lnTo>
                    <a:pt x="0" y="228576"/>
                  </a:lnTo>
                  <a:lnTo>
                    <a:pt x="0" y="211313"/>
                  </a:lnTo>
                  <a:lnTo>
                    <a:pt x="29380" y="205136"/>
                  </a:lnTo>
                  <a:cubicBezTo>
                    <a:pt x="53169" y="194889"/>
                    <a:pt x="55854" y="175291"/>
                    <a:pt x="54912" y="160154"/>
                  </a:cubicBezTo>
                  <a:cubicBezTo>
                    <a:pt x="54084" y="146884"/>
                    <a:pt x="52605" y="132517"/>
                    <a:pt x="35741" y="121973"/>
                  </a:cubicBezTo>
                  <a:cubicBezTo>
                    <a:pt x="28532" y="117795"/>
                    <a:pt x="20884" y="115814"/>
                    <a:pt x="13163" y="114995"/>
                  </a:cubicBezTo>
                  <a:lnTo>
                    <a:pt x="0" y="114988"/>
                  </a:lnTo>
                  <a:lnTo>
                    <a:pt x="0" y="97639"/>
                  </a:lnTo>
                  <a:lnTo>
                    <a:pt x="2066" y="97232"/>
                  </a:lnTo>
                  <a:cubicBezTo>
                    <a:pt x="9313" y="95115"/>
                    <a:pt x="15917" y="91954"/>
                    <a:pt x="21364" y="86408"/>
                  </a:cubicBezTo>
                  <a:cubicBezTo>
                    <a:pt x="29546" y="78366"/>
                    <a:pt x="34529" y="65320"/>
                    <a:pt x="33622" y="50905"/>
                  </a:cubicBezTo>
                  <a:cubicBezTo>
                    <a:pt x="33078" y="42244"/>
                    <a:pt x="30100" y="31448"/>
                    <a:pt x="19182" y="23451"/>
                  </a:cubicBezTo>
                  <a:lnTo>
                    <a:pt x="0" y="166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5"/>
            <p:cNvSpPr/>
            <p:nvPr/>
          </p:nvSpPr>
          <p:spPr>
            <a:xfrm>
              <a:off x="1761494" y="318915"/>
              <a:ext cx="106037" cy="241228"/>
            </a:xfrm>
            <a:custGeom>
              <a:avLst/>
              <a:gdLst/>
              <a:ahLst/>
              <a:cxnLst/>
              <a:rect l="0" t="0" r="0" b="0"/>
              <a:pathLst>
                <a:path w="106037" h="241228">
                  <a:moveTo>
                    <a:pt x="106037" y="0"/>
                  </a:moveTo>
                  <a:lnTo>
                    <a:pt x="106037" y="17443"/>
                  </a:lnTo>
                  <a:lnTo>
                    <a:pt x="86535" y="22192"/>
                  </a:lnTo>
                  <a:cubicBezTo>
                    <a:pt x="79860" y="25430"/>
                    <a:pt x="73513" y="30457"/>
                    <a:pt x="67332" y="38076"/>
                  </a:cubicBezTo>
                  <a:cubicBezTo>
                    <a:pt x="57132" y="50867"/>
                    <a:pt x="50170" y="69248"/>
                    <a:pt x="48370" y="86745"/>
                  </a:cubicBezTo>
                  <a:lnTo>
                    <a:pt x="106037" y="83146"/>
                  </a:lnTo>
                  <a:lnTo>
                    <a:pt x="106037" y="100500"/>
                  </a:lnTo>
                  <a:lnTo>
                    <a:pt x="46560" y="104208"/>
                  </a:lnTo>
                  <a:cubicBezTo>
                    <a:pt x="47380" y="136007"/>
                    <a:pt x="52111" y="165239"/>
                    <a:pt x="69808" y="189028"/>
                  </a:cubicBezTo>
                  <a:cubicBezTo>
                    <a:pt x="76106" y="197319"/>
                    <a:pt x="84600" y="205908"/>
                    <a:pt x="95917" y="212149"/>
                  </a:cubicBezTo>
                  <a:lnTo>
                    <a:pt x="106037" y="215988"/>
                  </a:lnTo>
                  <a:lnTo>
                    <a:pt x="106037" y="241228"/>
                  </a:lnTo>
                  <a:lnTo>
                    <a:pt x="100228" y="241144"/>
                  </a:lnTo>
                  <a:cubicBezTo>
                    <a:pt x="73159" y="238356"/>
                    <a:pt x="48620" y="227835"/>
                    <a:pt x="28495" y="204334"/>
                  </a:cubicBezTo>
                  <a:cubicBezTo>
                    <a:pt x="11624" y="184549"/>
                    <a:pt x="3910" y="163035"/>
                    <a:pt x="2298" y="137068"/>
                  </a:cubicBezTo>
                  <a:cubicBezTo>
                    <a:pt x="0" y="100180"/>
                    <a:pt x="10635" y="66508"/>
                    <a:pt x="28264" y="42835"/>
                  </a:cubicBezTo>
                  <a:cubicBezTo>
                    <a:pt x="47116" y="17776"/>
                    <a:pt x="70090" y="6793"/>
                    <a:pt x="90132" y="2257"/>
                  </a:cubicBezTo>
                  <a:lnTo>
                    <a:pt x="106037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6"/>
            <p:cNvSpPr/>
            <p:nvPr/>
          </p:nvSpPr>
          <p:spPr>
            <a:xfrm>
              <a:off x="1867531" y="513228"/>
              <a:ext cx="106298" cy="47235"/>
            </a:xfrm>
            <a:custGeom>
              <a:avLst/>
              <a:gdLst/>
              <a:ahLst/>
              <a:cxnLst/>
              <a:rect l="0" t="0" r="0" b="0"/>
              <a:pathLst>
                <a:path w="106298" h="47235">
                  <a:moveTo>
                    <a:pt x="97266" y="295"/>
                  </a:moveTo>
                  <a:cubicBezTo>
                    <a:pt x="101871" y="0"/>
                    <a:pt x="104899" y="2123"/>
                    <a:pt x="106298" y="6090"/>
                  </a:cubicBezTo>
                  <a:cubicBezTo>
                    <a:pt x="105982" y="10170"/>
                    <a:pt x="104110" y="17232"/>
                    <a:pt x="84033" y="29480"/>
                  </a:cubicBezTo>
                  <a:cubicBezTo>
                    <a:pt x="68413" y="39135"/>
                    <a:pt x="46254" y="45738"/>
                    <a:pt x="22034" y="47235"/>
                  </a:cubicBezTo>
                  <a:lnTo>
                    <a:pt x="0" y="46915"/>
                  </a:lnTo>
                  <a:lnTo>
                    <a:pt x="0" y="21675"/>
                  </a:lnTo>
                  <a:lnTo>
                    <a:pt x="9050" y="25107"/>
                  </a:lnTo>
                  <a:cubicBezTo>
                    <a:pt x="16198" y="26723"/>
                    <a:pt x="24130" y="27421"/>
                    <a:pt x="32924" y="26870"/>
                  </a:cubicBezTo>
                  <a:cubicBezTo>
                    <a:pt x="48479" y="25912"/>
                    <a:pt x="64964" y="20829"/>
                    <a:pt x="78377" y="13053"/>
                  </a:cubicBezTo>
                  <a:cubicBezTo>
                    <a:pt x="81152" y="11131"/>
                    <a:pt x="86733" y="7890"/>
                    <a:pt x="97266" y="295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7"/>
            <p:cNvSpPr/>
            <p:nvPr/>
          </p:nvSpPr>
          <p:spPr>
            <a:xfrm>
              <a:off x="1867531" y="316541"/>
              <a:ext cx="97749" cy="102874"/>
            </a:xfrm>
            <a:custGeom>
              <a:avLst/>
              <a:gdLst/>
              <a:ahLst/>
              <a:cxnLst/>
              <a:rect l="0" t="0" r="0" b="0"/>
              <a:pathLst>
                <a:path w="97749" h="102874">
                  <a:moveTo>
                    <a:pt x="2900" y="1962"/>
                  </a:moveTo>
                  <a:cubicBezTo>
                    <a:pt x="34608" y="0"/>
                    <a:pt x="55622" y="12002"/>
                    <a:pt x="68524" y="23937"/>
                  </a:cubicBezTo>
                  <a:cubicBezTo>
                    <a:pt x="80818" y="35327"/>
                    <a:pt x="95484" y="56995"/>
                    <a:pt x="96874" y="79480"/>
                  </a:cubicBezTo>
                  <a:lnTo>
                    <a:pt x="97454" y="88707"/>
                  </a:lnTo>
                  <a:cubicBezTo>
                    <a:pt x="97749" y="93322"/>
                    <a:pt x="94498" y="96983"/>
                    <a:pt x="91042" y="97199"/>
                  </a:cubicBezTo>
                  <a:lnTo>
                    <a:pt x="0" y="102874"/>
                  </a:lnTo>
                  <a:lnTo>
                    <a:pt x="0" y="85520"/>
                  </a:lnTo>
                  <a:lnTo>
                    <a:pt x="57666" y="81921"/>
                  </a:lnTo>
                  <a:cubicBezTo>
                    <a:pt x="56878" y="69243"/>
                    <a:pt x="52886" y="51544"/>
                    <a:pt x="45206" y="39855"/>
                  </a:cubicBezTo>
                  <a:cubicBezTo>
                    <a:pt x="33060" y="21510"/>
                    <a:pt x="17821" y="18410"/>
                    <a:pt x="1668" y="19410"/>
                  </a:cubicBezTo>
                  <a:lnTo>
                    <a:pt x="0" y="19817"/>
                  </a:lnTo>
                  <a:lnTo>
                    <a:pt x="0" y="2373"/>
                  </a:lnTo>
                  <a:lnTo>
                    <a:pt x="2900" y="1962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8"/>
            <p:cNvSpPr/>
            <p:nvPr/>
          </p:nvSpPr>
          <p:spPr>
            <a:xfrm>
              <a:off x="1948402" y="304469"/>
              <a:ext cx="150706" cy="377861"/>
            </a:xfrm>
            <a:custGeom>
              <a:avLst/>
              <a:gdLst/>
              <a:ahLst/>
              <a:cxnLst/>
              <a:rect l="0" t="0" r="0" b="0"/>
              <a:pathLst>
                <a:path w="150706" h="377861">
                  <a:moveTo>
                    <a:pt x="150706" y="0"/>
                  </a:moveTo>
                  <a:lnTo>
                    <a:pt x="150706" y="19391"/>
                  </a:lnTo>
                  <a:lnTo>
                    <a:pt x="141387" y="17742"/>
                  </a:lnTo>
                  <a:cubicBezTo>
                    <a:pt x="107367" y="19862"/>
                    <a:pt x="88736" y="36649"/>
                    <a:pt x="80068" y="46452"/>
                  </a:cubicBezTo>
                  <a:lnTo>
                    <a:pt x="89450" y="196975"/>
                  </a:lnTo>
                  <a:cubicBezTo>
                    <a:pt x="97147" y="208940"/>
                    <a:pt x="108173" y="216354"/>
                    <a:pt x="119512" y="220639"/>
                  </a:cubicBezTo>
                  <a:lnTo>
                    <a:pt x="150706" y="225415"/>
                  </a:lnTo>
                  <a:lnTo>
                    <a:pt x="150706" y="242547"/>
                  </a:lnTo>
                  <a:lnTo>
                    <a:pt x="120331" y="239551"/>
                  </a:lnTo>
                  <a:cubicBezTo>
                    <a:pt x="109896" y="236946"/>
                    <a:pt x="100102" y="233068"/>
                    <a:pt x="91430" y="228687"/>
                  </a:cubicBezTo>
                  <a:lnTo>
                    <a:pt x="98212" y="337685"/>
                  </a:lnTo>
                  <a:cubicBezTo>
                    <a:pt x="98431" y="341148"/>
                    <a:pt x="99126" y="352096"/>
                    <a:pt x="105790" y="356898"/>
                  </a:cubicBezTo>
                  <a:cubicBezTo>
                    <a:pt x="112461" y="361683"/>
                    <a:pt x="124542" y="360354"/>
                    <a:pt x="135498" y="359673"/>
                  </a:cubicBezTo>
                  <a:cubicBezTo>
                    <a:pt x="137801" y="359530"/>
                    <a:pt x="141253" y="359311"/>
                    <a:pt x="141506" y="363349"/>
                  </a:cubicBezTo>
                  <a:lnTo>
                    <a:pt x="141722" y="366820"/>
                  </a:lnTo>
                  <a:cubicBezTo>
                    <a:pt x="141926" y="370276"/>
                    <a:pt x="137938" y="371104"/>
                    <a:pt x="136206" y="371204"/>
                  </a:cubicBezTo>
                  <a:cubicBezTo>
                    <a:pt x="107442" y="374163"/>
                    <a:pt x="111158" y="368720"/>
                    <a:pt x="80593" y="370632"/>
                  </a:cubicBezTo>
                  <a:cubicBezTo>
                    <a:pt x="55796" y="372162"/>
                    <a:pt x="54346" y="376893"/>
                    <a:pt x="31252" y="377760"/>
                  </a:cubicBezTo>
                  <a:cubicBezTo>
                    <a:pt x="29506" y="377861"/>
                    <a:pt x="25448" y="377544"/>
                    <a:pt x="25232" y="374074"/>
                  </a:cubicBezTo>
                  <a:lnTo>
                    <a:pt x="25016" y="370613"/>
                  </a:lnTo>
                  <a:cubicBezTo>
                    <a:pt x="24761" y="366575"/>
                    <a:pt x="28217" y="366369"/>
                    <a:pt x="30536" y="366212"/>
                  </a:cubicBezTo>
                  <a:cubicBezTo>
                    <a:pt x="37459" y="365790"/>
                    <a:pt x="48410" y="365099"/>
                    <a:pt x="53885" y="360135"/>
                  </a:cubicBezTo>
                  <a:cubicBezTo>
                    <a:pt x="59365" y="355156"/>
                    <a:pt x="59365" y="345907"/>
                    <a:pt x="59004" y="340134"/>
                  </a:cubicBezTo>
                  <a:lnTo>
                    <a:pt x="41083" y="52363"/>
                  </a:lnTo>
                  <a:cubicBezTo>
                    <a:pt x="40824" y="48324"/>
                    <a:pt x="39529" y="36833"/>
                    <a:pt x="31629" y="30947"/>
                  </a:cubicBezTo>
                  <a:cubicBezTo>
                    <a:pt x="24351" y="25623"/>
                    <a:pt x="14587" y="26799"/>
                    <a:pt x="7089" y="27275"/>
                  </a:cubicBezTo>
                  <a:cubicBezTo>
                    <a:pt x="5357" y="27376"/>
                    <a:pt x="757" y="27667"/>
                    <a:pt x="540" y="24201"/>
                  </a:cubicBezTo>
                  <a:lnTo>
                    <a:pt x="321" y="20745"/>
                  </a:lnTo>
                  <a:cubicBezTo>
                    <a:pt x="0" y="15549"/>
                    <a:pt x="3496" y="15916"/>
                    <a:pt x="7539" y="15669"/>
                  </a:cubicBezTo>
                  <a:lnTo>
                    <a:pt x="36940" y="13829"/>
                  </a:lnTo>
                  <a:cubicBezTo>
                    <a:pt x="52503" y="12860"/>
                    <a:pt x="57982" y="7885"/>
                    <a:pt x="64804" y="5718"/>
                  </a:cubicBezTo>
                  <a:cubicBezTo>
                    <a:pt x="76691" y="1513"/>
                    <a:pt x="77843" y="10697"/>
                    <a:pt x="78196" y="16471"/>
                  </a:cubicBezTo>
                  <a:lnTo>
                    <a:pt x="78775" y="25694"/>
                  </a:lnTo>
                  <a:cubicBezTo>
                    <a:pt x="91789" y="16201"/>
                    <a:pt x="105588" y="9985"/>
                    <a:pt x="118440" y="5999"/>
                  </a:cubicBezTo>
                  <a:lnTo>
                    <a:pt x="150706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9"/>
            <p:cNvSpPr/>
            <p:nvPr/>
          </p:nvSpPr>
          <p:spPr>
            <a:xfrm>
              <a:off x="2099109" y="302357"/>
              <a:ext cx="117311" cy="244894"/>
            </a:xfrm>
            <a:custGeom>
              <a:avLst/>
              <a:gdLst/>
              <a:ahLst/>
              <a:cxnLst/>
              <a:rect l="0" t="0" r="0" b="0"/>
              <a:pathLst>
                <a:path w="117311" h="244894">
                  <a:moveTo>
                    <a:pt x="1718" y="1793"/>
                  </a:moveTo>
                  <a:cubicBezTo>
                    <a:pt x="30547" y="0"/>
                    <a:pt x="60675" y="9703"/>
                    <a:pt x="83452" y="31446"/>
                  </a:cubicBezTo>
                  <a:cubicBezTo>
                    <a:pt x="104386" y="51549"/>
                    <a:pt x="113934" y="74693"/>
                    <a:pt x="115626" y="101804"/>
                  </a:cubicBezTo>
                  <a:cubicBezTo>
                    <a:pt x="117311" y="128906"/>
                    <a:pt x="113743" y="155178"/>
                    <a:pt x="98014" y="181624"/>
                  </a:cubicBezTo>
                  <a:cubicBezTo>
                    <a:pt x="76537" y="217703"/>
                    <a:pt x="40454" y="242529"/>
                    <a:pt x="2377" y="244894"/>
                  </a:cubicBezTo>
                  <a:lnTo>
                    <a:pt x="0" y="244659"/>
                  </a:lnTo>
                  <a:lnTo>
                    <a:pt x="0" y="227527"/>
                  </a:lnTo>
                  <a:lnTo>
                    <a:pt x="735" y="227640"/>
                  </a:lnTo>
                  <a:cubicBezTo>
                    <a:pt x="26687" y="226027"/>
                    <a:pt x="44932" y="212148"/>
                    <a:pt x="57835" y="187031"/>
                  </a:cubicBezTo>
                  <a:cubicBezTo>
                    <a:pt x="70745" y="161907"/>
                    <a:pt x="71573" y="138121"/>
                    <a:pt x="70107" y="114488"/>
                  </a:cubicBezTo>
                  <a:cubicBezTo>
                    <a:pt x="68811" y="93715"/>
                    <a:pt x="66352" y="73037"/>
                    <a:pt x="53468" y="51829"/>
                  </a:cubicBezTo>
                  <a:cubicBezTo>
                    <a:pt x="46077" y="40133"/>
                    <a:pt x="37732" y="31679"/>
                    <a:pt x="27559" y="26379"/>
                  </a:cubicBezTo>
                  <a:lnTo>
                    <a:pt x="0" y="21504"/>
                  </a:lnTo>
                  <a:lnTo>
                    <a:pt x="0" y="2112"/>
                  </a:lnTo>
                  <a:lnTo>
                    <a:pt x="1718" y="1793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FEFEF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20"/>
            <p:cNvSpPr/>
            <p:nvPr/>
          </p:nvSpPr>
          <p:spPr>
            <a:xfrm>
              <a:off x="0" y="35286"/>
              <a:ext cx="585781" cy="711472"/>
            </a:xfrm>
            <a:custGeom>
              <a:avLst/>
              <a:gdLst/>
              <a:ahLst/>
              <a:cxnLst/>
              <a:rect l="0" t="0" r="0" b="0"/>
              <a:pathLst>
                <a:path w="585781" h="711472">
                  <a:moveTo>
                    <a:pt x="585781" y="0"/>
                  </a:moveTo>
                  <a:lnTo>
                    <a:pt x="585781" y="83225"/>
                  </a:lnTo>
                  <a:lnTo>
                    <a:pt x="467017" y="126271"/>
                  </a:lnTo>
                  <a:cubicBezTo>
                    <a:pt x="425862" y="144034"/>
                    <a:pt x="385514" y="164377"/>
                    <a:pt x="347044" y="187929"/>
                  </a:cubicBezTo>
                  <a:lnTo>
                    <a:pt x="332734" y="196687"/>
                  </a:lnTo>
                  <a:lnTo>
                    <a:pt x="325321" y="201382"/>
                  </a:lnTo>
                  <a:lnTo>
                    <a:pt x="321541" y="203819"/>
                  </a:lnTo>
                  <a:lnTo>
                    <a:pt x="319338" y="205097"/>
                  </a:lnTo>
                  <a:cubicBezTo>
                    <a:pt x="313322" y="208686"/>
                    <a:pt x="308261" y="212973"/>
                    <a:pt x="304164" y="217938"/>
                  </a:cubicBezTo>
                  <a:cubicBezTo>
                    <a:pt x="300085" y="222914"/>
                    <a:pt x="297047" y="228595"/>
                    <a:pt x="295300" y="234913"/>
                  </a:cubicBezTo>
                  <a:cubicBezTo>
                    <a:pt x="294433" y="238076"/>
                    <a:pt x="293915" y="241378"/>
                    <a:pt x="293713" y="244801"/>
                  </a:cubicBezTo>
                  <a:cubicBezTo>
                    <a:pt x="293371" y="247224"/>
                    <a:pt x="293990" y="253215"/>
                    <a:pt x="294447" y="257826"/>
                  </a:cubicBezTo>
                  <a:cubicBezTo>
                    <a:pt x="298515" y="296745"/>
                    <a:pt x="308524" y="336511"/>
                    <a:pt x="322055" y="375021"/>
                  </a:cubicBezTo>
                  <a:cubicBezTo>
                    <a:pt x="335642" y="413033"/>
                    <a:pt x="351446" y="450480"/>
                    <a:pt x="369849" y="486473"/>
                  </a:cubicBezTo>
                  <a:cubicBezTo>
                    <a:pt x="387882" y="522052"/>
                    <a:pt x="407897" y="556493"/>
                    <a:pt x="429617" y="589537"/>
                  </a:cubicBezTo>
                  <a:cubicBezTo>
                    <a:pt x="435066" y="597710"/>
                    <a:pt x="440820" y="605694"/>
                    <a:pt x="446883" y="613437"/>
                  </a:cubicBezTo>
                  <a:cubicBezTo>
                    <a:pt x="452901" y="621261"/>
                    <a:pt x="458838" y="628870"/>
                    <a:pt x="467766" y="633803"/>
                  </a:cubicBezTo>
                  <a:cubicBezTo>
                    <a:pt x="476391" y="638904"/>
                    <a:pt x="486871" y="641546"/>
                    <a:pt x="497585" y="642051"/>
                  </a:cubicBezTo>
                  <a:cubicBezTo>
                    <a:pt x="508302" y="642539"/>
                    <a:pt x="519091" y="641248"/>
                    <a:pt x="529891" y="638918"/>
                  </a:cubicBezTo>
                  <a:lnTo>
                    <a:pt x="529924" y="638918"/>
                  </a:lnTo>
                  <a:lnTo>
                    <a:pt x="585781" y="622548"/>
                  </a:lnTo>
                  <a:lnTo>
                    <a:pt x="585781" y="700592"/>
                  </a:lnTo>
                  <a:lnTo>
                    <a:pt x="476575" y="703851"/>
                  </a:lnTo>
                  <a:cubicBezTo>
                    <a:pt x="466913" y="703463"/>
                    <a:pt x="457269" y="703042"/>
                    <a:pt x="447523" y="702171"/>
                  </a:cubicBezTo>
                  <a:lnTo>
                    <a:pt x="445687" y="702022"/>
                  </a:lnTo>
                  <a:lnTo>
                    <a:pt x="444791" y="701932"/>
                  </a:lnTo>
                  <a:cubicBezTo>
                    <a:pt x="444830" y="701918"/>
                    <a:pt x="442774" y="701905"/>
                    <a:pt x="443447" y="701889"/>
                  </a:cubicBezTo>
                  <a:lnTo>
                    <a:pt x="443016" y="701861"/>
                  </a:lnTo>
                  <a:lnTo>
                    <a:pt x="437998" y="701350"/>
                  </a:lnTo>
                  <a:cubicBezTo>
                    <a:pt x="433498" y="700831"/>
                    <a:pt x="430405" y="700180"/>
                    <a:pt x="426762" y="699330"/>
                  </a:cubicBezTo>
                  <a:cubicBezTo>
                    <a:pt x="419839" y="697613"/>
                    <a:pt x="413331" y="695348"/>
                    <a:pt x="407163" y="692616"/>
                  </a:cubicBezTo>
                  <a:cubicBezTo>
                    <a:pt x="394852" y="687133"/>
                    <a:pt x="383638" y="679976"/>
                    <a:pt x="373010" y="670851"/>
                  </a:cubicBezTo>
                  <a:cubicBezTo>
                    <a:pt x="362477" y="661642"/>
                    <a:pt x="352321" y="650578"/>
                    <a:pt x="343753" y="635269"/>
                  </a:cubicBezTo>
                  <a:cubicBezTo>
                    <a:pt x="341633" y="631456"/>
                    <a:pt x="339641" y="627348"/>
                    <a:pt x="337878" y="622905"/>
                  </a:cubicBezTo>
                  <a:lnTo>
                    <a:pt x="336600" y="619597"/>
                  </a:lnTo>
                  <a:lnTo>
                    <a:pt x="335995" y="617686"/>
                  </a:lnTo>
                  <a:lnTo>
                    <a:pt x="334825" y="613902"/>
                  </a:lnTo>
                  <a:lnTo>
                    <a:pt x="329987" y="598160"/>
                  </a:lnTo>
                  <a:cubicBezTo>
                    <a:pt x="326843" y="587687"/>
                    <a:pt x="323813" y="577189"/>
                    <a:pt x="320882" y="566648"/>
                  </a:cubicBezTo>
                  <a:cubicBezTo>
                    <a:pt x="314993" y="545546"/>
                    <a:pt x="309495" y="524258"/>
                    <a:pt x="304380" y="502821"/>
                  </a:cubicBezTo>
                  <a:cubicBezTo>
                    <a:pt x="294635" y="461284"/>
                    <a:pt x="285513" y="419333"/>
                    <a:pt x="278726" y="376449"/>
                  </a:cubicBezTo>
                  <a:lnTo>
                    <a:pt x="184956" y="382296"/>
                  </a:lnTo>
                  <a:lnTo>
                    <a:pt x="199386" y="613708"/>
                  </a:lnTo>
                  <a:cubicBezTo>
                    <a:pt x="201045" y="640398"/>
                    <a:pt x="205715" y="657992"/>
                    <a:pt x="230411" y="667171"/>
                  </a:cubicBezTo>
                  <a:cubicBezTo>
                    <a:pt x="247759" y="673234"/>
                    <a:pt x="265521" y="671243"/>
                    <a:pt x="281523" y="670228"/>
                  </a:cubicBezTo>
                  <a:cubicBezTo>
                    <a:pt x="292208" y="669572"/>
                    <a:pt x="293483" y="675736"/>
                    <a:pt x="293756" y="680197"/>
                  </a:cubicBezTo>
                  <a:lnTo>
                    <a:pt x="294091" y="685539"/>
                  </a:lnTo>
                  <a:cubicBezTo>
                    <a:pt x="294382" y="689980"/>
                    <a:pt x="293854" y="696271"/>
                    <a:pt x="283193" y="696929"/>
                  </a:cubicBezTo>
                  <a:cubicBezTo>
                    <a:pt x="270720" y="697709"/>
                    <a:pt x="261723" y="696479"/>
                    <a:pt x="235803" y="696316"/>
                  </a:cubicBezTo>
                  <a:cubicBezTo>
                    <a:pt x="203594" y="695633"/>
                    <a:pt x="183906" y="695068"/>
                    <a:pt x="166097" y="696191"/>
                  </a:cubicBezTo>
                  <a:cubicBezTo>
                    <a:pt x="76223" y="701793"/>
                    <a:pt x="92833" y="710591"/>
                    <a:pt x="50008" y="711472"/>
                  </a:cubicBezTo>
                  <a:cubicBezTo>
                    <a:pt x="38379" y="711296"/>
                    <a:pt x="38210" y="708625"/>
                    <a:pt x="37714" y="700612"/>
                  </a:cubicBezTo>
                  <a:lnTo>
                    <a:pt x="37436" y="696163"/>
                  </a:lnTo>
                  <a:cubicBezTo>
                    <a:pt x="37155" y="691720"/>
                    <a:pt x="37667" y="685416"/>
                    <a:pt x="48348" y="684761"/>
                  </a:cubicBezTo>
                  <a:cubicBezTo>
                    <a:pt x="64371" y="683768"/>
                    <a:pt x="82210" y="683551"/>
                    <a:pt x="98675" y="675391"/>
                  </a:cubicBezTo>
                  <a:cubicBezTo>
                    <a:pt x="122065" y="663204"/>
                    <a:pt x="124502" y="645172"/>
                    <a:pt x="122836" y="618482"/>
                  </a:cubicBezTo>
                  <a:lnTo>
                    <a:pt x="94990" y="171690"/>
                  </a:lnTo>
                  <a:cubicBezTo>
                    <a:pt x="93326" y="144998"/>
                    <a:pt x="88668" y="127412"/>
                    <a:pt x="63950" y="118228"/>
                  </a:cubicBezTo>
                  <a:cubicBezTo>
                    <a:pt x="46601" y="112163"/>
                    <a:pt x="28876" y="114165"/>
                    <a:pt x="12845" y="115170"/>
                  </a:cubicBezTo>
                  <a:cubicBezTo>
                    <a:pt x="2170" y="115835"/>
                    <a:pt x="881" y="109650"/>
                    <a:pt x="601" y="105194"/>
                  </a:cubicBezTo>
                  <a:lnTo>
                    <a:pt x="277" y="99862"/>
                  </a:lnTo>
                  <a:cubicBezTo>
                    <a:pt x="0" y="95416"/>
                    <a:pt x="508" y="89141"/>
                    <a:pt x="11171" y="88481"/>
                  </a:cubicBezTo>
                  <a:cubicBezTo>
                    <a:pt x="22756" y="87740"/>
                    <a:pt x="32652" y="88907"/>
                    <a:pt x="58575" y="89088"/>
                  </a:cubicBezTo>
                  <a:cubicBezTo>
                    <a:pt x="90788" y="89757"/>
                    <a:pt x="110480" y="90310"/>
                    <a:pt x="128264" y="89205"/>
                  </a:cubicBezTo>
                  <a:cubicBezTo>
                    <a:pt x="146066" y="88105"/>
                    <a:pt x="165538" y="85109"/>
                    <a:pt x="197428" y="80432"/>
                  </a:cubicBezTo>
                  <a:cubicBezTo>
                    <a:pt x="223110" y="77030"/>
                    <a:pt x="232794" y="74658"/>
                    <a:pt x="244371" y="73937"/>
                  </a:cubicBezTo>
                  <a:cubicBezTo>
                    <a:pt x="255053" y="73272"/>
                    <a:pt x="256330" y="79439"/>
                    <a:pt x="256597" y="83900"/>
                  </a:cubicBezTo>
                  <a:lnTo>
                    <a:pt x="256943" y="89219"/>
                  </a:lnTo>
                  <a:cubicBezTo>
                    <a:pt x="257213" y="93681"/>
                    <a:pt x="256719" y="99958"/>
                    <a:pt x="246042" y="100626"/>
                  </a:cubicBezTo>
                  <a:cubicBezTo>
                    <a:pt x="230015" y="101633"/>
                    <a:pt x="212141" y="101852"/>
                    <a:pt x="195689" y="110017"/>
                  </a:cubicBezTo>
                  <a:cubicBezTo>
                    <a:pt x="172328" y="122207"/>
                    <a:pt x="169863" y="140226"/>
                    <a:pt x="171540" y="166915"/>
                  </a:cubicBezTo>
                  <a:lnTo>
                    <a:pt x="182625" y="344925"/>
                  </a:lnTo>
                  <a:lnTo>
                    <a:pt x="273131" y="339284"/>
                  </a:lnTo>
                  <a:cubicBezTo>
                    <a:pt x="271504" y="327364"/>
                    <a:pt x="270068" y="315390"/>
                    <a:pt x="268924" y="303337"/>
                  </a:cubicBezTo>
                  <a:cubicBezTo>
                    <a:pt x="266634" y="280340"/>
                    <a:pt x="265162" y="257033"/>
                    <a:pt x="265643" y="233587"/>
                  </a:cubicBezTo>
                  <a:lnTo>
                    <a:pt x="265643" y="233425"/>
                  </a:lnTo>
                  <a:cubicBezTo>
                    <a:pt x="265892" y="221560"/>
                    <a:pt x="267271" y="209247"/>
                    <a:pt x="270623" y="197817"/>
                  </a:cubicBezTo>
                  <a:cubicBezTo>
                    <a:pt x="273957" y="186294"/>
                    <a:pt x="279500" y="175742"/>
                    <a:pt x="286761" y="167697"/>
                  </a:cubicBezTo>
                  <a:cubicBezTo>
                    <a:pt x="290408" y="163700"/>
                    <a:pt x="294382" y="160176"/>
                    <a:pt x="298620" y="157311"/>
                  </a:cubicBezTo>
                  <a:cubicBezTo>
                    <a:pt x="302951" y="154495"/>
                    <a:pt x="307084" y="152095"/>
                    <a:pt x="311324" y="149473"/>
                  </a:cubicBezTo>
                  <a:cubicBezTo>
                    <a:pt x="319802" y="144322"/>
                    <a:pt x="328248" y="139048"/>
                    <a:pt x="336668" y="133622"/>
                  </a:cubicBezTo>
                  <a:cubicBezTo>
                    <a:pt x="370663" y="111496"/>
                    <a:pt x="405738" y="90232"/>
                    <a:pt x="441914" y="69817"/>
                  </a:cubicBezTo>
                  <a:cubicBezTo>
                    <a:pt x="478706" y="49311"/>
                    <a:pt x="516495" y="29039"/>
                    <a:pt x="556214" y="11806"/>
                  </a:cubicBezTo>
                  <a:lnTo>
                    <a:pt x="585781" y="0"/>
                  </a:ln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21"/>
            <p:cNvSpPr/>
            <p:nvPr/>
          </p:nvSpPr>
          <p:spPr>
            <a:xfrm>
              <a:off x="585781" y="0"/>
              <a:ext cx="383194" cy="735878"/>
            </a:xfrm>
            <a:custGeom>
              <a:avLst/>
              <a:gdLst/>
              <a:ahLst/>
              <a:cxnLst/>
              <a:rect l="0" t="0" r="0" b="0"/>
              <a:pathLst>
                <a:path w="383194" h="735878">
                  <a:moveTo>
                    <a:pt x="116590" y="623"/>
                  </a:moveTo>
                  <a:cubicBezTo>
                    <a:pt x="123858" y="0"/>
                    <a:pt x="131245" y="90"/>
                    <a:pt x="138639" y="1030"/>
                  </a:cubicBezTo>
                  <a:cubicBezTo>
                    <a:pt x="153456" y="2851"/>
                    <a:pt x="168224" y="8031"/>
                    <a:pt x="181659" y="16432"/>
                  </a:cubicBezTo>
                  <a:cubicBezTo>
                    <a:pt x="195124" y="24819"/>
                    <a:pt x="207176" y="36313"/>
                    <a:pt x="217022" y="49778"/>
                  </a:cubicBezTo>
                  <a:lnTo>
                    <a:pt x="228347" y="65941"/>
                  </a:lnTo>
                  <a:cubicBezTo>
                    <a:pt x="231937" y="71237"/>
                    <a:pt x="235476" y="76447"/>
                    <a:pt x="238819" y="81645"/>
                  </a:cubicBezTo>
                  <a:cubicBezTo>
                    <a:pt x="265737" y="123487"/>
                    <a:pt x="290069" y="168098"/>
                    <a:pt x="310529" y="215227"/>
                  </a:cubicBezTo>
                  <a:cubicBezTo>
                    <a:pt x="330736" y="262113"/>
                    <a:pt x="347126" y="311176"/>
                    <a:pt x="359438" y="361307"/>
                  </a:cubicBezTo>
                  <a:cubicBezTo>
                    <a:pt x="365393" y="386244"/>
                    <a:pt x="370854" y="411282"/>
                    <a:pt x="374831" y="436551"/>
                  </a:cubicBezTo>
                  <a:cubicBezTo>
                    <a:pt x="376876" y="449125"/>
                    <a:pt x="378662" y="461725"/>
                    <a:pt x="380322" y="474307"/>
                  </a:cubicBezTo>
                  <a:lnTo>
                    <a:pt x="381487" y="483726"/>
                  </a:lnTo>
                  <a:lnTo>
                    <a:pt x="382042" y="488437"/>
                  </a:lnTo>
                  <a:lnTo>
                    <a:pt x="382331" y="490788"/>
                  </a:lnTo>
                  <a:lnTo>
                    <a:pt x="382464" y="491976"/>
                  </a:lnTo>
                  <a:lnTo>
                    <a:pt x="382751" y="495547"/>
                  </a:lnTo>
                  <a:lnTo>
                    <a:pt x="382931" y="497757"/>
                  </a:lnTo>
                  <a:lnTo>
                    <a:pt x="383033" y="500259"/>
                  </a:lnTo>
                  <a:lnTo>
                    <a:pt x="383112" y="503769"/>
                  </a:lnTo>
                  <a:cubicBezTo>
                    <a:pt x="383194" y="508965"/>
                    <a:pt x="383000" y="511758"/>
                    <a:pt x="382792" y="515282"/>
                  </a:cubicBezTo>
                  <a:cubicBezTo>
                    <a:pt x="382270" y="521906"/>
                    <a:pt x="381405" y="528289"/>
                    <a:pt x="380224" y="534146"/>
                  </a:cubicBezTo>
                  <a:cubicBezTo>
                    <a:pt x="375422" y="557706"/>
                    <a:pt x="367204" y="575544"/>
                    <a:pt x="358066" y="591559"/>
                  </a:cubicBezTo>
                  <a:cubicBezTo>
                    <a:pt x="348796" y="607320"/>
                    <a:pt x="338367" y="621079"/>
                    <a:pt x="325634" y="633781"/>
                  </a:cubicBezTo>
                  <a:cubicBezTo>
                    <a:pt x="319244" y="640091"/>
                    <a:pt x="312332" y="646092"/>
                    <a:pt x="304128" y="651733"/>
                  </a:cubicBezTo>
                  <a:cubicBezTo>
                    <a:pt x="300110" y="654571"/>
                    <a:pt x="295667" y="657318"/>
                    <a:pt x="290879" y="659895"/>
                  </a:cubicBezTo>
                  <a:lnTo>
                    <a:pt x="282636" y="664200"/>
                  </a:lnTo>
                  <a:cubicBezTo>
                    <a:pt x="270939" y="670134"/>
                    <a:pt x="260531" y="674801"/>
                    <a:pt x="249684" y="679346"/>
                  </a:cubicBezTo>
                  <a:cubicBezTo>
                    <a:pt x="207298" y="696867"/>
                    <a:pt x="166381" y="708297"/>
                    <a:pt x="125824" y="717272"/>
                  </a:cubicBezTo>
                  <a:cubicBezTo>
                    <a:pt x="86096" y="725879"/>
                    <a:pt x="46820" y="732004"/>
                    <a:pt x="7736" y="735647"/>
                  </a:cubicBezTo>
                  <a:lnTo>
                    <a:pt x="0" y="735878"/>
                  </a:lnTo>
                  <a:lnTo>
                    <a:pt x="0" y="657834"/>
                  </a:lnTo>
                  <a:lnTo>
                    <a:pt x="8219" y="655426"/>
                  </a:lnTo>
                  <a:cubicBezTo>
                    <a:pt x="29085" y="647946"/>
                    <a:pt x="49467" y="639441"/>
                    <a:pt x="69396" y="630500"/>
                  </a:cubicBezTo>
                  <a:cubicBezTo>
                    <a:pt x="108843" y="612288"/>
                    <a:pt x="147085" y="592578"/>
                    <a:pt x="183614" y="571108"/>
                  </a:cubicBezTo>
                  <a:cubicBezTo>
                    <a:pt x="201823" y="560456"/>
                    <a:pt x="219707" y="549511"/>
                    <a:pt x="237222" y="538297"/>
                  </a:cubicBezTo>
                  <a:cubicBezTo>
                    <a:pt x="245959" y="532714"/>
                    <a:pt x="254599" y="527066"/>
                    <a:pt x="263137" y="521345"/>
                  </a:cubicBezTo>
                  <a:lnTo>
                    <a:pt x="275803" y="512766"/>
                  </a:lnTo>
                  <a:lnTo>
                    <a:pt x="279025" y="510537"/>
                  </a:lnTo>
                  <a:lnTo>
                    <a:pt x="280656" y="509419"/>
                  </a:lnTo>
                  <a:lnTo>
                    <a:pt x="280889" y="509087"/>
                  </a:lnTo>
                  <a:lnTo>
                    <a:pt x="282027" y="507507"/>
                  </a:lnTo>
                  <a:cubicBezTo>
                    <a:pt x="283909" y="505008"/>
                    <a:pt x="286653" y="500479"/>
                    <a:pt x="288550" y="495316"/>
                  </a:cubicBezTo>
                  <a:cubicBezTo>
                    <a:pt x="290487" y="490151"/>
                    <a:pt x="291790" y="484294"/>
                    <a:pt x="292100" y="479020"/>
                  </a:cubicBezTo>
                  <a:cubicBezTo>
                    <a:pt x="292262" y="476374"/>
                    <a:pt x="292125" y="473901"/>
                    <a:pt x="291766" y="471830"/>
                  </a:cubicBezTo>
                  <a:cubicBezTo>
                    <a:pt x="291596" y="470977"/>
                    <a:pt x="291330" y="469548"/>
                    <a:pt x="291099" y="469538"/>
                  </a:cubicBezTo>
                  <a:cubicBezTo>
                    <a:pt x="291031" y="469480"/>
                    <a:pt x="291031" y="469713"/>
                    <a:pt x="290948" y="469454"/>
                  </a:cubicBezTo>
                  <a:lnTo>
                    <a:pt x="290581" y="467766"/>
                  </a:lnTo>
                  <a:lnTo>
                    <a:pt x="290465" y="467344"/>
                  </a:lnTo>
                  <a:cubicBezTo>
                    <a:pt x="290336" y="466403"/>
                    <a:pt x="290573" y="468191"/>
                    <a:pt x="290505" y="467871"/>
                  </a:cubicBezTo>
                  <a:lnTo>
                    <a:pt x="290289" y="467082"/>
                  </a:lnTo>
                  <a:lnTo>
                    <a:pt x="289861" y="465524"/>
                  </a:lnTo>
                  <a:cubicBezTo>
                    <a:pt x="287488" y="457236"/>
                    <a:pt x="285120" y="448809"/>
                    <a:pt x="282485" y="440399"/>
                  </a:cubicBezTo>
                  <a:cubicBezTo>
                    <a:pt x="271771" y="406509"/>
                    <a:pt x="259570" y="372096"/>
                    <a:pt x="246189" y="337766"/>
                  </a:cubicBezTo>
                  <a:cubicBezTo>
                    <a:pt x="232956" y="302908"/>
                    <a:pt x="218530" y="267977"/>
                    <a:pt x="203295" y="233399"/>
                  </a:cubicBezTo>
                  <a:cubicBezTo>
                    <a:pt x="187764" y="198493"/>
                    <a:pt x="171126" y="163570"/>
                    <a:pt x="152532" y="131854"/>
                  </a:cubicBezTo>
                  <a:cubicBezTo>
                    <a:pt x="147952" y="124006"/>
                    <a:pt x="142870" y="115905"/>
                    <a:pt x="138326" y="109314"/>
                  </a:cubicBezTo>
                  <a:lnTo>
                    <a:pt x="134554" y="103922"/>
                  </a:lnTo>
                  <a:cubicBezTo>
                    <a:pt x="134619" y="104015"/>
                    <a:pt x="134607" y="103892"/>
                    <a:pt x="134301" y="103554"/>
                  </a:cubicBezTo>
                  <a:cubicBezTo>
                    <a:pt x="133783" y="102929"/>
                    <a:pt x="132451" y="101696"/>
                    <a:pt x="130935" y="100372"/>
                  </a:cubicBezTo>
                  <a:cubicBezTo>
                    <a:pt x="127810" y="97679"/>
                    <a:pt x="123000" y="95062"/>
                    <a:pt x="119015" y="92937"/>
                  </a:cubicBezTo>
                  <a:cubicBezTo>
                    <a:pt x="115957" y="91314"/>
                    <a:pt x="111465" y="91138"/>
                    <a:pt x="107738" y="91368"/>
                  </a:cubicBezTo>
                  <a:cubicBezTo>
                    <a:pt x="104011" y="91597"/>
                    <a:pt x="101048" y="92232"/>
                    <a:pt x="101048" y="92232"/>
                  </a:cubicBezTo>
                  <a:cubicBezTo>
                    <a:pt x="90468" y="94493"/>
                    <a:pt x="79869" y="96844"/>
                    <a:pt x="69321" y="99414"/>
                  </a:cubicBezTo>
                  <a:cubicBezTo>
                    <a:pt x="48204" y="104656"/>
                    <a:pt x="26975" y="109965"/>
                    <a:pt x="6026" y="116327"/>
                  </a:cubicBezTo>
                  <a:lnTo>
                    <a:pt x="0" y="118511"/>
                  </a:lnTo>
                  <a:lnTo>
                    <a:pt x="0" y="35286"/>
                  </a:lnTo>
                  <a:lnTo>
                    <a:pt x="32246" y="22411"/>
                  </a:lnTo>
                  <a:cubicBezTo>
                    <a:pt x="53388" y="14955"/>
                    <a:pt x="75143" y="8499"/>
                    <a:pt x="97736" y="3740"/>
                  </a:cubicBezTo>
                  <a:cubicBezTo>
                    <a:pt x="103705" y="2578"/>
                    <a:pt x="108274" y="1343"/>
                    <a:pt x="116590" y="623"/>
                  </a:cubicBezTo>
                  <a:close/>
                </a:path>
              </a:pathLst>
            </a:custGeom>
            <a:ln w="0" cap="flat">
              <a:noFill/>
              <a:miter lim="127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rgbClr val="000000">
                <a:alpha val="0"/>
              </a:srgbClr>
            </a:lnRef>
            <a:fillRef idx="1">
              <a:srgbClr val="6F07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3125</TotalTime>
  <Words>687</Words>
  <Application>Microsoft Office PowerPoint</Application>
  <PresentationFormat>Широкоэкранный</PresentationFormat>
  <Paragraphs>178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Calibri</vt:lpstr>
      <vt:lpstr>Century Gothic</vt:lpstr>
      <vt:lpstr>Franklin Gothic Book</vt:lpstr>
      <vt:lpstr>Franklin Gothic Heavy</vt:lpstr>
      <vt:lpstr>Franklin Gothic Medium</vt:lpstr>
      <vt:lpstr>Times New Roman</vt:lpstr>
      <vt:lpstr>След самолета</vt:lpstr>
      <vt:lpstr>Презентация</vt:lpstr>
      <vt:lpstr>О проекте Юнивер</vt:lpstr>
      <vt:lpstr> Участники  межвузовского проекта Юнивер.  Численность экранов ВУЗах</vt:lpstr>
      <vt:lpstr>Количество действующих  экранов </vt:lpstr>
      <vt:lpstr>РАСПРЕДЕЛЕНИЕ ЭКРАНОВ ПО РАЙОНАМ ГОРОДА</vt:lpstr>
      <vt:lpstr>Презентация PowerPoint</vt:lpstr>
      <vt:lpstr>Презентация PowerPoint</vt:lpstr>
      <vt:lpstr>Презентация PowerPoint</vt:lpstr>
      <vt:lpstr>РАСПРЕДЕЛЕНИЕ РЕКЛАМНЫХ БЛОКОВ ПО СЕТКЕ</vt:lpstr>
      <vt:lpstr>Презентация PowerPoint</vt:lpstr>
      <vt:lpstr>Располагаясь в местах длительного нахождения студентов по всему трафику движения, Юнивер обладает высокой частотой контактов. Контакт студента с рекламной информацией составляет около 15 раз в день или около 300 контактов в месяц. </vt:lpstr>
      <vt:lpstr>Распределение категорий студентов по возрастным признакам. ЦА-  17-  26+</vt:lpstr>
      <vt:lpstr>ПОРТРЕТ ЦЕЛЕВОЙ АУДИТОРИИ</vt:lpstr>
      <vt:lpstr>РАСПРЕДЕЛЕНИЕ СТУДЕНЧЕСКОЙ АУДИТОРИИ ПО ПОЛУ</vt:lpstr>
      <vt:lpstr>Портрет ЦА по достатку</vt:lpstr>
      <vt:lpstr>Портрет ЦА по доходу. Среди студентов преобладают респонденты  со средним и высоким достатком (77,0%)</vt:lpstr>
      <vt:lpstr>Основные характеристики студенческой аудитории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Юнивер ТВ -Уфа</dc:title>
  <dc:creator>Алексей</dc:creator>
  <cp:lastModifiedBy>Михаил</cp:lastModifiedBy>
  <cp:revision>309</cp:revision>
  <dcterms:created xsi:type="dcterms:W3CDTF">2011-11-16T09:52:12Z</dcterms:created>
  <dcterms:modified xsi:type="dcterms:W3CDTF">2014-01-18T11:34:43Z</dcterms:modified>
</cp:coreProperties>
</file>